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4" r:id="rId4"/>
    <p:sldMasterId id="2147483739" r:id="rId5"/>
    <p:sldMasterId id="2147483752" r:id="rId6"/>
  </p:sldMasterIdLst>
  <p:notesMasterIdLst>
    <p:notesMasterId r:id="rId26"/>
  </p:notesMasterIdLst>
  <p:handoutMasterIdLst>
    <p:handoutMasterId r:id="rId27"/>
  </p:handoutMasterIdLst>
  <p:sldIdLst>
    <p:sldId id="263" r:id="rId7"/>
    <p:sldId id="256" r:id="rId8"/>
    <p:sldId id="257" r:id="rId9"/>
    <p:sldId id="271" r:id="rId10"/>
    <p:sldId id="270" r:id="rId11"/>
    <p:sldId id="261" r:id="rId12"/>
    <p:sldId id="272" r:id="rId13"/>
    <p:sldId id="274" r:id="rId14"/>
    <p:sldId id="262" r:id="rId15"/>
    <p:sldId id="260" r:id="rId16"/>
    <p:sldId id="264" r:id="rId17"/>
    <p:sldId id="278" r:id="rId18"/>
    <p:sldId id="279" r:id="rId19"/>
    <p:sldId id="280" r:id="rId20"/>
    <p:sldId id="265" r:id="rId21"/>
    <p:sldId id="267" r:id="rId22"/>
    <p:sldId id="275" r:id="rId23"/>
    <p:sldId id="276" r:id="rId24"/>
    <p:sldId id="273" r:id="rId25"/>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Poppins" panose="00000500000000000000" pitchFamily="2"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2"/>
    <a:srgbClr val="BED600"/>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5226" autoAdjust="0"/>
  </p:normalViewPr>
  <p:slideViewPr>
    <p:cSldViewPr snapToGrid="0">
      <p:cViewPr varScale="1">
        <p:scale>
          <a:sx n="82" d="100"/>
          <a:sy n="82" d="100"/>
        </p:scale>
        <p:origin x="754" y="5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5.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6.fntdata"/><Relationship Id="rId38"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6/13/2023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a:p>
            <a:r>
              <a:rPr lang="en-US" dirty="0"/>
              <a:t>-HQ</a:t>
            </a:r>
          </a:p>
          <a:p>
            <a:r>
              <a:rPr lang="en-US" dirty="0"/>
              <a:t>-Board</a:t>
            </a:r>
          </a:p>
          <a:p>
            <a:r>
              <a:rPr lang="en-US" dirty="0"/>
              <a:t>-Committee Members</a:t>
            </a:r>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5</a:t>
            </a:fld>
            <a:endParaRPr lang="en-US"/>
          </a:p>
        </p:txBody>
      </p:sp>
    </p:spTree>
    <p:extLst>
      <p:ext uri="{BB962C8B-B14F-4D97-AF65-F5344CB8AC3E}">
        <p14:creationId xmlns:p14="http://schemas.microsoft.com/office/powerpoint/2010/main" val="3812125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7</a:t>
            </a:fld>
            <a:endParaRPr lang="en-US"/>
          </a:p>
        </p:txBody>
      </p:sp>
    </p:spTree>
    <p:extLst>
      <p:ext uri="{BB962C8B-B14F-4D97-AF65-F5344CB8AC3E}">
        <p14:creationId xmlns:p14="http://schemas.microsoft.com/office/powerpoint/2010/main" val="122004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goes over the Board Slate. Highlighting the most of Beth and Leigh as they take their new roles on the Exec Team. </a:t>
            </a:r>
          </a:p>
        </p:txBody>
      </p:sp>
      <p:sp>
        <p:nvSpPr>
          <p:cNvPr id="4" name="Slide Number Placeholder 3"/>
          <p:cNvSpPr>
            <a:spLocks noGrp="1"/>
          </p:cNvSpPr>
          <p:nvPr>
            <p:ph type="sldNum" sz="quarter" idx="5"/>
          </p:nvPr>
        </p:nvSpPr>
        <p:spPr/>
        <p:txBody>
          <a:bodyPr/>
          <a:lstStyle/>
          <a:p>
            <a:fld id="{E7CCE34D-CFF1-4FFE-815B-D050E7ED2DFD}" type="slidenum">
              <a:rPr lang="en-US" smtClean="0"/>
              <a:t>9</a:t>
            </a:fld>
            <a:endParaRPr lang="en-US"/>
          </a:p>
        </p:txBody>
      </p:sp>
    </p:spTree>
    <p:extLst>
      <p:ext uri="{BB962C8B-B14F-4D97-AF65-F5344CB8AC3E}">
        <p14:creationId xmlns:p14="http://schemas.microsoft.com/office/powerpoint/2010/main" val="1494781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this time last year when we all came together for the member meeting, a lot has happened</a:t>
            </a:r>
          </a:p>
          <a:p>
            <a:r>
              <a:rPr lang="en-US" dirty="0"/>
              <a:t>Manifest Partnership</a:t>
            </a:r>
          </a:p>
          <a:p>
            <a:r>
              <a:rPr lang="en-US" dirty="0" err="1"/>
              <a:t>Cision</a:t>
            </a:r>
            <a:r>
              <a:rPr lang="en-US" dirty="0"/>
              <a:t> Partnership </a:t>
            </a:r>
          </a:p>
          <a:p>
            <a:r>
              <a:rPr lang="en-US" dirty="0"/>
              <a:t>Webinars </a:t>
            </a:r>
          </a:p>
          <a:p>
            <a:endParaRPr lang="en-US" dirty="0"/>
          </a:p>
          <a:p>
            <a:r>
              <a:rPr lang="en-US" dirty="0"/>
              <a:t>And working on two local networking events in the Fall. Stay tuned! TMSA will also be at the IANA and Women in Trucking shows this fall. </a:t>
            </a:r>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17</a:t>
            </a:fld>
            <a:endParaRPr lang="en-US"/>
          </a:p>
        </p:txBody>
      </p:sp>
    </p:spTree>
    <p:extLst>
      <p:ext uri="{BB962C8B-B14F-4D97-AF65-F5344CB8AC3E}">
        <p14:creationId xmlns:p14="http://schemas.microsoft.com/office/powerpoint/2010/main" val="38190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18</a:t>
            </a:fld>
            <a:endParaRPr lang="en-US"/>
          </a:p>
        </p:txBody>
      </p:sp>
    </p:spTree>
    <p:extLst>
      <p:ext uri="{BB962C8B-B14F-4D97-AF65-F5344CB8AC3E}">
        <p14:creationId xmlns:p14="http://schemas.microsoft.com/office/powerpoint/2010/main" val="105459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19</a:t>
            </a:fld>
            <a:endParaRPr lang="en-US"/>
          </a:p>
        </p:txBody>
      </p:sp>
    </p:spTree>
    <p:extLst>
      <p:ext uri="{BB962C8B-B14F-4D97-AF65-F5344CB8AC3E}">
        <p14:creationId xmlns:p14="http://schemas.microsoft.com/office/powerpoint/2010/main" val="311855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842356" y="1394456"/>
            <a:ext cx="5635923" cy="2177180"/>
          </a:xfrm>
        </p:spPr>
        <p:txBody>
          <a:bodyPr anchor="t" anchorCtr="0">
            <a:noAutofit/>
          </a:bodyPr>
          <a:lstStyle>
            <a:lvl1pPr>
              <a:defRPr>
                <a:solidFill>
                  <a:schemeClr val="tx1"/>
                </a:solidFill>
              </a:defRPr>
            </a:lvl1pPr>
          </a:lstStyle>
          <a:p>
            <a:r>
              <a:rPr lang="en-US" sz="4800" dirty="0"/>
              <a:t>3DFloat</a:t>
            </a:r>
          </a:p>
        </p:txBody>
      </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842356" y="3684868"/>
            <a:ext cx="5635923" cy="487111"/>
          </a:xfrm>
        </p:spPr>
        <p:txBody>
          <a:bodyPr>
            <a:noAutofit/>
          </a:bodyPr>
          <a:lstStyle>
            <a:lvl1pPr>
              <a:buNone/>
              <a:defRPr sz="2000">
                <a:solidFill>
                  <a:schemeClr val="tx1">
                    <a:alpha val="60000"/>
                  </a:schemeClr>
                </a:solidFill>
              </a:defRPr>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6009488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233385"/>
            <a:ext cx="11097551" cy="1021459"/>
          </a:xfrm>
        </p:spPr>
        <p:txBody>
          <a:bodyPr vert="horz" wrap="square" lIns="0" tIns="0" rIns="0" bIns="0" rtlCol="0" anchor="t" anchorCtr="0">
            <a:noAutofit/>
          </a:bodyPr>
          <a:lstStyle>
            <a:lvl1pPr>
              <a:defRPr lang="en-US" sz="4800" dirty="0"/>
            </a:lvl1pPr>
          </a:lstStyle>
          <a:p>
            <a:pPr lvl="0">
              <a:lnSpc>
                <a:spcPct val="100000"/>
              </a:lnSpc>
            </a:pPr>
            <a:r>
              <a:rPr lang="en-US" dirty="0"/>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415485"/>
            <a:ext cx="5437186" cy="535354"/>
          </a:xfrm>
        </p:spPr>
        <p:txBody>
          <a:bodyPr anchor="b">
            <a:noAutofit/>
          </a:bodyPr>
          <a:lstStyle>
            <a:lvl1pPr marL="0" indent="0">
              <a:buNone/>
              <a:defRPr sz="1400" b="0" cap="all" spc="200" baseline="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111480"/>
            <a:ext cx="5429114" cy="3742522"/>
          </a:xfrm>
        </p:spPr>
        <p:txBody>
          <a:bodyPr>
            <a:noAutofit/>
          </a:bodyPr>
          <a:lstStyle>
            <a:lvl1pPr>
              <a:defRPr sz="24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415485"/>
            <a:ext cx="5436392" cy="535354"/>
          </a:xfrm>
        </p:spPr>
        <p:txBody>
          <a:bodyPr vert="horz" wrap="square" lIns="0" tIns="0" rIns="0" bIns="0" rtlCol="0" anchor="b">
            <a:noAutofit/>
          </a:bodyPr>
          <a:lstStyle>
            <a:lvl1pPr>
              <a:buNone/>
              <a:defRPr lang="en-US" sz="1400" b="0" cap="all" spc="200" baseline="0" dirty="0">
                <a:solidFill>
                  <a:schemeClr val="bg1"/>
                </a:solidFill>
                <a:latin typeface="Calibri" panose="020F0502020204030204" pitchFamily="34" charset="0"/>
                <a:cs typeface="Calibri" panose="020F0502020204030204" pitchFamily="34" charset="0"/>
              </a:defRPr>
            </a:lvl1pPr>
          </a:lstStyle>
          <a:p>
            <a:pPr marL="228600" lvl="0" indent="-228600"/>
            <a:r>
              <a:rPr lang="en-US" dirty="0"/>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111480"/>
            <a:ext cx="5436391" cy="3742522"/>
          </a:xfrm>
        </p:spPr>
        <p:txBody>
          <a:bodyPr>
            <a:noAutofit/>
          </a:bodyPr>
          <a:lstStyle>
            <a:lvl1pPr>
              <a:defRPr sz="24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0864" y="2427369"/>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lgn="l">
              <a:buNone/>
              <a:defRPr lang="en-US" sz="2000" b="0" cap="all" spc="200" baseline="0" dirty="0">
                <a:solidFill>
                  <a:schemeClr val="bg1"/>
                </a:solidFill>
                <a:latin typeface="Calibri" panose="020F0502020204030204" pitchFamily="34" charset="0"/>
                <a:cs typeface="Calibri" panose="020F0502020204030204" pitchFamily="34" charset="0"/>
              </a:defRPr>
            </a:lvl1pPr>
          </a:lstStyle>
          <a:p>
            <a:pPr marL="228600" lvl="0" indent="-228600"/>
            <a:r>
              <a:rPr lang="en-US" dirty="0"/>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bg1"/>
                </a:solidFill>
                <a:latin typeface="Calibri" panose="020F0502020204030204" pitchFamily="34" charset="0"/>
                <a:cs typeface="Calibri" panose="020F0502020204030204" pitchFamily="34" charset="0"/>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a:xfrm>
            <a:off x="199504" y="6532120"/>
            <a:ext cx="2628900" cy="153888"/>
          </a:xfrm>
          <a:prstGeom prst="rect">
            <a:avLst/>
          </a:prstGeom>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a:xfrm>
            <a:off x="3334212" y="6532120"/>
            <a:ext cx="6379210" cy="153888"/>
          </a:xfrm>
          <a:prstGeom prst="rect">
            <a:avLst/>
          </a:prstGeom>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351357" y="4034674"/>
            <a:ext cx="11552468" cy="1842424"/>
          </a:xfrm>
        </p:spPr>
        <p:txBody>
          <a:bodyPr wrap="square" anchor="t" anchorCtr="0">
            <a:noAutofit/>
          </a:bodyPr>
          <a:lstStyle/>
          <a:p>
            <a:r>
              <a:rPr lang="en-US" dirty="0"/>
              <a:t>Click to edit Master title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rgbClr val="BED600"/>
          </a:solidFill>
        </p:spPr>
        <p:txBody>
          <a:bodyPr>
            <a:noAutofit/>
          </a:bodyPr>
          <a:lstStyle/>
          <a:p>
            <a:r>
              <a:rPr lang="en-US" dirty="0"/>
              <a:t>Click icon to add picture</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481115"/>
          </a:xfrm>
        </p:spPr>
        <p:txBody>
          <a:bodyPr anchor="b" anchorCtr="0">
            <a:noAutofit/>
          </a:bodyPr>
          <a:lstStyle/>
          <a:p>
            <a:r>
              <a:rPr lang="en-US" dirty="0"/>
              <a:t>Click to edit Master title style</a:t>
            </a: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481115"/>
          </a:xfrm>
          <a:solidFill>
            <a:srgbClr val="BED600"/>
          </a:solidFill>
        </p:spPr>
        <p:txBody>
          <a:bodyPr>
            <a:noAutofit/>
          </a:bodyPr>
          <a:lstStyle/>
          <a:p>
            <a:r>
              <a:rPr lang="en-US" dirty="0"/>
              <a:t>Click icon to add picture</a:t>
            </a:r>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547850"/>
          </a:xfrm>
          <a:solidFill>
            <a:srgbClr val="BED600"/>
          </a:solidFill>
        </p:spPr>
        <p:txBody>
          <a:bodyPr>
            <a:noAutofit/>
          </a:bodyPr>
          <a:lstStyle/>
          <a:p>
            <a:r>
              <a:rPr lang="en-US" dirty="0"/>
              <a:t>Click icon to add picture</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2" name="Title 1">
            <a:extLst>
              <a:ext uri="{FF2B5EF4-FFF2-40B4-BE49-F238E27FC236}">
                <a16:creationId xmlns:a16="http://schemas.microsoft.com/office/drawing/2014/main" id="{065A2EBD-37C9-2801-290C-C89135E4B600}"/>
              </a:ext>
            </a:extLst>
          </p:cNvPr>
          <p:cNvSpPr txBox="1">
            <a:spLocks/>
          </p:cNvSpPr>
          <p:nvPr userDrawn="1"/>
        </p:nvSpPr>
        <p:spPr>
          <a:xfrm>
            <a:off x="550862" y="3429000"/>
            <a:ext cx="5437187" cy="2481115"/>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lang="en-US" sz="4800" kern="1200" dirty="0">
                <a:solidFill>
                  <a:schemeClr val="bg1"/>
                </a:solidFill>
                <a:latin typeface="Adrianna" panose="02000505040000020004" pitchFamily="50" charset="0"/>
                <a:ea typeface="+mj-ea"/>
                <a:cs typeface="+mj-cs"/>
              </a:defRPr>
            </a:lvl1pPr>
          </a:lstStyle>
          <a:p>
            <a:r>
              <a:rPr lang="en-US" dirty="0">
                <a:latin typeface="Calibri" panose="020F0502020204030204" pitchFamily="34" charset="0"/>
                <a:cs typeface="Calibri" panose="020F0502020204030204" pitchFamily="34" charset="0"/>
              </a:rPr>
              <a:t>Click to edit Master title style</a:t>
            </a:r>
          </a:p>
        </p:txBody>
      </p:sp>
    </p:spTree>
    <p:extLst>
      <p:ext uri="{BB962C8B-B14F-4D97-AF65-F5344CB8AC3E}">
        <p14:creationId xmlns:p14="http://schemas.microsoft.com/office/powerpoint/2010/main" val="72731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990073"/>
          </a:xfrm>
        </p:spPr>
        <p:txBody>
          <a:bodyPr anchor="t" anchorCtr="0">
            <a:no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1587731"/>
            <a:ext cx="8281989" cy="4505094"/>
          </a:xfrm>
        </p:spPr>
        <p:txBody>
          <a:bodyPr>
            <a:noAutofit/>
          </a:bodyPr>
          <a:lstStyle>
            <a:lvl1pPr marL="0" indent="0" algn="l">
              <a:lnSpc>
                <a:spcPct val="100000"/>
              </a:lnSpc>
              <a:buNone/>
              <a:defRPr sz="2400">
                <a:solidFill>
                  <a:schemeClr val="bg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412362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4" y="171992"/>
            <a:ext cx="11090274" cy="872201"/>
          </a:xfrm>
        </p:spPr>
        <p:txBody>
          <a:bodyPr>
            <a:noAutofit/>
          </a:bodyPr>
          <a:lstStyle>
            <a:lvl1pPr>
              <a:lnSpc>
                <a:spcPct val="100000"/>
              </a:lnSpc>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1163782"/>
            <a:ext cx="5435600" cy="47046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1163782"/>
            <a:ext cx="5435600" cy="4704600"/>
          </a:xfrm>
        </p:spPr>
        <p:txBody>
          <a:bodyPr>
            <a:noAutofit/>
          </a:bodyPr>
          <a:lstStyle>
            <a:lvl1pPr>
              <a:defRPr>
                <a:solidFill>
                  <a:schemeClr val="tx1">
                    <a:alpha val="60000"/>
                  </a:schemeClr>
                </a:solidFill>
              </a:defRPr>
            </a:lvl1pPr>
            <a:lvl2pPr>
              <a:defRPr>
                <a:solidFill>
                  <a:schemeClr val="tx1">
                    <a:alpha val="60000"/>
                  </a:schemeClr>
                </a:solidFill>
              </a:defRPr>
            </a:lvl2pPr>
            <a:lvl3pPr>
              <a:defRPr>
                <a:solidFill>
                  <a:schemeClr val="tx1">
                    <a:alpha val="60000"/>
                  </a:schemeClr>
                </a:solidFill>
              </a:defRPr>
            </a:lvl3pPr>
            <a:lvl4pPr>
              <a:defRPr>
                <a:solidFill>
                  <a:schemeClr val="tx1">
                    <a:alpha val="60000"/>
                  </a:schemeClr>
                </a:solidFill>
              </a:defRPr>
            </a:lvl4pPr>
            <a:lvl5pPr>
              <a:defRPr>
                <a:solidFill>
                  <a:schemeClr val="tx1">
                    <a:alpha val="6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a:solidFill>
            <a:schemeClr val="bg1"/>
          </a:solidFill>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a:solidFill>
            <a:schemeClr val="bg1"/>
          </a:solidFill>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110413"/>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110413"/>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ide Divider with Imag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A8FB924-7820-A342-A545-0DFCE2908E1F}"/>
              </a:ext>
            </a:extLst>
          </p:cNvPr>
          <p:cNvSpPr>
            <a:spLocks noGrp="1"/>
          </p:cNvSpPr>
          <p:nvPr>
            <p:ph type="pic" sz="quarter" idx="13"/>
          </p:nvPr>
        </p:nvSpPr>
        <p:spPr>
          <a:xfrm>
            <a:off x="3283526" y="0"/>
            <a:ext cx="8021783"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451231 h 6858000"/>
              <a:gd name="connsiteX5" fmla="*/ 6277708 w 12192000"/>
              <a:gd name="connsiteY5" fmla="*/ 5451231 h 6858000"/>
              <a:gd name="connsiteX6" fmla="*/ 6277708 w 12192000"/>
              <a:gd name="connsiteY6" fmla="*/ 1481138 h 6858000"/>
              <a:gd name="connsiteX7" fmla="*/ 0 w 12192000"/>
              <a:gd name="connsiteY7" fmla="*/ 1481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451231"/>
                </a:lnTo>
                <a:lnTo>
                  <a:pt x="6277708" y="5451231"/>
                </a:lnTo>
                <a:lnTo>
                  <a:pt x="6277708" y="1481138"/>
                </a:lnTo>
                <a:lnTo>
                  <a:pt x="0" y="1481138"/>
                </a:lnTo>
                <a:close/>
              </a:path>
            </a:pathLst>
          </a:custGeom>
          <a:solidFill>
            <a:schemeClr val="tx1"/>
          </a:solidFill>
        </p:spPr>
        <p:txBody>
          <a:bodyPr wrap="square">
            <a:noAutofit/>
          </a:bodyPr>
          <a:lstStyle>
            <a:lvl1pPr marL="0" indent="0" algn="ctr">
              <a:buNone/>
              <a:defRPr sz="14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1ED6BA20-74C4-B146-8DF6-85C573E19DB1}"/>
              </a:ext>
            </a:extLst>
          </p:cNvPr>
          <p:cNvSpPr>
            <a:spLocks noGrp="1"/>
          </p:cNvSpPr>
          <p:nvPr>
            <p:ph type="title" hasCustomPrompt="1"/>
          </p:nvPr>
        </p:nvSpPr>
        <p:spPr>
          <a:xfrm>
            <a:off x="2395282" y="1515547"/>
            <a:ext cx="5445858" cy="2704640"/>
          </a:xfrm>
        </p:spPr>
        <p:txBody>
          <a:bodyPr anchor="b">
            <a:normAutofit/>
          </a:bodyPr>
          <a:lstStyle>
            <a:lvl1pPr>
              <a:defRPr sz="3200" b="1">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2395282" y="4220187"/>
            <a:ext cx="5445858" cy="1223684"/>
          </a:xfrm>
        </p:spPr>
        <p:txBody>
          <a:bodyPr>
            <a:normAutofit/>
          </a:bodyPr>
          <a:lstStyle>
            <a:lvl1pPr marL="0" indent="0">
              <a:buNone/>
              <a:defRPr sz="1500" b="0" i="0" spc="3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98023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9FE8BF-A517-1C0D-33A2-7B37B619F094}"/>
              </a:ext>
            </a:extLst>
          </p:cNvPr>
          <p:cNvSpPr/>
          <p:nvPr userDrawn="1"/>
        </p:nvSpPr>
        <p:spPr>
          <a:xfrm>
            <a:off x="0" y="0"/>
            <a:ext cx="3049524" cy="6858000"/>
          </a:xfrm>
          <a:prstGeom prst="rect">
            <a:avLst/>
          </a:prstGeom>
          <a:solidFill>
            <a:srgbClr val="BED6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C07B23-CDD2-C4F8-3B35-2ED2255C0CF4}"/>
              </a:ext>
            </a:extLst>
          </p:cNvPr>
          <p:cNvSpPr>
            <a:spLocks noGrp="1"/>
          </p:cNvSpPr>
          <p:nvPr>
            <p:ph type="title"/>
          </p:nvPr>
        </p:nvSpPr>
        <p:spPr>
          <a:xfrm>
            <a:off x="3922013" y="724049"/>
            <a:ext cx="7764566" cy="2548990"/>
          </a:xfrm>
        </p:spPr>
        <p:txBody>
          <a:bodyPr/>
          <a:lstStyle/>
          <a:p>
            <a:r>
              <a:rPr lang="en-US" dirty="0"/>
              <a:t>Click to edit Master title style</a:t>
            </a:r>
          </a:p>
        </p:txBody>
      </p:sp>
      <p:pic>
        <p:nvPicPr>
          <p:cNvPr id="5" name="Picture 4" descr="Shape&#10;&#10;Description automatically generated with low confidence">
            <a:extLst>
              <a:ext uri="{FF2B5EF4-FFF2-40B4-BE49-F238E27FC236}">
                <a16:creationId xmlns:a16="http://schemas.microsoft.com/office/drawing/2014/main" id="{3D4E3ADE-C0C8-C618-AC0F-B25B0B7B0AB3}"/>
              </a:ext>
            </a:extLst>
          </p:cNvPr>
          <p:cNvPicPr>
            <a:picLocks noChangeAspect="1"/>
          </p:cNvPicPr>
          <p:nvPr userDrawn="1"/>
        </p:nvPicPr>
        <p:blipFill>
          <a:blip r:embed="rId2">
            <a:alphaModFix/>
          </a:blip>
          <a:stretch>
            <a:fillRect/>
          </a:stretch>
        </p:blipFill>
        <p:spPr>
          <a:xfrm>
            <a:off x="0" y="0"/>
            <a:ext cx="3049524" cy="6858000"/>
          </a:xfrm>
          <a:prstGeom prst="rect">
            <a:avLst/>
          </a:prstGeom>
        </p:spPr>
      </p:pic>
      <p:pic>
        <p:nvPicPr>
          <p:cNvPr id="10" name="Picture 9" descr="Logo&#10;&#10;Description automatically generated">
            <a:extLst>
              <a:ext uri="{FF2B5EF4-FFF2-40B4-BE49-F238E27FC236}">
                <a16:creationId xmlns:a16="http://schemas.microsoft.com/office/drawing/2014/main" id="{EC70F7B2-44AC-F059-7675-D60643280D4E}"/>
              </a:ext>
            </a:extLst>
          </p:cNvPr>
          <p:cNvPicPr>
            <a:picLocks noChangeAspect="1"/>
          </p:cNvPicPr>
          <p:nvPr userDrawn="1"/>
        </p:nvPicPr>
        <p:blipFill>
          <a:blip r:embed="rId3"/>
          <a:stretch>
            <a:fillRect/>
          </a:stretch>
        </p:blipFill>
        <p:spPr>
          <a:xfrm>
            <a:off x="4330430" y="4244241"/>
            <a:ext cx="6947732" cy="1889710"/>
          </a:xfrm>
          <a:prstGeom prst="rect">
            <a:avLst/>
          </a:prstGeom>
        </p:spPr>
      </p:pic>
      <p:sp>
        <p:nvSpPr>
          <p:cNvPr id="11" name="TextBox 10">
            <a:extLst>
              <a:ext uri="{FF2B5EF4-FFF2-40B4-BE49-F238E27FC236}">
                <a16:creationId xmlns:a16="http://schemas.microsoft.com/office/drawing/2014/main" id="{C162F794-8F92-77E4-38C4-3D2EFBEBA78B}"/>
              </a:ext>
            </a:extLst>
          </p:cNvPr>
          <p:cNvSpPr txBox="1"/>
          <p:nvPr userDrawn="1"/>
        </p:nvSpPr>
        <p:spPr>
          <a:xfrm>
            <a:off x="4277449" y="6243116"/>
            <a:ext cx="6947731" cy="461665"/>
          </a:xfrm>
          <a:prstGeom prst="rect">
            <a:avLst/>
          </a:prstGeom>
          <a:noFill/>
        </p:spPr>
        <p:txBody>
          <a:bodyPr wrap="square" rtlCol="0">
            <a:spAutoFit/>
          </a:bodyPr>
          <a:lstStyle/>
          <a:p>
            <a:pPr algn="ctr"/>
            <a:r>
              <a:rPr lang="en-US" sz="2400" b="1" dirty="0">
                <a:solidFill>
                  <a:srgbClr val="BED600"/>
                </a:solidFill>
                <a:latin typeface="Roboto" panose="02000000000000000000" pitchFamily="2" charset="0"/>
                <a:ea typeface="Roboto" panose="02000000000000000000" pitchFamily="2" charset="0"/>
                <a:cs typeface="Roboto" panose="02000000000000000000" pitchFamily="2" charset="0"/>
              </a:rPr>
              <a:t>June 11-13, 2023 | Savannah</a:t>
            </a:r>
          </a:p>
        </p:txBody>
      </p:sp>
    </p:spTree>
    <p:extLst>
      <p:ext uri="{BB962C8B-B14F-4D97-AF65-F5344CB8AC3E}">
        <p14:creationId xmlns:p14="http://schemas.microsoft.com/office/powerpoint/2010/main" val="228120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069443" y="1030167"/>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rgbClr val="BED600"/>
          </a:solidFill>
        </p:spPr>
        <p:txBody>
          <a:bodyPr wrap="square">
            <a:noAutofit/>
          </a:bodyPr>
          <a:lstStyle/>
          <a:p>
            <a:r>
              <a:rPr lang="en-US" dirty="0"/>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60138" y="283354"/>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rgbClr val="BED600"/>
          </a:solidFill>
        </p:spPr>
        <p:txBody>
          <a:bodyPr wrap="square">
            <a:noAutofit/>
          </a:bodyPr>
          <a:lstStyle/>
          <a:p>
            <a:r>
              <a:rPr lang="en-US" dirty="0"/>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8623588" y="3010287"/>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rgbClr val="BED600"/>
          </a:solidFill>
        </p:spPr>
        <p:txBody>
          <a:bodyPr wrap="square">
            <a:noAutofit/>
          </a:bodyPr>
          <a:lstStyle/>
          <a:p>
            <a:r>
              <a:rPr lang="en-US" dirty="0"/>
              <a:t>Click icon to add picture</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428412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ABC1A33B-E449-EA47-B6EC-9A949E9AB82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C07B23-CDD2-C4F8-3B35-2ED2255C0CF4}"/>
              </a:ext>
            </a:extLst>
          </p:cNvPr>
          <p:cNvSpPr>
            <a:spLocks noGrp="1"/>
          </p:cNvSpPr>
          <p:nvPr>
            <p:ph type="title"/>
          </p:nvPr>
        </p:nvSpPr>
        <p:spPr>
          <a:xfrm>
            <a:off x="2213717" y="1305163"/>
            <a:ext cx="7764566" cy="2548990"/>
          </a:xfrm>
        </p:spPr>
        <p:txBody>
          <a:bodyPr/>
          <a:lstStyle/>
          <a:p>
            <a:r>
              <a:rPr lang="en-US" dirty="0"/>
              <a:t>Click to edit Master title style</a:t>
            </a:r>
          </a:p>
        </p:txBody>
      </p:sp>
    </p:spTree>
    <p:extLst>
      <p:ext uri="{BB962C8B-B14F-4D97-AF65-F5344CB8AC3E}">
        <p14:creationId xmlns:p14="http://schemas.microsoft.com/office/powerpoint/2010/main" val="140860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343045" y="4166379"/>
            <a:ext cx="4500562" cy="1562959"/>
          </a:xfrm>
        </p:spPr>
        <p:txBody>
          <a:bodyPr wrap="square" anchor="t" anchorCtr="0">
            <a:noAutofit/>
          </a:bodyPr>
          <a:lstStyle/>
          <a:p>
            <a:r>
              <a:rPr lang="en-US" dirty="0"/>
              <a:t>Click to edit Master title</a:t>
            </a:r>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rgbClr val="BED600"/>
          </a:solidFill>
        </p:spPr>
        <p:txBody>
          <a:bodyPr>
            <a:noAutofit/>
          </a:bodyPr>
          <a:lstStyle/>
          <a:p>
            <a:r>
              <a:rPr lang="en-US" dirty="0"/>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rgbClr val="BED600"/>
          </a:solidFill>
        </p:spPr>
        <p:txBody>
          <a:bodyPr>
            <a:noAutofit/>
          </a:bodyPr>
          <a:lstStyle/>
          <a:p>
            <a:r>
              <a:rPr lang="en-US" dirty="0"/>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rgbClr val="BED600"/>
          </a:solidFill>
        </p:spPr>
        <p:txBody>
          <a:bodyPr>
            <a:noAutofit/>
          </a:bodyPr>
          <a:lstStyle/>
          <a:p>
            <a:r>
              <a:rPr lang="en-US" dirty="0"/>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rgbClr val="BED600"/>
          </a:solidFill>
        </p:spPr>
        <p:txBody>
          <a:bodyPr>
            <a:noAutofit/>
          </a:bodyPr>
          <a:lstStyle/>
          <a:p>
            <a:r>
              <a:rPr lang="en-US" dirty="0"/>
              <a:t>Click icon to add picture</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112781" y="4165650"/>
            <a:ext cx="6807670"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dirty="0"/>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rgbClr val="BED600"/>
          </a:solidFill>
        </p:spPr>
        <p:txBody>
          <a:bodyPr/>
          <a:lstStyle/>
          <a:p>
            <a:r>
              <a:rPr lang="en-US"/>
              <a:t>Click icon to add picture</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6658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0"/>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dirty="0"/>
              <a:t>Click to edit Master title style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solidFill>
                  <a:schemeClr val="bg1">
                    <a:alpha val="60000"/>
                  </a:schemeClr>
                </a:solidFill>
              </a:defRPr>
            </a:lvl1pPr>
          </a:lstStyle>
          <a:p>
            <a:r>
              <a:rPr lang="en-US" dirty="0">
                <a:solidFill>
                  <a:schemeClr val="tx1">
                    <a:alpha val="60000"/>
                  </a:schemeClr>
                </a:solidFill>
              </a:rPr>
              <a:t>Click to edit Master subtitle style</a:t>
            </a: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rgbClr val="0065A2"/>
          </a:solidFill>
        </p:spPr>
        <p:txBody>
          <a:bodyPr/>
          <a:lstStyle/>
          <a:p>
            <a:r>
              <a:rPr lang="en-US"/>
              <a:t>Click icon to add picture</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6658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0"/>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dirty="0"/>
              <a:t>Click to edit Master title style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solidFill>
                  <a:schemeClr val="bg1">
                    <a:alpha val="60000"/>
                  </a:schemeClr>
                </a:solidFill>
              </a:defRPr>
            </a:lvl1pPr>
          </a:lstStyle>
          <a:p>
            <a:r>
              <a:rPr lang="en-US" dirty="0">
                <a:solidFill>
                  <a:schemeClr val="tx1">
                    <a:alpha val="60000"/>
                  </a:schemeClr>
                </a:solidFill>
              </a:rPr>
              <a:t>Click to edit Master subtitle style</a:t>
            </a:r>
          </a:p>
        </p:txBody>
      </p:sp>
    </p:spTree>
    <p:extLst>
      <p:ext uri="{BB962C8B-B14F-4D97-AF65-F5344CB8AC3E}">
        <p14:creationId xmlns:p14="http://schemas.microsoft.com/office/powerpoint/2010/main" val="195050939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30451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200" y="308205"/>
            <a:ext cx="11091600" cy="897139"/>
          </a:xfrm>
        </p:spPr>
        <p:txBody>
          <a:bodyPr vert="horz" wrap="square" lIns="0" tIns="0" rIns="0" bIns="0" rtlCol="0" anchor="t" anchorCtr="0">
            <a:noAutofit/>
          </a:bodyPr>
          <a:lstStyle>
            <a:lvl1pPr>
              <a:defRPr lang="en-US" dirty="0"/>
            </a:lvl1pPr>
          </a:lstStyle>
          <a:p>
            <a:pPr lvl="0">
              <a:lnSpc>
                <a:spcPct val="100000"/>
              </a:lnSpc>
            </a:pPr>
            <a:r>
              <a:rPr lang="en-US" dirty="0"/>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200" y="1300953"/>
            <a:ext cx="11091600" cy="472577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4386896" cy="2879725"/>
          </a:xfrm>
        </p:spPr>
        <p:txBody>
          <a:bodyPr wrap="square" anchor="b" anchorCtr="0">
            <a:noAutofit/>
          </a:bodyPr>
          <a:lstStyle>
            <a:lvl1pPr>
              <a:defRPr sz="4000"/>
            </a:lvl1pPr>
          </a:lstStyle>
          <a:p>
            <a:r>
              <a:rPr lang="en-US" dirty="0"/>
              <a:t>Click to edit Master title style</a:t>
            </a:r>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3557847"/>
            <a:ext cx="4386895" cy="2231175"/>
          </a:xfrm>
        </p:spPr>
        <p:txBody>
          <a:bodyPr>
            <a:noAutofit/>
          </a:bodyPr>
          <a:lstStyle>
            <a:lvl1pPr>
              <a:buNone/>
              <a:defRPr sz="2400"/>
            </a:lvl1pPr>
            <a:lvl2pPr>
              <a:defRPr sz="2000"/>
            </a:lvl2pPr>
            <a:lvl3pPr>
              <a:defRPr sz="2000"/>
            </a:lvl3pPr>
            <a:lvl4pPr>
              <a:defRPr sz="2000"/>
            </a:lvl4pPr>
            <a:lvl5pPr>
              <a:defRPr sz="2000"/>
            </a:lvl5pPr>
          </a:lstStyle>
          <a:p>
            <a:pPr lvl="0"/>
            <a:r>
              <a:rPr lang="en-US" dirty="0"/>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rgbClr val="BED600"/>
          </a:solidFill>
        </p:spPr>
        <p:txBody>
          <a:bodyPr wrap="square">
            <a:noAutofit/>
          </a:bodyPr>
          <a:lstStyle/>
          <a:p>
            <a:r>
              <a:rPr lang="en-US" dirty="0"/>
              <a:t>Click icon to add picture</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254078"/>
            <a:ext cx="10595277" cy="789709"/>
          </a:xfrm>
        </p:spPr>
        <p:txBody>
          <a:bodyPr>
            <a:noAutofit/>
          </a:bodyPr>
          <a:lstStyle/>
          <a:p>
            <a:r>
              <a:rPr lang="en-US" dirty="0"/>
              <a:t>Team</a:t>
            </a:r>
          </a:p>
        </p:txBody>
      </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898979" y="1618307"/>
            <a:ext cx="1691640" cy="1435608"/>
          </a:xfrm>
          <a:solidFill>
            <a:srgbClr val="BED600"/>
          </a:solidFill>
        </p:spPr>
        <p:txBody>
          <a:bodyPr>
            <a:noAutofit/>
          </a:bodyPr>
          <a:lstStyle/>
          <a:p>
            <a:r>
              <a:rPr lang="en-US" dirty="0"/>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688755" y="1624962"/>
            <a:ext cx="1691640" cy="1435608"/>
          </a:xfrm>
          <a:solidFill>
            <a:srgbClr val="BED600"/>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512347" y="1627630"/>
            <a:ext cx="1691640" cy="1435608"/>
          </a:xfrm>
          <a:solidFill>
            <a:srgbClr val="BED600"/>
          </a:solidFill>
        </p:spPr>
        <p:txBody>
          <a:bodyPr>
            <a:noAutofit/>
          </a:bodyPr>
          <a:lstStyle/>
          <a:p>
            <a:r>
              <a:rPr lang="en-US" dirty="0"/>
              <a:t>Click icon to add picture</a:t>
            </a:r>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282716" y="1606723"/>
            <a:ext cx="1691640" cy="1435608"/>
          </a:xfrm>
          <a:solidFill>
            <a:srgbClr val="BED600"/>
          </a:solidFill>
        </p:spPr>
        <p:txBody>
          <a:bodyPr>
            <a:noAutofit/>
          </a:bodyPr>
          <a:lstStyle/>
          <a:p>
            <a:r>
              <a:rPr lang="en-US" dirty="0"/>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929871" y="3415663"/>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929104" y="3867187"/>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689522" y="3415663"/>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688755" y="3867187"/>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513114" y="3415663"/>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512347" y="3867187"/>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283483" y="3421526"/>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282716" y="3873050"/>
            <a:ext cx="1711572" cy="638175"/>
          </a:xfrm>
        </p:spPr>
        <p:txBody>
          <a:bodyPr>
            <a:noAutofit/>
          </a:bodyPr>
          <a:lstStyle>
            <a:lvl1pPr>
              <a:buNone/>
              <a:defRPr sz="1800"/>
            </a:lvl1pPr>
          </a:lstStyle>
          <a:p>
            <a:pPr lvl="0"/>
            <a:r>
              <a:rPr lang="en-US" dirty="0"/>
              <a:t>Title</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199505" y="301418"/>
            <a:ext cx="11696007" cy="878989"/>
          </a:xfrm>
          <a:prstGeom prst="rect">
            <a:avLst/>
          </a:prstGeom>
        </p:spPr>
        <p:txBody>
          <a:bodyPr vert="horz" wrap="square" lIns="0" tIns="0" rIns="0" bIns="0" rtlCol="0" anchor="t" anchorCtr="0">
            <a:noAutofit/>
          </a:bodyPr>
          <a:lstStyle/>
          <a:p>
            <a:pPr lvl="0">
              <a:lnSpc>
                <a:spcPct val="100000"/>
              </a:lnSpc>
            </a:pPr>
            <a:r>
              <a:rPr lang="en-US" dirty="0"/>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199504" y="1306514"/>
            <a:ext cx="11696007" cy="4641359"/>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5608787" y="6549997"/>
            <a:ext cx="914400" cy="153888"/>
          </a:xfrm>
          <a:prstGeom prst="rect">
            <a:avLst/>
          </a:prstGeom>
          <a:solidFill>
            <a:schemeClr val="tx1"/>
          </a:solidFill>
        </p:spPr>
        <p:txBody>
          <a:bodyPr vert="horz" wrap="square" lIns="0" tIns="0" rIns="0" bIns="0" rtlCol="0" anchor="ctr">
            <a:spAutoFit/>
          </a:bodyPr>
          <a:lstStyle>
            <a:lvl1pPr algn="ctr">
              <a:defRPr sz="1000">
                <a:solidFill>
                  <a:schemeClr val="tx1">
                    <a:lumMod val="65000"/>
                    <a:alpha val="80000"/>
                  </a:schemeClr>
                </a:solidFill>
              </a:defRPr>
            </a:lvl1pPr>
          </a:lstStyle>
          <a:p>
            <a:fld id="{DBA1B0FB-D917-4C8C-928F-313BD683BF39}" type="slidenum">
              <a:rPr lang="en-US" smtClean="0"/>
              <a:pPr/>
              <a:t>‹#›</a:t>
            </a:fld>
            <a:endParaRPr lang="en-US"/>
          </a:p>
        </p:txBody>
      </p:sp>
      <p:cxnSp>
        <p:nvCxnSpPr>
          <p:cNvPr id="14" name="Straight Connector 13">
            <a:extLst>
              <a:ext uri="{FF2B5EF4-FFF2-40B4-BE49-F238E27FC236}">
                <a16:creationId xmlns:a16="http://schemas.microsoft.com/office/drawing/2014/main" id="{920F4C86-DB84-70B6-9257-62385ABF1DF0}"/>
              </a:ext>
            </a:extLst>
          </p:cNvPr>
          <p:cNvCxnSpPr>
            <a:cxnSpLocks/>
          </p:cNvCxnSpPr>
          <p:nvPr userDrawn="1"/>
        </p:nvCxnSpPr>
        <p:spPr>
          <a:xfrm>
            <a:off x="0" y="6703885"/>
            <a:ext cx="10195133" cy="0"/>
          </a:xfrm>
          <a:prstGeom prst="line">
            <a:avLst/>
          </a:prstGeom>
          <a:ln w="19050">
            <a:solidFill>
              <a:srgbClr val="BED600"/>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95D86AD2-EF1C-C74A-BED3-572A45DCDF4B}"/>
              </a:ext>
            </a:extLst>
          </p:cNvPr>
          <p:cNvPicPr>
            <a:picLocks noChangeAspect="1"/>
          </p:cNvPicPr>
          <p:nvPr userDrawn="1"/>
        </p:nvPicPr>
        <p:blipFill>
          <a:blip r:embed="rId19"/>
          <a:stretch>
            <a:fillRect/>
          </a:stretch>
        </p:blipFill>
        <p:spPr>
          <a:xfrm>
            <a:off x="10312844" y="6273416"/>
            <a:ext cx="1582667" cy="430469"/>
          </a:xfrm>
          <a:prstGeom prst="rect">
            <a:avLst/>
          </a:prstGeom>
        </p:spPr>
      </p:pic>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8" r:id="rId5"/>
    <p:sldLayoutId id="2147483734" r:id="rId6"/>
    <p:sldLayoutId id="2147483686" r:id="rId7"/>
    <p:sldLayoutId id="2147483696" r:id="rId8"/>
    <p:sldLayoutId id="2147483707" r:id="rId9"/>
    <p:sldLayoutId id="2147483689" r:id="rId10"/>
    <p:sldLayoutId id="2147483697" r:id="rId11"/>
    <p:sldLayoutId id="2147483731" r:id="rId12"/>
    <p:sldLayoutId id="2147483693" r:id="rId13"/>
    <p:sldLayoutId id="2147483685" r:id="rId14"/>
    <p:sldLayoutId id="2147483688" r:id="rId15"/>
    <p:sldLayoutId id="2147483691" r:id="rId16"/>
    <p:sldLayoutId id="2147483692" r:id="rId17"/>
  </p:sldLayoutIdLst>
  <p:hf hdr="0"/>
  <p:txStyles>
    <p:titleStyle>
      <a:lvl1pPr algn="l" defTabSz="914400" rtl="0" eaLnBrk="1" latinLnBrk="0" hangingPunct="1">
        <a:lnSpc>
          <a:spcPct val="90000"/>
        </a:lnSpc>
        <a:spcBef>
          <a:spcPct val="0"/>
        </a:spcBef>
        <a:buNone/>
        <a:defRPr lang="en-US" sz="4800" kern="1200" dirty="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bg1">
              <a:alpha val="60000"/>
            </a:schemeClr>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bg1">
              <a:alpha val="60000"/>
            </a:schemeClr>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bg1">
              <a:alpha val="60000"/>
            </a:schemeClr>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bg1">
              <a:alpha val="60000"/>
            </a:schemeClr>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bg1">
              <a:alpha val="60000"/>
            </a:schemeClr>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1E5C1-0424-396A-3CA6-0BE7F81378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1F312F-6E44-DCD6-0CE0-C94C686644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21805261-84F6-30CA-D024-DA7585E93DA3}"/>
              </a:ext>
            </a:extLst>
          </p:cNvPr>
          <p:cNvPicPr>
            <a:picLocks noChangeAspect="1"/>
          </p:cNvPicPr>
          <p:nvPr userDrawn="1"/>
        </p:nvPicPr>
        <p:blipFill>
          <a:blip r:embed="rId3"/>
          <a:stretch>
            <a:fillRect/>
          </a:stretch>
        </p:blipFill>
        <p:spPr>
          <a:xfrm>
            <a:off x="385404" y="6279065"/>
            <a:ext cx="1572193" cy="427620"/>
          </a:xfrm>
          <a:prstGeom prst="rect">
            <a:avLst/>
          </a:prstGeom>
        </p:spPr>
      </p:pic>
    </p:spTree>
    <p:extLst>
      <p:ext uri="{BB962C8B-B14F-4D97-AF65-F5344CB8AC3E}">
        <p14:creationId xmlns:p14="http://schemas.microsoft.com/office/powerpoint/2010/main" val="1847931853"/>
      </p:ext>
    </p:extLst>
  </p:cSld>
  <p:clrMap bg1="lt1" tx1="dk1" bg2="lt2" tx2="dk2" accent1="accent1" accent2="accent2" accent3="accent3" accent4="accent4" accent5="accent5" accent6="accent6" hlink="hlink" folHlink="folHlink"/>
  <p:sldLayoutIdLst>
    <p:sldLayoutId id="2147483751" r:id="rId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EC01E-0048-E005-0729-E41D01A8B6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8D4397-C964-57B2-147A-BBFFC8EFF3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53BB52B-ED66-9814-31DD-0832AA6AC42A}"/>
              </a:ext>
            </a:extLst>
          </p:cNvPr>
          <p:cNvSpPr>
            <a:spLocks noGrp="1"/>
          </p:cNvSpPr>
          <p:nvPr>
            <p:ph type="sldNum" sz="quarter" idx="4"/>
          </p:nvPr>
        </p:nvSpPr>
        <p:spPr>
          <a:xfrm>
            <a:off x="4724400" y="63119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E186A3E-19E4-48BF-A6EF-9C7CEBCA8D52}" type="slidenum">
              <a:rPr lang="en-US" smtClean="0"/>
              <a:pPr/>
              <a:t>‹#›</a:t>
            </a:fld>
            <a:endParaRPr lang="en-US" dirty="0"/>
          </a:p>
        </p:txBody>
      </p:sp>
    </p:spTree>
    <p:extLst>
      <p:ext uri="{BB962C8B-B14F-4D97-AF65-F5344CB8AC3E}">
        <p14:creationId xmlns:p14="http://schemas.microsoft.com/office/powerpoint/2010/main" val="3669638938"/>
      </p:ext>
    </p:extLst>
  </p:cSld>
  <p:clrMap bg1="lt1" tx1="dk1" bg2="lt2" tx2="dk2" accent1="accent1" accent2="accent2" accent3="accent3" accent4="accent4" accent5="accent5" accent6="accent6" hlink="hlink" folHlink="folHlink"/>
  <p:sldLayoutIdLst>
    <p:sldLayoutId id="2147483764" r:id="rId1"/>
    <p:sldLayoutId id="2147483765" r:id="rId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tmsatoday.org/tmsa-executive-summit"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84D02-133B-E394-7300-AB7504B3D194}"/>
              </a:ext>
            </a:extLst>
          </p:cNvPr>
          <p:cNvSpPr>
            <a:spLocks noGrp="1"/>
          </p:cNvSpPr>
          <p:nvPr>
            <p:ph type="title"/>
          </p:nvPr>
        </p:nvSpPr>
        <p:spPr/>
        <p:txBody>
          <a:bodyPr/>
          <a:lstStyle/>
          <a:p>
            <a:r>
              <a:rPr lang="en-US" dirty="0"/>
              <a:t>TMSA Member Meeting</a:t>
            </a:r>
            <a:br>
              <a:rPr lang="en-US" dirty="0"/>
            </a:br>
            <a:br>
              <a:rPr lang="en-US" dirty="0"/>
            </a:br>
            <a:r>
              <a:rPr lang="en-US" sz="2000" dirty="0"/>
              <a:t>June 13, 2023</a:t>
            </a:r>
            <a:endParaRPr lang="en-US" dirty="0"/>
          </a:p>
        </p:txBody>
      </p:sp>
    </p:spTree>
    <p:extLst>
      <p:ext uri="{BB962C8B-B14F-4D97-AF65-F5344CB8AC3E}">
        <p14:creationId xmlns:p14="http://schemas.microsoft.com/office/powerpoint/2010/main" val="1312940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4097-D668-B63E-67D8-7DEA94A6F575}"/>
              </a:ext>
            </a:extLst>
          </p:cNvPr>
          <p:cNvSpPr>
            <a:spLocks noGrp="1"/>
          </p:cNvSpPr>
          <p:nvPr>
            <p:ph type="title"/>
          </p:nvPr>
        </p:nvSpPr>
        <p:spPr/>
        <p:txBody>
          <a:bodyPr/>
          <a:lstStyle/>
          <a:p>
            <a:r>
              <a:rPr lang="en-US" dirty="0"/>
              <a:t>Beth Malik</a:t>
            </a:r>
          </a:p>
        </p:txBody>
      </p:sp>
      <p:sp>
        <p:nvSpPr>
          <p:cNvPr id="3" name="Content Placeholder 2">
            <a:extLst>
              <a:ext uri="{FF2B5EF4-FFF2-40B4-BE49-F238E27FC236}">
                <a16:creationId xmlns:a16="http://schemas.microsoft.com/office/drawing/2014/main" id="{D28E765F-C365-FB3D-925E-A2712C46D26B}"/>
              </a:ext>
            </a:extLst>
          </p:cNvPr>
          <p:cNvSpPr>
            <a:spLocks noGrp="1"/>
          </p:cNvSpPr>
          <p:nvPr>
            <p:ph sz="quarter" idx="15"/>
          </p:nvPr>
        </p:nvSpPr>
        <p:spPr/>
        <p:txBody>
          <a:bodyPr/>
          <a:lstStyle/>
          <a:p>
            <a:r>
              <a:rPr lang="en-US" dirty="0"/>
              <a:t>Senior Director, Marketing &amp; PR</a:t>
            </a:r>
            <a:br>
              <a:rPr lang="en-US" dirty="0"/>
            </a:br>
            <a:r>
              <a:rPr lang="en-US" dirty="0"/>
              <a:t>SMC</a:t>
            </a:r>
            <a:r>
              <a:rPr lang="en-US" baseline="30000" dirty="0"/>
              <a:t>3</a:t>
            </a:r>
          </a:p>
          <a:p>
            <a:endParaRPr lang="en-US" dirty="0"/>
          </a:p>
          <a:p>
            <a:r>
              <a:rPr lang="en-US" dirty="0"/>
              <a:t>Current TMSA Treasurer </a:t>
            </a:r>
            <a:br>
              <a:rPr lang="en-US" dirty="0"/>
            </a:br>
            <a:r>
              <a:rPr lang="en-US" dirty="0"/>
              <a:t>To Move to President Elect</a:t>
            </a:r>
          </a:p>
        </p:txBody>
      </p:sp>
      <p:sp>
        <p:nvSpPr>
          <p:cNvPr id="5" name="Slide Number Placeholder 4">
            <a:extLst>
              <a:ext uri="{FF2B5EF4-FFF2-40B4-BE49-F238E27FC236}">
                <a16:creationId xmlns:a16="http://schemas.microsoft.com/office/drawing/2014/main" id="{25119E82-8019-8F01-FBEB-512BE7CDA391}"/>
              </a:ext>
            </a:extLst>
          </p:cNvPr>
          <p:cNvSpPr>
            <a:spLocks noGrp="1"/>
          </p:cNvSpPr>
          <p:nvPr>
            <p:ph type="sldNum" sz="quarter" idx="12"/>
          </p:nvPr>
        </p:nvSpPr>
        <p:spPr/>
        <p:txBody>
          <a:bodyPr/>
          <a:lstStyle/>
          <a:p>
            <a:fld id="{DBA1B0FB-D917-4C8C-928F-313BD683BF39}" type="slidenum">
              <a:rPr lang="en-US" smtClean="0"/>
              <a:t>10</a:t>
            </a:fld>
            <a:endParaRPr lang="en-US"/>
          </a:p>
        </p:txBody>
      </p:sp>
      <p:pic>
        <p:nvPicPr>
          <p:cNvPr id="11" name="Picture Placeholder 10" descr="A picture containing person, human face, clothing, smile&#10;&#10;Description automatically generated">
            <a:extLst>
              <a:ext uri="{FF2B5EF4-FFF2-40B4-BE49-F238E27FC236}">
                <a16:creationId xmlns:a16="http://schemas.microsoft.com/office/drawing/2014/main" id="{3ACE7A3F-C6B9-8443-CC86-2836593CFB86}"/>
              </a:ext>
            </a:extLst>
          </p:cNvPr>
          <p:cNvPicPr>
            <a:picLocks noGrp="1" noChangeAspect="1"/>
          </p:cNvPicPr>
          <p:nvPr>
            <p:ph type="pic" sz="quarter" idx="13"/>
          </p:nvPr>
        </p:nvPicPr>
        <p:blipFill rotWithShape="1">
          <a:blip r:embed="rId2"/>
          <a:srcRect t="2868" b="30472"/>
          <a:stretch/>
        </p:blipFill>
        <p:spPr>
          <a:xfrm>
            <a:off x="5782944" y="862806"/>
            <a:ext cx="5132388" cy="5132388"/>
          </a:xfrm>
        </p:spPr>
      </p:pic>
    </p:spTree>
    <p:extLst>
      <p:ext uri="{BB962C8B-B14F-4D97-AF65-F5344CB8AC3E}">
        <p14:creationId xmlns:p14="http://schemas.microsoft.com/office/powerpoint/2010/main" val="3520016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4097-D668-B63E-67D8-7DEA94A6F575}"/>
              </a:ext>
            </a:extLst>
          </p:cNvPr>
          <p:cNvSpPr>
            <a:spLocks noGrp="1"/>
          </p:cNvSpPr>
          <p:nvPr>
            <p:ph type="title"/>
          </p:nvPr>
        </p:nvSpPr>
        <p:spPr/>
        <p:txBody>
          <a:bodyPr/>
          <a:lstStyle/>
          <a:p>
            <a:r>
              <a:rPr lang="en-US" dirty="0"/>
              <a:t>Leigh Sauter</a:t>
            </a:r>
          </a:p>
        </p:txBody>
      </p:sp>
      <p:sp>
        <p:nvSpPr>
          <p:cNvPr id="3" name="Content Placeholder 2">
            <a:extLst>
              <a:ext uri="{FF2B5EF4-FFF2-40B4-BE49-F238E27FC236}">
                <a16:creationId xmlns:a16="http://schemas.microsoft.com/office/drawing/2014/main" id="{D28E765F-C365-FB3D-925E-A2712C46D26B}"/>
              </a:ext>
            </a:extLst>
          </p:cNvPr>
          <p:cNvSpPr>
            <a:spLocks noGrp="1"/>
          </p:cNvSpPr>
          <p:nvPr>
            <p:ph sz="quarter" idx="15"/>
          </p:nvPr>
        </p:nvSpPr>
        <p:spPr/>
        <p:txBody>
          <a:bodyPr/>
          <a:lstStyle/>
          <a:p>
            <a:r>
              <a:rPr lang="en-US" b="0" i="0" dirty="0">
                <a:effectLst/>
                <a:latin typeface="-apple-system"/>
              </a:rPr>
              <a:t>Director of Operations and Strategy</a:t>
            </a:r>
            <a:br>
              <a:rPr lang="en-US" b="0" i="0" dirty="0">
                <a:effectLst/>
                <a:latin typeface="-apple-system"/>
              </a:rPr>
            </a:br>
            <a:r>
              <a:rPr lang="en-US" b="0" i="0" dirty="0">
                <a:effectLst/>
                <a:latin typeface="-apple-system"/>
              </a:rPr>
              <a:t>Virago Marketing</a:t>
            </a:r>
            <a:endParaRPr lang="en-US" dirty="0"/>
          </a:p>
          <a:p>
            <a:endParaRPr lang="en-US" dirty="0"/>
          </a:p>
          <a:p>
            <a:r>
              <a:rPr lang="en-US" dirty="0"/>
              <a:t>Current TMSA Finance Director</a:t>
            </a:r>
            <a:br>
              <a:rPr lang="en-US" dirty="0"/>
            </a:br>
            <a:r>
              <a:rPr lang="en-US" dirty="0"/>
              <a:t>To Move to TMSA Treasurer</a:t>
            </a:r>
          </a:p>
        </p:txBody>
      </p:sp>
      <p:sp>
        <p:nvSpPr>
          <p:cNvPr id="5" name="Slide Number Placeholder 4">
            <a:extLst>
              <a:ext uri="{FF2B5EF4-FFF2-40B4-BE49-F238E27FC236}">
                <a16:creationId xmlns:a16="http://schemas.microsoft.com/office/drawing/2014/main" id="{25119E82-8019-8F01-FBEB-512BE7CDA391}"/>
              </a:ext>
            </a:extLst>
          </p:cNvPr>
          <p:cNvSpPr>
            <a:spLocks noGrp="1"/>
          </p:cNvSpPr>
          <p:nvPr>
            <p:ph type="sldNum" sz="quarter" idx="12"/>
          </p:nvPr>
        </p:nvSpPr>
        <p:spPr/>
        <p:txBody>
          <a:bodyPr/>
          <a:lstStyle/>
          <a:p>
            <a:fld id="{DBA1B0FB-D917-4C8C-928F-313BD683BF39}" type="slidenum">
              <a:rPr lang="en-US" smtClean="0"/>
              <a:t>11</a:t>
            </a:fld>
            <a:endParaRPr lang="en-US"/>
          </a:p>
        </p:txBody>
      </p:sp>
      <p:pic>
        <p:nvPicPr>
          <p:cNvPr id="9" name="Picture Placeholder 8" descr="A person smiling at the camera&#10;&#10;Description automatically generated with medium confidence">
            <a:extLst>
              <a:ext uri="{FF2B5EF4-FFF2-40B4-BE49-F238E27FC236}">
                <a16:creationId xmlns:a16="http://schemas.microsoft.com/office/drawing/2014/main" id="{170F6696-E966-53FE-F1DB-61B069D61EB8}"/>
              </a:ext>
            </a:extLst>
          </p:cNvPr>
          <p:cNvPicPr>
            <a:picLocks noGrp="1" noChangeAspect="1"/>
          </p:cNvPicPr>
          <p:nvPr>
            <p:ph type="pic" sz="quarter" idx="13"/>
          </p:nvPr>
        </p:nvPicPr>
        <p:blipFill>
          <a:blip r:embed="rId2"/>
          <a:srcRect/>
          <a:stretch>
            <a:fillRect/>
          </a:stretch>
        </p:blipFill>
        <p:spPr/>
      </p:pic>
    </p:spTree>
    <p:extLst>
      <p:ext uri="{BB962C8B-B14F-4D97-AF65-F5344CB8AC3E}">
        <p14:creationId xmlns:p14="http://schemas.microsoft.com/office/powerpoint/2010/main" val="203006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4097-D668-B63E-67D8-7DEA94A6F575}"/>
              </a:ext>
            </a:extLst>
          </p:cNvPr>
          <p:cNvSpPr>
            <a:spLocks noGrp="1"/>
          </p:cNvSpPr>
          <p:nvPr>
            <p:ph type="title"/>
          </p:nvPr>
        </p:nvSpPr>
        <p:spPr>
          <a:xfrm>
            <a:off x="438895" y="298579"/>
            <a:ext cx="9647497" cy="480527"/>
          </a:xfrm>
        </p:spPr>
        <p:txBody>
          <a:bodyPr/>
          <a:lstStyle/>
          <a:p>
            <a:r>
              <a:rPr lang="en-US" dirty="0"/>
              <a:t>TMSA Board: Executive Board &amp; Committees</a:t>
            </a:r>
          </a:p>
        </p:txBody>
      </p:sp>
      <p:sp>
        <p:nvSpPr>
          <p:cNvPr id="5" name="Slide Number Placeholder 4">
            <a:extLst>
              <a:ext uri="{FF2B5EF4-FFF2-40B4-BE49-F238E27FC236}">
                <a16:creationId xmlns:a16="http://schemas.microsoft.com/office/drawing/2014/main" id="{25119E82-8019-8F01-FBEB-512BE7CDA391}"/>
              </a:ext>
            </a:extLst>
          </p:cNvPr>
          <p:cNvSpPr>
            <a:spLocks noGrp="1"/>
          </p:cNvSpPr>
          <p:nvPr>
            <p:ph type="sldNum" sz="quarter" idx="12"/>
          </p:nvPr>
        </p:nvSpPr>
        <p:spPr/>
        <p:txBody>
          <a:bodyPr/>
          <a:lstStyle/>
          <a:p>
            <a:fld id="{DBA1B0FB-D917-4C8C-928F-313BD683BF39}" type="slidenum">
              <a:rPr lang="en-US" smtClean="0"/>
              <a:t>12</a:t>
            </a:fld>
            <a:endParaRPr lang="en-US"/>
          </a:p>
        </p:txBody>
      </p:sp>
      <p:pic>
        <p:nvPicPr>
          <p:cNvPr id="9" name="Picture 8">
            <a:extLst>
              <a:ext uri="{FF2B5EF4-FFF2-40B4-BE49-F238E27FC236}">
                <a16:creationId xmlns:a16="http://schemas.microsoft.com/office/drawing/2014/main" id="{C6B7777E-E090-E6F7-F14A-A8EF9A16BF93}"/>
              </a:ext>
            </a:extLst>
          </p:cNvPr>
          <p:cNvPicPr>
            <a:picLocks noChangeAspect="1"/>
          </p:cNvPicPr>
          <p:nvPr/>
        </p:nvPicPr>
        <p:blipFill>
          <a:blip r:embed="rId2"/>
          <a:stretch>
            <a:fillRect/>
          </a:stretch>
        </p:blipFill>
        <p:spPr>
          <a:xfrm>
            <a:off x="287693" y="2390259"/>
            <a:ext cx="11616613" cy="2077482"/>
          </a:xfrm>
          <a:prstGeom prst="rect">
            <a:avLst/>
          </a:prstGeom>
        </p:spPr>
      </p:pic>
    </p:spTree>
    <p:extLst>
      <p:ext uri="{BB962C8B-B14F-4D97-AF65-F5344CB8AC3E}">
        <p14:creationId xmlns:p14="http://schemas.microsoft.com/office/powerpoint/2010/main" val="299442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4097-D668-B63E-67D8-7DEA94A6F575}"/>
              </a:ext>
            </a:extLst>
          </p:cNvPr>
          <p:cNvSpPr>
            <a:spLocks noGrp="1"/>
          </p:cNvSpPr>
          <p:nvPr>
            <p:ph type="title"/>
          </p:nvPr>
        </p:nvSpPr>
        <p:spPr>
          <a:xfrm>
            <a:off x="438895" y="298579"/>
            <a:ext cx="9647497" cy="480527"/>
          </a:xfrm>
        </p:spPr>
        <p:txBody>
          <a:bodyPr/>
          <a:lstStyle/>
          <a:p>
            <a:r>
              <a:rPr lang="en-US" dirty="0"/>
              <a:t>TMSA Board: Committee Chairpersons</a:t>
            </a:r>
          </a:p>
        </p:txBody>
      </p:sp>
      <p:sp>
        <p:nvSpPr>
          <p:cNvPr id="5" name="Slide Number Placeholder 4">
            <a:extLst>
              <a:ext uri="{FF2B5EF4-FFF2-40B4-BE49-F238E27FC236}">
                <a16:creationId xmlns:a16="http://schemas.microsoft.com/office/drawing/2014/main" id="{25119E82-8019-8F01-FBEB-512BE7CDA391}"/>
              </a:ext>
            </a:extLst>
          </p:cNvPr>
          <p:cNvSpPr>
            <a:spLocks noGrp="1"/>
          </p:cNvSpPr>
          <p:nvPr>
            <p:ph type="sldNum" sz="quarter" idx="12"/>
          </p:nvPr>
        </p:nvSpPr>
        <p:spPr/>
        <p:txBody>
          <a:bodyPr/>
          <a:lstStyle/>
          <a:p>
            <a:fld id="{DBA1B0FB-D917-4C8C-928F-313BD683BF39}" type="slidenum">
              <a:rPr lang="en-US" smtClean="0"/>
              <a:t>13</a:t>
            </a:fld>
            <a:endParaRPr lang="en-US"/>
          </a:p>
        </p:txBody>
      </p:sp>
      <p:pic>
        <p:nvPicPr>
          <p:cNvPr id="3" name="Picture 2">
            <a:extLst>
              <a:ext uri="{FF2B5EF4-FFF2-40B4-BE49-F238E27FC236}">
                <a16:creationId xmlns:a16="http://schemas.microsoft.com/office/drawing/2014/main" id="{CD3D055E-88EB-02D7-6B4C-439E1457EA27}"/>
              </a:ext>
            </a:extLst>
          </p:cNvPr>
          <p:cNvPicPr>
            <a:picLocks noChangeAspect="1"/>
          </p:cNvPicPr>
          <p:nvPr/>
        </p:nvPicPr>
        <p:blipFill>
          <a:blip r:embed="rId2"/>
          <a:stretch>
            <a:fillRect/>
          </a:stretch>
        </p:blipFill>
        <p:spPr>
          <a:xfrm>
            <a:off x="331937" y="1019175"/>
            <a:ext cx="11468100" cy="4819650"/>
          </a:xfrm>
          <a:prstGeom prst="rect">
            <a:avLst/>
          </a:prstGeom>
        </p:spPr>
      </p:pic>
    </p:spTree>
    <p:extLst>
      <p:ext uri="{BB962C8B-B14F-4D97-AF65-F5344CB8AC3E}">
        <p14:creationId xmlns:p14="http://schemas.microsoft.com/office/powerpoint/2010/main" val="2863245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4097-D668-B63E-67D8-7DEA94A6F575}"/>
              </a:ext>
            </a:extLst>
          </p:cNvPr>
          <p:cNvSpPr>
            <a:spLocks noGrp="1"/>
          </p:cNvSpPr>
          <p:nvPr>
            <p:ph type="title"/>
          </p:nvPr>
        </p:nvSpPr>
        <p:spPr>
          <a:xfrm>
            <a:off x="438895" y="298579"/>
            <a:ext cx="9647497" cy="480527"/>
          </a:xfrm>
        </p:spPr>
        <p:txBody>
          <a:bodyPr/>
          <a:lstStyle/>
          <a:p>
            <a:r>
              <a:rPr lang="en-US" dirty="0"/>
              <a:t>TMSA Board: At-Large Positions</a:t>
            </a:r>
          </a:p>
        </p:txBody>
      </p:sp>
      <p:sp>
        <p:nvSpPr>
          <p:cNvPr id="5" name="Slide Number Placeholder 4">
            <a:extLst>
              <a:ext uri="{FF2B5EF4-FFF2-40B4-BE49-F238E27FC236}">
                <a16:creationId xmlns:a16="http://schemas.microsoft.com/office/drawing/2014/main" id="{25119E82-8019-8F01-FBEB-512BE7CDA391}"/>
              </a:ext>
            </a:extLst>
          </p:cNvPr>
          <p:cNvSpPr>
            <a:spLocks noGrp="1"/>
          </p:cNvSpPr>
          <p:nvPr>
            <p:ph type="sldNum" sz="quarter" idx="12"/>
          </p:nvPr>
        </p:nvSpPr>
        <p:spPr/>
        <p:txBody>
          <a:bodyPr/>
          <a:lstStyle/>
          <a:p>
            <a:fld id="{DBA1B0FB-D917-4C8C-928F-313BD683BF39}" type="slidenum">
              <a:rPr lang="en-US" smtClean="0"/>
              <a:t>14</a:t>
            </a:fld>
            <a:endParaRPr lang="en-US"/>
          </a:p>
        </p:txBody>
      </p:sp>
      <p:pic>
        <p:nvPicPr>
          <p:cNvPr id="6" name="Picture 5">
            <a:extLst>
              <a:ext uri="{FF2B5EF4-FFF2-40B4-BE49-F238E27FC236}">
                <a16:creationId xmlns:a16="http://schemas.microsoft.com/office/drawing/2014/main" id="{314FC8FC-EDF2-92D2-CA6C-8FEE829738DA}"/>
              </a:ext>
            </a:extLst>
          </p:cNvPr>
          <p:cNvPicPr>
            <a:picLocks noChangeAspect="1"/>
          </p:cNvPicPr>
          <p:nvPr/>
        </p:nvPicPr>
        <p:blipFill>
          <a:blip r:embed="rId2"/>
          <a:stretch>
            <a:fillRect/>
          </a:stretch>
        </p:blipFill>
        <p:spPr>
          <a:xfrm>
            <a:off x="912489" y="2145251"/>
            <a:ext cx="9892004" cy="2739324"/>
          </a:xfrm>
          <a:prstGeom prst="rect">
            <a:avLst/>
          </a:prstGeom>
        </p:spPr>
      </p:pic>
    </p:spTree>
    <p:extLst>
      <p:ext uri="{BB962C8B-B14F-4D97-AF65-F5344CB8AC3E}">
        <p14:creationId xmlns:p14="http://schemas.microsoft.com/office/powerpoint/2010/main" val="3673196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9AC5-B7CF-6AD5-BCD5-00EF81E3B74E}"/>
              </a:ext>
            </a:extLst>
          </p:cNvPr>
          <p:cNvSpPr>
            <a:spLocks noGrp="1"/>
          </p:cNvSpPr>
          <p:nvPr>
            <p:ph type="title"/>
          </p:nvPr>
        </p:nvSpPr>
        <p:spPr>
          <a:xfrm>
            <a:off x="351357" y="4034674"/>
            <a:ext cx="11552468" cy="637810"/>
          </a:xfrm>
        </p:spPr>
        <p:txBody>
          <a:bodyPr/>
          <a:lstStyle/>
          <a:p>
            <a:r>
              <a:rPr lang="en-US" dirty="0"/>
              <a:t>TMSA Bylaws</a:t>
            </a:r>
          </a:p>
        </p:txBody>
      </p:sp>
      <p:sp>
        <p:nvSpPr>
          <p:cNvPr id="3" name="Picture Placeholder 2">
            <a:extLst>
              <a:ext uri="{FF2B5EF4-FFF2-40B4-BE49-F238E27FC236}">
                <a16:creationId xmlns:a16="http://schemas.microsoft.com/office/drawing/2014/main" id="{2D1AB322-EC12-72B9-CA7F-1B1EB7866E88}"/>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7C484B60-213E-D963-7750-758005B1BDAE}"/>
              </a:ext>
            </a:extLst>
          </p:cNvPr>
          <p:cNvSpPr>
            <a:spLocks noGrp="1"/>
          </p:cNvSpPr>
          <p:nvPr>
            <p:ph type="sldNum" sz="quarter" idx="12"/>
          </p:nvPr>
        </p:nvSpPr>
        <p:spPr/>
        <p:txBody>
          <a:bodyPr/>
          <a:lstStyle/>
          <a:p>
            <a:fld id="{DBA1B0FB-D917-4C8C-928F-313BD683BF39}" type="slidenum">
              <a:rPr lang="en-US" smtClean="0"/>
              <a:t>15</a:t>
            </a:fld>
            <a:endParaRPr lang="en-US"/>
          </a:p>
        </p:txBody>
      </p:sp>
      <p:pic>
        <p:nvPicPr>
          <p:cNvPr id="3076" name="Picture 4" descr="Profile photo of Jahan Byrne">
            <a:extLst>
              <a:ext uri="{FF2B5EF4-FFF2-40B4-BE49-F238E27FC236}">
                <a16:creationId xmlns:a16="http://schemas.microsoft.com/office/drawing/2014/main" id="{0A7B5316-CEEF-EE98-9A0E-EFD60ECEA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752" y="1016839"/>
            <a:ext cx="4684073" cy="4684073"/>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6E076EF4-C53F-399D-005C-9D774F18B531}"/>
              </a:ext>
            </a:extLst>
          </p:cNvPr>
          <p:cNvSpPr txBox="1">
            <a:spLocks/>
          </p:cNvSpPr>
          <p:nvPr/>
        </p:nvSpPr>
        <p:spPr>
          <a:xfrm>
            <a:off x="3911270" y="4930686"/>
            <a:ext cx="4432642" cy="1540452"/>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lang="en-US" sz="4800" kern="1200" dirty="0">
                <a:solidFill>
                  <a:schemeClr val="bg1"/>
                </a:solidFill>
                <a:latin typeface="Calibri" panose="020F0502020204030204" pitchFamily="34" charset="0"/>
                <a:ea typeface="+mj-ea"/>
                <a:cs typeface="Calibri" panose="020F0502020204030204" pitchFamily="34" charset="0"/>
              </a:defRPr>
            </a:lvl1pPr>
          </a:lstStyle>
          <a:p>
            <a:r>
              <a:rPr lang="en-US" sz="2800" dirty="0"/>
              <a:t>Jahan Byrne</a:t>
            </a:r>
            <a:br>
              <a:rPr lang="en-US" sz="2800" dirty="0"/>
            </a:br>
            <a:r>
              <a:rPr lang="en-US" sz="2400" dirty="0"/>
              <a:t>Director of Corporate Marketing</a:t>
            </a:r>
            <a:br>
              <a:rPr lang="en-US" sz="2400" dirty="0"/>
            </a:br>
            <a:r>
              <a:rPr lang="en-US" sz="2400" dirty="0"/>
              <a:t> Matson Logistics</a:t>
            </a:r>
            <a:br>
              <a:rPr lang="en-US" sz="2400" dirty="0"/>
            </a:br>
            <a:r>
              <a:rPr lang="en-US" sz="2400" dirty="0"/>
              <a:t>TMSA Governance Chair</a:t>
            </a:r>
            <a:endParaRPr lang="en-US" sz="2800" dirty="0"/>
          </a:p>
        </p:txBody>
      </p:sp>
    </p:spTree>
    <p:extLst>
      <p:ext uri="{BB962C8B-B14F-4D97-AF65-F5344CB8AC3E}">
        <p14:creationId xmlns:p14="http://schemas.microsoft.com/office/powerpoint/2010/main" val="2729324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9AC5-B7CF-6AD5-BCD5-00EF81E3B74E}"/>
              </a:ext>
            </a:extLst>
          </p:cNvPr>
          <p:cNvSpPr>
            <a:spLocks noGrp="1"/>
          </p:cNvSpPr>
          <p:nvPr>
            <p:ph type="title"/>
          </p:nvPr>
        </p:nvSpPr>
        <p:spPr>
          <a:xfrm>
            <a:off x="351357" y="4034674"/>
            <a:ext cx="11552468" cy="637810"/>
          </a:xfrm>
        </p:spPr>
        <p:txBody>
          <a:bodyPr/>
          <a:lstStyle/>
          <a:p>
            <a:r>
              <a:rPr lang="en-US" dirty="0"/>
              <a:t>TMSA: An Update</a:t>
            </a:r>
          </a:p>
        </p:txBody>
      </p:sp>
      <p:sp>
        <p:nvSpPr>
          <p:cNvPr id="3" name="Picture Placeholder 2">
            <a:extLst>
              <a:ext uri="{FF2B5EF4-FFF2-40B4-BE49-F238E27FC236}">
                <a16:creationId xmlns:a16="http://schemas.microsoft.com/office/drawing/2014/main" id="{2D1AB322-EC12-72B9-CA7F-1B1EB7866E88}"/>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7C484B60-213E-D963-7750-758005B1BDAE}"/>
              </a:ext>
            </a:extLst>
          </p:cNvPr>
          <p:cNvSpPr>
            <a:spLocks noGrp="1"/>
          </p:cNvSpPr>
          <p:nvPr>
            <p:ph type="sldNum" sz="quarter" idx="12"/>
          </p:nvPr>
        </p:nvSpPr>
        <p:spPr/>
        <p:txBody>
          <a:bodyPr/>
          <a:lstStyle/>
          <a:p>
            <a:fld id="{DBA1B0FB-D917-4C8C-928F-313BD683BF39}" type="slidenum">
              <a:rPr lang="en-US" smtClean="0"/>
              <a:t>16</a:t>
            </a:fld>
            <a:endParaRPr lang="en-US"/>
          </a:p>
        </p:txBody>
      </p:sp>
      <p:sp>
        <p:nvSpPr>
          <p:cNvPr id="10" name="Title 1">
            <a:extLst>
              <a:ext uri="{FF2B5EF4-FFF2-40B4-BE49-F238E27FC236}">
                <a16:creationId xmlns:a16="http://schemas.microsoft.com/office/drawing/2014/main" id="{6E076EF4-C53F-399D-005C-9D774F18B531}"/>
              </a:ext>
            </a:extLst>
          </p:cNvPr>
          <p:cNvSpPr txBox="1">
            <a:spLocks/>
          </p:cNvSpPr>
          <p:nvPr/>
        </p:nvSpPr>
        <p:spPr>
          <a:xfrm>
            <a:off x="3911270" y="4930686"/>
            <a:ext cx="4432642" cy="1540452"/>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lang="en-US" sz="4800" kern="1200" dirty="0">
                <a:solidFill>
                  <a:schemeClr val="bg1"/>
                </a:solidFill>
                <a:latin typeface="Calibri" panose="020F0502020204030204" pitchFamily="34" charset="0"/>
                <a:ea typeface="+mj-ea"/>
                <a:cs typeface="Calibri" panose="020F0502020204030204" pitchFamily="34" charset="0"/>
              </a:defRPr>
            </a:lvl1pPr>
          </a:lstStyle>
          <a:p>
            <a:r>
              <a:rPr lang="en-US" sz="2800" dirty="0"/>
              <a:t>Jennifer Karpus-Romain</a:t>
            </a:r>
            <a:br>
              <a:rPr lang="en-US" sz="2800" dirty="0"/>
            </a:br>
            <a:r>
              <a:rPr lang="en-US" sz="2400" dirty="0"/>
              <a:t>Executive Director</a:t>
            </a:r>
          </a:p>
          <a:p>
            <a:r>
              <a:rPr lang="en-US" sz="2400" dirty="0"/>
              <a:t>TMSA</a:t>
            </a:r>
            <a:endParaRPr lang="en-US" sz="2800" dirty="0"/>
          </a:p>
        </p:txBody>
      </p:sp>
      <p:pic>
        <p:nvPicPr>
          <p:cNvPr id="5" name="Picture Placeholder 21" descr="A person wearing glasses and smiling&#10;&#10;Description automatically generated with low confidence">
            <a:extLst>
              <a:ext uri="{FF2B5EF4-FFF2-40B4-BE49-F238E27FC236}">
                <a16:creationId xmlns:a16="http://schemas.microsoft.com/office/drawing/2014/main" id="{BDDF7618-60FB-A123-AC04-17CC29C92FAE}"/>
              </a:ext>
            </a:extLst>
          </p:cNvPr>
          <p:cNvPicPr>
            <a:picLocks noChangeAspect="1"/>
          </p:cNvPicPr>
          <p:nvPr/>
        </p:nvPicPr>
        <p:blipFill>
          <a:blip r:embed="rId2"/>
          <a:srcRect t="2285" b="2285"/>
          <a:stretch>
            <a:fillRect/>
          </a:stretch>
        </p:blipFill>
        <p:spPr>
          <a:xfrm>
            <a:off x="7211368" y="882452"/>
            <a:ext cx="4818460" cy="4818460"/>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p:spPr>
      </p:pic>
    </p:spTree>
    <p:extLst>
      <p:ext uri="{BB962C8B-B14F-4D97-AF65-F5344CB8AC3E}">
        <p14:creationId xmlns:p14="http://schemas.microsoft.com/office/powerpoint/2010/main" val="166504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A83C-66F6-DDED-E654-F96E55DE7212}"/>
              </a:ext>
            </a:extLst>
          </p:cNvPr>
          <p:cNvSpPr>
            <a:spLocks noGrp="1"/>
          </p:cNvSpPr>
          <p:nvPr>
            <p:ph type="title"/>
          </p:nvPr>
        </p:nvSpPr>
        <p:spPr/>
        <p:txBody>
          <a:bodyPr/>
          <a:lstStyle/>
          <a:p>
            <a:r>
              <a:rPr lang="en-US" dirty="0"/>
              <a:t>TMSA: A Look Ahead</a:t>
            </a:r>
          </a:p>
        </p:txBody>
      </p:sp>
      <p:sp>
        <p:nvSpPr>
          <p:cNvPr id="5" name="Slide Number Placeholder 4">
            <a:extLst>
              <a:ext uri="{FF2B5EF4-FFF2-40B4-BE49-F238E27FC236}">
                <a16:creationId xmlns:a16="http://schemas.microsoft.com/office/drawing/2014/main" id="{A911D283-FE1D-A6E5-9339-A71116BCAB61}"/>
              </a:ext>
            </a:extLst>
          </p:cNvPr>
          <p:cNvSpPr>
            <a:spLocks noGrp="1"/>
          </p:cNvSpPr>
          <p:nvPr>
            <p:ph type="sldNum" sz="quarter" idx="12"/>
          </p:nvPr>
        </p:nvSpPr>
        <p:spPr/>
        <p:txBody>
          <a:bodyPr/>
          <a:lstStyle/>
          <a:p>
            <a:fld id="{DBA1B0FB-D917-4C8C-928F-313BD683BF39}" type="slidenum">
              <a:rPr lang="en-US" smtClean="0"/>
              <a:t>17</a:t>
            </a:fld>
            <a:endParaRPr lang="en-US"/>
          </a:p>
        </p:txBody>
      </p:sp>
      <p:sp>
        <p:nvSpPr>
          <p:cNvPr id="7" name="Content Placeholder 6">
            <a:extLst>
              <a:ext uri="{FF2B5EF4-FFF2-40B4-BE49-F238E27FC236}">
                <a16:creationId xmlns:a16="http://schemas.microsoft.com/office/drawing/2014/main" id="{06874732-DB0A-0EDA-1B19-2F87C39C5109}"/>
              </a:ext>
            </a:extLst>
          </p:cNvPr>
          <p:cNvSpPr>
            <a:spLocks noGrp="1"/>
          </p:cNvSpPr>
          <p:nvPr>
            <p:ph sz="half" idx="1"/>
          </p:nvPr>
        </p:nvSpPr>
        <p:spPr>
          <a:xfrm>
            <a:off x="550862" y="1163782"/>
            <a:ext cx="10813824" cy="4704600"/>
          </a:xfrm>
        </p:spPr>
        <p:txBody>
          <a:bodyPr/>
          <a:lstStyle/>
          <a:p>
            <a:pPr marL="0" indent="0">
              <a:buNone/>
            </a:pPr>
            <a:r>
              <a:rPr lang="en-US" dirty="0"/>
              <a:t>TMSA Executive Summit: Registration Open!</a:t>
            </a:r>
          </a:p>
          <a:p>
            <a:pPr marL="0" indent="0">
              <a:buNone/>
            </a:pPr>
            <a:endParaRPr lang="en-US" dirty="0"/>
          </a:p>
          <a:p>
            <a:pPr marL="0" indent="0">
              <a:buNone/>
            </a:pPr>
            <a:r>
              <a:rPr lang="en-US" dirty="0"/>
              <a:t>TMSA is headed to Chicago, Oct. 11-12, 2023.</a:t>
            </a:r>
          </a:p>
          <a:p>
            <a:pPr marL="0" indent="0">
              <a:buNone/>
            </a:pPr>
            <a:r>
              <a:rPr lang="en-US" b="0" i="0" dirty="0">
                <a:solidFill>
                  <a:srgbClr val="242424"/>
                </a:solidFill>
                <a:effectLst/>
                <a:latin typeface="Poppins" panose="00000500000000000000" pitchFamily="2" charset="0"/>
              </a:rPr>
              <a:t>As the ultimate source for where sales and marketing professionals go to grow, TMSA’s Executive Summit brings together the smartest, most modern growth agents for a 1-day power-packed event at the Intercontinental Magnificent Mile.  </a:t>
            </a:r>
          </a:p>
          <a:p>
            <a:pPr marL="0" indent="0">
              <a:buNone/>
            </a:pPr>
            <a:r>
              <a:rPr lang="en-US" dirty="0">
                <a:solidFill>
                  <a:srgbClr val="242424"/>
                </a:solidFill>
                <a:latin typeface="Poppins" panose="00000500000000000000" pitchFamily="2" charset="0"/>
              </a:rPr>
              <a:t>Register here: </a:t>
            </a:r>
            <a:r>
              <a:rPr lang="en-US" dirty="0">
                <a:solidFill>
                  <a:srgbClr val="242424"/>
                </a:solidFill>
                <a:latin typeface="Poppins" panose="00000500000000000000" pitchFamily="2" charset="0"/>
                <a:hlinkClick r:id="rId3"/>
              </a:rPr>
              <a:t>www.tmsatoday.org/tmsa-executive-summit</a:t>
            </a:r>
            <a:r>
              <a:rPr lang="en-US" dirty="0">
                <a:solidFill>
                  <a:srgbClr val="242424"/>
                </a:solidFill>
                <a:latin typeface="Poppins" panose="00000500000000000000" pitchFamily="2" charset="0"/>
              </a:rPr>
              <a:t> </a:t>
            </a:r>
            <a:endParaRPr lang="en-US" dirty="0"/>
          </a:p>
        </p:txBody>
      </p:sp>
    </p:spTree>
    <p:extLst>
      <p:ext uri="{BB962C8B-B14F-4D97-AF65-F5344CB8AC3E}">
        <p14:creationId xmlns:p14="http://schemas.microsoft.com/office/powerpoint/2010/main" val="1994264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A83C-66F6-DDED-E654-F96E55DE7212}"/>
              </a:ext>
            </a:extLst>
          </p:cNvPr>
          <p:cNvSpPr>
            <a:spLocks noGrp="1"/>
          </p:cNvSpPr>
          <p:nvPr>
            <p:ph type="title"/>
          </p:nvPr>
        </p:nvSpPr>
        <p:spPr/>
        <p:txBody>
          <a:bodyPr/>
          <a:lstStyle/>
          <a:p>
            <a:r>
              <a:rPr lang="en-US" dirty="0"/>
              <a:t>TMSA: A Look Ahead</a:t>
            </a:r>
          </a:p>
        </p:txBody>
      </p:sp>
      <p:sp>
        <p:nvSpPr>
          <p:cNvPr id="5" name="Slide Number Placeholder 4">
            <a:extLst>
              <a:ext uri="{FF2B5EF4-FFF2-40B4-BE49-F238E27FC236}">
                <a16:creationId xmlns:a16="http://schemas.microsoft.com/office/drawing/2014/main" id="{A911D283-FE1D-A6E5-9339-A71116BCAB61}"/>
              </a:ext>
            </a:extLst>
          </p:cNvPr>
          <p:cNvSpPr>
            <a:spLocks noGrp="1"/>
          </p:cNvSpPr>
          <p:nvPr>
            <p:ph type="sldNum" sz="quarter" idx="12"/>
          </p:nvPr>
        </p:nvSpPr>
        <p:spPr/>
        <p:txBody>
          <a:bodyPr/>
          <a:lstStyle/>
          <a:p>
            <a:fld id="{DBA1B0FB-D917-4C8C-928F-313BD683BF39}" type="slidenum">
              <a:rPr lang="en-US" smtClean="0"/>
              <a:t>18</a:t>
            </a:fld>
            <a:endParaRPr lang="en-US"/>
          </a:p>
        </p:txBody>
      </p:sp>
      <p:sp>
        <p:nvSpPr>
          <p:cNvPr id="9" name="Content Placeholder 8">
            <a:extLst>
              <a:ext uri="{FF2B5EF4-FFF2-40B4-BE49-F238E27FC236}">
                <a16:creationId xmlns:a16="http://schemas.microsoft.com/office/drawing/2014/main" id="{5D731EA7-9B08-10A0-A6D7-ED4DBC207215}"/>
              </a:ext>
            </a:extLst>
          </p:cNvPr>
          <p:cNvSpPr>
            <a:spLocks noGrp="1"/>
          </p:cNvSpPr>
          <p:nvPr>
            <p:ph sz="half" idx="2"/>
          </p:nvPr>
        </p:nvSpPr>
        <p:spPr>
          <a:xfrm>
            <a:off x="679622" y="1163782"/>
            <a:ext cx="10961516" cy="4704600"/>
          </a:xfrm>
        </p:spPr>
        <p:txBody>
          <a:bodyPr/>
          <a:lstStyle/>
          <a:p>
            <a:pPr marL="0" indent="0">
              <a:buNone/>
            </a:pPr>
            <a:r>
              <a:rPr lang="en-US" dirty="0"/>
              <a:t>Looking for a training opportunity for your mid-managers too?</a:t>
            </a:r>
          </a:p>
          <a:p>
            <a:pPr marL="0" indent="0">
              <a:buNone/>
            </a:pPr>
            <a:r>
              <a:rPr lang="en-US" dirty="0"/>
              <a:t>In partnership with TMSA, Luminaries Consulting is hosting a Situational Leadership training that is a high-impact 1-day development program offered alongside the Executive Summit on June, 11. Take advantage of this opportunity to learn leading-edge leadership skills with your logistics peers.</a:t>
            </a:r>
          </a:p>
          <a:p>
            <a:pPr marL="0" indent="0">
              <a:buNone/>
            </a:pPr>
            <a:endParaRPr lang="en-US" dirty="0"/>
          </a:p>
          <a:p>
            <a:pPr marL="0" indent="0">
              <a:buNone/>
            </a:pPr>
            <a:r>
              <a:rPr lang="en-US" dirty="0"/>
              <a:t>Learn more at www.tmsatoday.org/situational-leadership-2023</a:t>
            </a:r>
            <a:r>
              <a:rPr lang="en-US" b="1" dirty="0"/>
              <a:t>.</a:t>
            </a:r>
            <a:endParaRPr lang="en-US" dirty="0"/>
          </a:p>
        </p:txBody>
      </p:sp>
    </p:spTree>
    <p:extLst>
      <p:ext uri="{BB962C8B-B14F-4D97-AF65-F5344CB8AC3E}">
        <p14:creationId xmlns:p14="http://schemas.microsoft.com/office/powerpoint/2010/main" val="126130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A83C-66F6-DDED-E654-F96E55DE7212}"/>
              </a:ext>
            </a:extLst>
          </p:cNvPr>
          <p:cNvSpPr>
            <a:spLocks noGrp="1"/>
          </p:cNvSpPr>
          <p:nvPr>
            <p:ph type="title"/>
          </p:nvPr>
        </p:nvSpPr>
        <p:spPr>
          <a:xfrm>
            <a:off x="520850" y="2691257"/>
            <a:ext cx="11090274" cy="872201"/>
          </a:xfrm>
        </p:spPr>
        <p:txBody>
          <a:bodyPr/>
          <a:lstStyle/>
          <a:p>
            <a:r>
              <a:rPr lang="en-US" dirty="0"/>
              <a:t>TMSA: Let’s Celebrate 100 Years Together</a:t>
            </a:r>
          </a:p>
        </p:txBody>
      </p:sp>
      <p:sp>
        <p:nvSpPr>
          <p:cNvPr id="5" name="Slide Number Placeholder 4">
            <a:extLst>
              <a:ext uri="{FF2B5EF4-FFF2-40B4-BE49-F238E27FC236}">
                <a16:creationId xmlns:a16="http://schemas.microsoft.com/office/drawing/2014/main" id="{A911D283-FE1D-A6E5-9339-A71116BCAB61}"/>
              </a:ext>
            </a:extLst>
          </p:cNvPr>
          <p:cNvSpPr>
            <a:spLocks noGrp="1"/>
          </p:cNvSpPr>
          <p:nvPr>
            <p:ph type="sldNum" sz="quarter" idx="12"/>
          </p:nvPr>
        </p:nvSpPr>
        <p:spPr/>
        <p:txBody>
          <a:bodyPr/>
          <a:lstStyle/>
          <a:p>
            <a:fld id="{DBA1B0FB-D917-4C8C-928F-313BD683BF39}" type="slidenum">
              <a:rPr lang="en-US" smtClean="0"/>
              <a:t>19</a:t>
            </a:fld>
            <a:endParaRPr lang="en-US"/>
          </a:p>
        </p:txBody>
      </p:sp>
    </p:spTree>
    <p:extLst>
      <p:ext uri="{BB962C8B-B14F-4D97-AF65-F5344CB8AC3E}">
        <p14:creationId xmlns:p14="http://schemas.microsoft.com/office/powerpoint/2010/main" val="221678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60A65-F651-3E08-2474-1DA5714924BF}"/>
              </a:ext>
            </a:extLst>
          </p:cNvPr>
          <p:cNvSpPr>
            <a:spLocks noGrp="1"/>
          </p:cNvSpPr>
          <p:nvPr>
            <p:ph type="title"/>
          </p:nvPr>
        </p:nvSpPr>
        <p:spPr>
          <a:xfrm>
            <a:off x="535643" y="360618"/>
            <a:ext cx="2097026" cy="654266"/>
          </a:xfrm>
        </p:spPr>
        <p:txBody>
          <a:bodyPr>
            <a:normAutofit fontScale="90000"/>
          </a:bodyPr>
          <a:lstStyle/>
          <a:p>
            <a:r>
              <a:rPr lang="en-US" dirty="0"/>
              <a:t>Agenda</a:t>
            </a:r>
          </a:p>
        </p:txBody>
      </p:sp>
      <p:sp>
        <p:nvSpPr>
          <p:cNvPr id="2" name="Rectangle 1">
            <a:extLst>
              <a:ext uri="{FF2B5EF4-FFF2-40B4-BE49-F238E27FC236}">
                <a16:creationId xmlns:a16="http://schemas.microsoft.com/office/drawing/2014/main" id="{6B72092D-91C4-99A9-5590-6C816E54BF77}"/>
              </a:ext>
            </a:extLst>
          </p:cNvPr>
          <p:cNvSpPr>
            <a:spLocks noChangeArrowheads="1"/>
          </p:cNvSpPr>
          <p:nvPr/>
        </p:nvSpPr>
        <p:spPr bwMode="auto">
          <a:xfrm>
            <a:off x="331597" y="956855"/>
            <a:ext cx="1138478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j-lt"/>
                <a:cs typeface="Calibri" panose="020F0502020204030204" pitchFamily="34" charset="0"/>
              </a:rPr>
              <a:t> </a:t>
            </a:r>
            <a:endParaRPr kumimoji="0" lang="en-US" altLang="en-US"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altLang="en-US" sz="2400" b="0" i="0" u="none" strike="noStrike" cap="none" normalizeH="0" baseline="0" dirty="0">
              <a:ln>
                <a:noFill/>
              </a:ln>
              <a:solidFill>
                <a:schemeClr val="tx1"/>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a:ln>
                  <a:noFill/>
                </a:ln>
                <a:solidFill>
                  <a:schemeClr val="tx1"/>
                </a:solidFill>
                <a:effectLst/>
                <a:latin typeface="+mj-lt"/>
                <a:cs typeface="Calibri" panose="020F0502020204030204" pitchFamily="34" charset="0"/>
              </a:rPr>
              <a:t>TMSA Vision and Mission (</a:t>
            </a:r>
            <a:r>
              <a:rPr kumimoji="0" lang="en-US" altLang="en-US" sz="2400" b="0" i="0" u="none" strike="noStrike" cap="none" normalizeH="0" baseline="0">
                <a:ln>
                  <a:noFill/>
                </a:ln>
                <a:solidFill>
                  <a:schemeClr val="tx1"/>
                </a:solidFill>
                <a:effectLst/>
                <a:latin typeface="+mj-lt"/>
                <a:cs typeface="Calibri" panose="020F0502020204030204" pitchFamily="34" charset="0"/>
              </a:rPr>
              <a:t>Jennifer Karpus-Romain)</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a:ln>
                  <a:noFill/>
                </a:ln>
                <a:solidFill>
                  <a:schemeClr val="tx1"/>
                </a:solidFill>
                <a:effectLst/>
                <a:latin typeface="+mj-lt"/>
                <a:cs typeface="Calibri" panose="020F0502020204030204" pitchFamily="34" charset="0"/>
              </a:rPr>
              <a:t>Opening Comments with TMSA President Mark Derks</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0" i="0" u="none" strike="noStrike" cap="none" normalizeH="0" baseline="0" dirty="0">
                <a:ln>
                  <a:noFill/>
                </a:ln>
                <a:solidFill>
                  <a:schemeClr val="tx1"/>
                </a:solidFill>
                <a:effectLst/>
                <a:latin typeface="+mj-lt"/>
                <a:cs typeface="Calibri" panose="020F0502020204030204" pitchFamily="34" charset="0"/>
              </a:rPr>
              <a:t>TMSA Board of Directors Slate, including new President Elect/Treasurer (David </a:t>
            </a:r>
            <a:r>
              <a:rPr kumimoji="0" lang="en-US" altLang="en-US" sz="2400" b="0" i="0" u="none" strike="noStrike" cap="none" normalizeH="0" baseline="0" dirty="0" err="1">
                <a:ln>
                  <a:noFill/>
                </a:ln>
                <a:solidFill>
                  <a:schemeClr val="tx1"/>
                </a:solidFill>
                <a:effectLst/>
                <a:latin typeface="+mj-lt"/>
                <a:cs typeface="Calibri" panose="020F0502020204030204" pitchFamily="34" charset="0"/>
              </a:rPr>
              <a:t>Hoppens</a:t>
            </a:r>
            <a:r>
              <a:rPr kumimoji="0" lang="en-US" altLang="en-US" sz="2400" b="0" i="0" u="none" strike="noStrike" cap="none" normalizeH="0" baseline="0" dirty="0">
                <a:ln>
                  <a:noFill/>
                </a:ln>
                <a:solidFill>
                  <a:schemeClr val="tx1"/>
                </a:solidFill>
                <a:effectLst/>
                <a:latin typeface="+mj-lt"/>
                <a:cs typeface="Calibri" panose="020F0502020204030204" pitchFamily="34" charset="0"/>
              </a:rPr>
              <a:t>)</a:t>
            </a:r>
            <a:endParaRPr lang="en-US" altLang="en-US" sz="2400" dirty="0">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0" i="0" u="none" strike="noStrike" cap="none" normalizeH="0" baseline="0" dirty="0">
                <a:ln>
                  <a:noFill/>
                </a:ln>
                <a:solidFill>
                  <a:schemeClr val="tx1"/>
                </a:solidFill>
                <a:effectLst/>
                <a:latin typeface="+mj-lt"/>
                <a:cs typeface="Calibri" panose="020F0502020204030204" pitchFamily="34" charset="0"/>
              </a:rPr>
              <a:t>Bylaw Update and Vote (Jahan Byrne)</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lang="en-US" altLang="en-US" sz="2400" dirty="0">
                <a:latin typeface="+mj-lt"/>
                <a:cs typeface="Calibri" panose="020F0502020204030204" pitchFamily="34" charset="0"/>
              </a:rPr>
              <a:t> A look ahead at the future of TMSA as it nears 100 years (Jennifer Karpus-Romain)</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0" i="0" u="none" strike="noStrike" cap="none" normalizeH="0" baseline="0" dirty="0">
                <a:ln>
                  <a:noFill/>
                </a:ln>
                <a:solidFill>
                  <a:schemeClr val="tx1"/>
                </a:solidFill>
                <a:effectLst/>
                <a:latin typeface="+mj-lt"/>
                <a:cs typeface="Calibri" panose="020F0502020204030204" pitchFamily="34" charset="0"/>
              </a:rPr>
              <a:t> Announcing the 2024 ELEVATE Conference</a:t>
            </a:r>
            <a:r>
              <a:rPr lang="en-US" altLang="en-US" sz="2400" dirty="0">
                <a:latin typeface="+mj-lt"/>
                <a:cs typeface="Calibri" panose="020F0502020204030204" pitchFamily="34" charset="0"/>
              </a:rPr>
              <a:t> (Jennifer Karpus-Romain)</a:t>
            </a:r>
            <a:endParaRPr kumimoji="0" lang="en-US" altLang="en-US" sz="2400" b="0" i="0" u="none" strike="noStrike" cap="none" normalizeH="0" baseline="0" dirty="0">
              <a:ln>
                <a:noFill/>
              </a:ln>
              <a:solidFill>
                <a:schemeClr val="tx1"/>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2400" b="0" i="0" u="none" strike="noStrike" cap="none" normalizeH="0" baseline="0" dirty="0">
                <a:ln>
                  <a:noFill/>
                </a:ln>
                <a:solidFill>
                  <a:schemeClr val="tx1"/>
                </a:solidFill>
                <a:effectLst/>
                <a:latin typeface="+mj-lt"/>
                <a:cs typeface="Calibri" panose="020F0502020204030204" pitchFamily="34" charset="0"/>
              </a:rPr>
              <a:t>Meeting adjourned</a:t>
            </a:r>
            <a:endParaRPr kumimoji="0" lang="en-US" altLang="en-US"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87161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56F5-64E3-9C63-ECE6-EC38AC92F469}"/>
              </a:ext>
            </a:extLst>
          </p:cNvPr>
          <p:cNvSpPr>
            <a:spLocks noGrp="1"/>
          </p:cNvSpPr>
          <p:nvPr>
            <p:ph type="ctrTitle"/>
          </p:nvPr>
        </p:nvSpPr>
        <p:spPr>
          <a:xfrm>
            <a:off x="681583" y="600636"/>
            <a:ext cx="5635923" cy="2177180"/>
          </a:xfrm>
        </p:spPr>
        <p:txBody>
          <a:bodyPr/>
          <a:lstStyle/>
          <a:p>
            <a:r>
              <a:rPr lang="en-US" dirty="0"/>
              <a:t>Vision &amp; Mission</a:t>
            </a:r>
          </a:p>
        </p:txBody>
      </p:sp>
      <p:sp>
        <p:nvSpPr>
          <p:cNvPr id="3" name="Text Placeholder 2">
            <a:extLst>
              <a:ext uri="{FF2B5EF4-FFF2-40B4-BE49-F238E27FC236}">
                <a16:creationId xmlns:a16="http://schemas.microsoft.com/office/drawing/2014/main" id="{7917B157-B131-45A6-498E-1B2673BB4AC6}"/>
              </a:ext>
            </a:extLst>
          </p:cNvPr>
          <p:cNvSpPr>
            <a:spLocks noGrp="1"/>
          </p:cNvSpPr>
          <p:nvPr>
            <p:ph type="body" sz="quarter" idx="14"/>
          </p:nvPr>
        </p:nvSpPr>
        <p:spPr>
          <a:xfrm>
            <a:off x="307678" y="2230086"/>
            <a:ext cx="5635923" cy="2906296"/>
          </a:xfrm>
        </p:spPr>
        <p:txBody>
          <a:bodyPr/>
          <a:lstStyle/>
          <a:p>
            <a:r>
              <a:rPr lang="en-US" dirty="0"/>
              <a:t>VISION </a:t>
            </a:r>
          </a:p>
          <a:p>
            <a:r>
              <a:rPr lang="en-US" dirty="0"/>
              <a:t>TMSA's vision is to be the pre-eminent non-profit sales and marketing association that transportation and logistics professionals turn to for industry-specific education, connections and resources.</a:t>
            </a:r>
          </a:p>
        </p:txBody>
      </p:sp>
      <p:sp>
        <p:nvSpPr>
          <p:cNvPr id="4" name="Text Placeholder 2">
            <a:extLst>
              <a:ext uri="{FF2B5EF4-FFF2-40B4-BE49-F238E27FC236}">
                <a16:creationId xmlns:a16="http://schemas.microsoft.com/office/drawing/2014/main" id="{038E49C2-10B6-2ED6-87FD-18D5319C3A63}"/>
              </a:ext>
            </a:extLst>
          </p:cNvPr>
          <p:cNvSpPr txBox="1">
            <a:spLocks/>
          </p:cNvSpPr>
          <p:nvPr/>
        </p:nvSpPr>
        <p:spPr>
          <a:xfrm>
            <a:off x="6248400" y="2230086"/>
            <a:ext cx="5635923" cy="2906296"/>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bg1">
                    <a:alpha val="60000"/>
                  </a:schemeClr>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bg1">
                    <a:alpha val="60000"/>
                  </a:schemeClr>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bg1">
                    <a:alpha val="60000"/>
                  </a:schemeClr>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bg1">
                    <a:alpha val="60000"/>
                  </a:schemeClr>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MISSION </a:t>
            </a:r>
          </a:p>
          <a:p>
            <a:r>
              <a:rPr lang="en-US"/>
              <a:t>TMSA’s mission is to enable sales and marketing professionals to learn and give back to the transportation and logistics industry through education, connections and resources, ultimately strengthening their individual development, their businesses and the industry-at-large. </a:t>
            </a:r>
            <a:endParaRPr lang="en-US" dirty="0"/>
          </a:p>
        </p:txBody>
      </p:sp>
    </p:spTree>
    <p:extLst>
      <p:ext uri="{BB962C8B-B14F-4D97-AF65-F5344CB8AC3E}">
        <p14:creationId xmlns:p14="http://schemas.microsoft.com/office/powerpoint/2010/main" val="255520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9AC5-B7CF-6AD5-BCD5-00EF81E3B74E}"/>
              </a:ext>
            </a:extLst>
          </p:cNvPr>
          <p:cNvSpPr>
            <a:spLocks noGrp="1"/>
          </p:cNvSpPr>
          <p:nvPr>
            <p:ph type="title"/>
          </p:nvPr>
        </p:nvSpPr>
        <p:spPr>
          <a:xfrm>
            <a:off x="289753" y="3413446"/>
            <a:ext cx="11552468" cy="1842424"/>
          </a:xfrm>
        </p:spPr>
        <p:txBody>
          <a:bodyPr/>
          <a:lstStyle/>
          <a:p>
            <a:r>
              <a:rPr lang="en-US" dirty="0"/>
              <a:t>TMSA Presidential Update</a:t>
            </a:r>
          </a:p>
        </p:txBody>
      </p:sp>
      <p:sp>
        <p:nvSpPr>
          <p:cNvPr id="4" name="Slide Number Placeholder 3">
            <a:extLst>
              <a:ext uri="{FF2B5EF4-FFF2-40B4-BE49-F238E27FC236}">
                <a16:creationId xmlns:a16="http://schemas.microsoft.com/office/drawing/2014/main" id="{7C484B60-213E-D963-7750-758005B1BDAE}"/>
              </a:ext>
            </a:extLst>
          </p:cNvPr>
          <p:cNvSpPr>
            <a:spLocks noGrp="1"/>
          </p:cNvSpPr>
          <p:nvPr>
            <p:ph type="sldNum" sz="quarter" idx="12"/>
          </p:nvPr>
        </p:nvSpPr>
        <p:spPr/>
        <p:txBody>
          <a:bodyPr/>
          <a:lstStyle/>
          <a:p>
            <a:fld id="{DBA1B0FB-D917-4C8C-928F-313BD683BF39}" type="slidenum">
              <a:rPr lang="en-US" smtClean="0"/>
              <a:t>4</a:t>
            </a:fld>
            <a:endParaRPr lang="en-US"/>
          </a:p>
        </p:txBody>
      </p:sp>
      <p:sp>
        <p:nvSpPr>
          <p:cNvPr id="5" name="Title 1">
            <a:extLst>
              <a:ext uri="{FF2B5EF4-FFF2-40B4-BE49-F238E27FC236}">
                <a16:creationId xmlns:a16="http://schemas.microsoft.com/office/drawing/2014/main" id="{E791A8F6-955E-6AE5-397A-E508BFA5D04B}"/>
              </a:ext>
            </a:extLst>
          </p:cNvPr>
          <p:cNvSpPr txBox="1">
            <a:spLocks/>
          </p:cNvSpPr>
          <p:nvPr/>
        </p:nvSpPr>
        <p:spPr>
          <a:xfrm>
            <a:off x="3795233" y="4763021"/>
            <a:ext cx="5578539" cy="1540452"/>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lang="en-US" sz="4800" kern="1200" dirty="0">
                <a:solidFill>
                  <a:schemeClr val="bg1"/>
                </a:solidFill>
                <a:latin typeface="Calibri" panose="020F0502020204030204" pitchFamily="34" charset="0"/>
                <a:ea typeface="+mj-ea"/>
                <a:cs typeface="Calibri" panose="020F0502020204030204" pitchFamily="34" charset="0"/>
              </a:defRPr>
            </a:lvl1pPr>
          </a:lstStyle>
          <a:p>
            <a:r>
              <a:rPr lang="en-US" sz="3600" dirty="0"/>
              <a:t>Mark Derks,</a:t>
            </a:r>
            <a:br>
              <a:rPr lang="en-US" sz="3600" dirty="0"/>
            </a:br>
            <a:r>
              <a:rPr lang="en-US" sz="3600" dirty="0"/>
              <a:t>President, TMSA</a:t>
            </a:r>
            <a:br>
              <a:rPr lang="en-US" sz="3600" dirty="0"/>
            </a:br>
            <a:r>
              <a:rPr lang="en-US" sz="3600" dirty="0"/>
              <a:t>CMO, </a:t>
            </a:r>
            <a:r>
              <a:rPr lang="en-US" sz="3600" dirty="0" err="1"/>
              <a:t>BlueGrace</a:t>
            </a:r>
            <a:r>
              <a:rPr lang="en-US" sz="3600" dirty="0"/>
              <a:t> Logistics</a:t>
            </a:r>
          </a:p>
          <a:p>
            <a:endParaRPr lang="en-US" sz="3600" dirty="0"/>
          </a:p>
        </p:txBody>
      </p:sp>
      <p:sp>
        <p:nvSpPr>
          <p:cNvPr id="11" name="Picture Placeholder 10">
            <a:extLst>
              <a:ext uri="{FF2B5EF4-FFF2-40B4-BE49-F238E27FC236}">
                <a16:creationId xmlns:a16="http://schemas.microsoft.com/office/drawing/2014/main" id="{7C7DE6E3-5A36-8B62-A2C9-D88C97008739}"/>
              </a:ext>
            </a:extLst>
          </p:cNvPr>
          <p:cNvSpPr>
            <a:spLocks noGrp="1"/>
          </p:cNvSpPr>
          <p:nvPr>
            <p:ph type="pic" sz="quarter" idx="13"/>
          </p:nvPr>
        </p:nvSpPr>
        <p:spPr>
          <a:xfrm>
            <a:off x="0" y="0"/>
            <a:ext cx="12192000" cy="3200400"/>
          </a:xfrm>
        </p:spPr>
      </p:sp>
      <p:pic>
        <p:nvPicPr>
          <p:cNvPr id="14" name="Picture Placeholder 19" descr="A person wearing a black sweater and glasses&#10;&#10;Description automatically generated with low confidence">
            <a:extLst>
              <a:ext uri="{FF2B5EF4-FFF2-40B4-BE49-F238E27FC236}">
                <a16:creationId xmlns:a16="http://schemas.microsoft.com/office/drawing/2014/main" id="{47A58D70-D232-7246-6898-CF3C1BC979C3}"/>
              </a:ext>
            </a:extLst>
          </p:cNvPr>
          <p:cNvPicPr>
            <a:picLocks noChangeAspect="1"/>
          </p:cNvPicPr>
          <p:nvPr/>
        </p:nvPicPr>
        <p:blipFill>
          <a:blip r:embed="rId2"/>
          <a:srcRect t="23" b="23"/>
          <a:stretch>
            <a:fillRect/>
          </a:stretch>
        </p:blipFill>
        <p:spPr>
          <a:xfrm>
            <a:off x="7295280" y="1134258"/>
            <a:ext cx="4185943" cy="4185943"/>
          </a:xfrm>
          <a:prstGeom prst="flowChartConnector">
            <a:avLst/>
          </a:prstGeom>
          <a:solidFill>
            <a:srgbClr val="BED600"/>
          </a:solidFill>
        </p:spPr>
      </p:pic>
    </p:spTree>
    <p:extLst>
      <p:ext uri="{BB962C8B-B14F-4D97-AF65-F5344CB8AC3E}">
        <p14:creationId xmlns:p14="http://schemas.microsoft.com/office/powerpoint/2010/main" val="19106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DD71478-E60F-4D76-2737-4A20776967AC}"/>
              </a:ext>
            </a:extLst>
          </p:cNvPr>
          <p:cNvSpPr>
            <a:spLocks noGrp="1"/>
          </p:cNvSpPr>
          <p:nvPr>
            <p:ph type="sldNum" sz="quarter" idx="12"/>
          </p:nvPr>
        </p:nvSpPr>
        <p:spPr/>
        <p:txBody>
          <a:bodyPr/>
          <a:lstStyle/>
          <a:p>
            <a:fld id="{DBA1B0FB-D917-4C8C-928F-313BD683BF39}" type="slidenum">
              <a:rPr lang="en-US" smtClean="0"/>
              <a:t>5</a:t>
            </a:fld>
            <a:endParaRPr lang="en-US"/>
          </a:p>
        </p:txBody>
      </p:sp>
      <p:sp>
        <p:nvSpPr>
          <p:cNvPr id="10" name="Title 9">
            <a:extLst>
              <a:ext uri="{FF2B5EF4-FFF2-40B4-BE49-F238E27FC236}">
                <a16:creationId xmlns:a16="http://schemas.microsoft.com/office/drawing/2014/main" id="{E268EDBB-3781-BA03-AB27-1E9426AF14BD}"/>
              </a:ext>
            </a:extLst>
          </p:cNvPr>
          <p:cNvSpPr>
            <a:spLocks noGrp="1"/>
          </p:cNvSpPr>
          <p:nvPr>
            <p:ph type="title"/>
          </p:nvPr>
        </p:nvSpPr>
        <p:spPr/>
        <p:txBody>
          <a:bodyPr/>
          <a:lstStyle/>
          <a:p>
            <a:endParaRPr lang="en-US" dirty="0"/>
          </a:p>
        </p:txBody>
      </p:sp>
      <p:pic>
        <p:nvPicPr>
          <p:cNvPr id="16" name="Picture 15" descr="A picture containing font, graphics, typography, design&#10;&#10;Description automatically generated">
            <a:extLst>
              <a:ext uri="{FF2B5EF4-FFF2-40B4-BE49-F238E27FC236}">
                <a16:creationId xmlns:a16="http://schemas.microsoft.com/office/drawing/2014/main" id="{F9D5F2F3-DE6C-20D2-CC7B-6853F85181B1}"/>
              </a:ext>
            </a:extLst>
          </p:cNvPr>
          <p:cNvPicPr>
            <a:picLocks noChangeAspect="1"/>
          </p:cNvPicPr>
          <p:nvPr/>
        </p:nvPicPr>
        <p:blipFill>
          <a:blip r:embed="rId3"/>
          <a:stretch>
            <a:fillRect/>
          </a:stretch>
        </p:blipFill>
        <p:spPr>
          <a:xfrm>
            <a:off x="0" y="167480"/>
            <a:ext cx="12192000" cy="6096000"/>
          </a:xfrm>
          <a:prstGeom prst="rect">
            <a:avLst/>
          </a:prstGeom>
        </p:spPr>
      </p:pic>
    </p:spTree>
    <p:extLst>
      <p:ext uri="{BB962C8B-B14F-4D97-AF65-F5344CB8AC3E}">
        <p14:creationId xmlns:p14="http://schemas.microsoft.com/office/powerpoint/2010/main" val="177939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911D283-FE1D-A6E5-9339-A71116BCAB61}"/>
              </a:ext>
            </a:extLst>
          </p:cNvPr>
          <p:cNvSpPr>
            <a:spLocks noGrp="1"/>
          </p:cNvSpPr>
          <p:nvPr>
            <p:ph type="sldNum" sz="quarter" idx="12"/>
          </p:nvPr>
        </p:nvSpPr>
        <p:spPr/>
        <p:txBody>
          <a:bodyPr/>
          <a:lstStyle/>
          <a:p>
            <a:fld id="{DBA1B0FB-D917-4C8C-928F-313BD683BF39}" type="slidenum">
              <a:rPr lang="en-US" smtClean="0"/>
              <a:t>6</a:t>
            </a:fld>
            <a:endParaRPr lang="en-US"/>
          </a:p>
        </p:txBody>
      </p:sp>
      <p:pic>
        <p:nvPicPr>
          <p:cNvPr id="13" name="Picture 12">
            <a:extLst>
              <a:ext uri="{FF2B5EF4-FFF2-40B4-BE49-F238E27FC236}">
                <a16:creationId xmlns:a16="http://schemas.microsoft.com/office/drawing/2014/main" id="{1C4370DD-2732-B2C6-4E1D-56D5B6D9609F}"/>
              </a:ext>
            </a:extLst>
          </p:cNvPr>
          <p:cNvPicPr>
            <a:picLocks noChangeAspect="1"/>
          </p:cNvPicPr>
          <p:nvPr/>
        </p:nvPicPr>
        <p:blipFill>
          <a:blip r:embed="rId2"/>
          <a:stretch>
            <a:fillRect/>
          </a:stretch>
        </p:blipFill>
        <p:spPr>
          <a:xfrm>
            <a:off x="3383176" y="-33825"/>
            <a:ext cx="5409569" cy="2058979"/>
          </a:xfrm>
          <a:prstGeom prst="rect">
            <a:avLst/>
          </a:prstGeom>
        </p:spPr>
      </p:pic>
      <p:pic>
        <p:nvPicPr>
          <p:cNvPr id="15" name="Picture 14">
            <a:extLst>
              <a:ext uri="{FF2B5EF4-FFF2-40B4-BE49-F238E27FC236}">
                <a16:creationId xmlns:a16="http://schemas.microsoft.com/office/drawing/2014/main" id="{234FC20E-2CEA-ABE4-BF29-B7D83E378CEF}"/>
              </a:ext>
            </a:extLst>
          </p:cNvPr>
          <p:cNvPicPr>
            <a:picLocks noChangeAspect="1"/>
          </p:cNvPicPr>
          <p:nvPr/>
        </p:nvPicPr>
        <p:blipFill>
          <a:blip r:embed="rId3"/>
          <a:stretch>
            <a:fillRect/>
          </a:stretch>
        </p:blipFill>
        <p:spPr>
          <a:xfrm>
            <a:off x="340808" y="2059181"/>
            <a:ext cx="6084736" cy="1390204"/>
          </a:xfrm>
          <a:prstGeom prst="rect">
            <a:avLst/>
          </a:prstGeom>
        </p:spPr>
      </p:pic>
      <p:pic>
        <p:nvPicPr>
          <p:cNvPr id="17" name="Picture 16">
            <a:extLst>
              <a:ext uri="{FF2B5EF4-FFF2-40B4-BE49-F238E27FC236}">
                <a16:creationId xmlns:a16="http://schemas.microsoft.com/office/drawing/2014/main" id="{1ACA88C2-6B49-7DD7-63E3-B05423EBC45E}"/>
              </a:ext>
            </a:extLst>
          </p:cNvPr>
          <p:cNvPicPr>
            <a:picLocks noChangeAspect="1"/>
          </p:cNvPicPr>
          <p:nvPr/>
        </p:nvPicPr>
        <p:blipFill>
          <a:blip r:embed="rId4"/>
          <a:stretch>
            <a:fillRect/>
          </a:stretch>
        </p:blipFill>
        <p:spPr>
          <a:xfrm>
            <a:off x="7498061" y="1984492"/>
            <a:ext cx="3522537" cy="1274967"/>
          </a:xfrm>
          <a:prstGeom prst="rect">
            <a:avLst/>
          </a:prstGeom>
        </p:spPr>
      </p:pic>
      <p:pic>
        <p:nvPicPr>
          <p:cNvPr id="19" name="Picture 18">
            <a:extLst>
              <a:ext uri="{FF2B5EF4-FFF2-40B4-BE49-F238E27FC236}">
                <a16:creationId xmlns:a16="http://schemas.microsoft.com/office/drawing/2014/main" id="{330326CF-F88A-8667-FFD4-36724617722B}"/>
              </a:ext>
            </a:extLst>
          </p:cNvPr>
          <p:cNvPicPr>
            <a:picLocks noChangeAspect="1"/>
          </p:cNvPicPr>
          <p:nvPr/>
        </p:nvPicPr>
        <p:blipFill>
          <a:blip r:embed="rId5"/>
          <a:stretch>
            <a:fillRect/>
          </a:stretch>
        </p:blipFill>
        <p:spPr>
          <a:xfrm>
            <a:off x="340808" y="3638151"/>
            <a:ext cx="4499560" cy="1178268"/>
          </a:xfrm>
          <a:prstGeom prst="rect">
            <a:avLst/>
          </a:prstGeom>
        </p:spPr>
      </p:pic>
      <p:pic>
        <p:nvPicPr>
          <p:cNvPr id="21" name="Picture 20">
            <a:extLst>
              <a:ext uri="{FF2B5EF4-FFF2-40B4-BE49-F238E27FC236}">
                <a16:creationId xmlns:a16="http://schemas.microsoft.com/office/drawing/2014/main" id="{A979CA9E-9569-192D-CA39-F9F7DD692CAD}"/>
              </a:ext>
            </a:extLst>
          </p:cNvPr>
          <p:cNvPicPr>
            <a:picLocks noChangeAspect="1"/>
          </p:cNvPicPr>
          <p:nvPr/>
        </p:nvPicPr>
        <p:blipFill>
          <a:blip r:embed="rId6"/>
          <a:stretch>
            <a:fillRect/>
          </a:stretch>
        </p:blipFill>
        <p:spPr>
          <a:xfrm>
            <a:off x="3843781" y="4876374"/>
            <a:ext cx="4064543" cy="1594816"/>
          </a:xfrm>
          <a:prstGeom prst="rect">
            <a:avLst/>
          </a:prstGeom>
        </p:spPr>
      </p:pic>
      <p:pic>
        <p:nvPicPr>
          <p:cNvPr id="25" name="Picture 24">
            <a:extLst>
              <a:ext uri="{FF2B5EF4-FFF2-40B4-BE49-F238E27FC236}">
                <a16:creationId xmlns:a16="http://schemas.microsoft.com/office/drawing/2014/main" id="{3E7256F1-1F6C-5E48-A4A8-4169073B79ED}"/>
              </a:ext>
            </a:extLst>
          </p:cNvPr>
          <p:cNvPicPr>
            <a:picLocks noChangeAspect="1"/>
          </p:cNvPicPr>
          <p:nvPr/>
        </p:nvPicPr>
        <p:blipFill>
          <a:blip r:embed="rId7"/>
          <a:stretch>
            <a:fillRect/>
          </a:stretch>
        </p:blipFill>
        <p:spPr>
          <a:xfrm>
            <a:off x="6523187" y="3598541"/>
            <a:ext cx="5085643" cy="1217878"/>
          </a:xfrm>
          <a:prstGeom prst="rect">
            <a:avLst/>
          </a:prstGeom>
        </p:spPr>
      </p:pic>
    </p:spTree>
    <p:extLst>
      <p:ext uri="{BB962C8B-B14F-4D97-AF65-F5344CB8AC3E}">
        <p14:creationId xmlns:p14="http://schemas.microsoft.com/office/powerpoint/2010/main" val="184570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A83C-66F6-DDED-E654-F96E55DE7212}"/>
              </a:ext>
            </a:extLst>
          </p:cNvPr>
          <p:cNvSpPr>
            <a:spLocks noGrp="1"/>
          </p:cNvSpPr>
          <p:nvPr>
            <p:ph type="title"/>
          </p:nvPr>
        </p:nvSpPr>
        <p:spPr/>
        <p:txBody>
          <a:bodyPr/>
          <a:lstStyle/>
          <a:p>
            <a:r>
              <a:rPr lang="en-US" dirty="0"/>
              <a:t>TMSA Updates</a:t>
            </a:r>
          </a:p>
        </p:txBody>
      </p:sp>
      <p:sp>
        <p:nvSpPr>
          <p:cNvPr id="3" name="Content Placeholder 2">
            <a:extLst>
              <a:ext uri="{FF2B5EF4-FFF2-40B4-BE49-F238E27FC236}">
                <a16:creationId xmlns:a16="http://schemas.microsoft.com/office/drawing/2014/main" id="{44B7DCE7-731A-01A2-A423-909E491C51FA}"/>
              </a:ext>
            </a:extLst>
          </p:cNvPr>
          <p:cNvSpPr>
            <a:spLocks noGrp="1"/>
          </p:cNvSpPr>
          <p:nvPr>
            <p:ph sz="half" idx="1"/>
          </p:nvPr>
        </p:nvSpPr>
        <p:spPr>
          <a:xfrm>
            <a:off x="550861" y="1163782"/>
            <a:ext cx="11348695" cy="4704600"/>
          </a:xfrm>
        </p:spPr>
        <p:txBody>
          <a:bodyPr/>
          <a:lstStyle/>
          <a:p>
            <a:pPr marL="0" indent="0">
              <a:buNone/>
            </a:pPr>
            <a:r>
              <a:rPr lang="en-US" sz="2800" dirty="0"/>
              <a:t>Since the last time we met in June, TMSA has…</a:t>
            </a:r>
          </a:p>
          <a:p>
            <a:pPr marL="0" indent="0">
              <a:buNone/>
            </a:pPr>
            <a:r>
              <a:rPr lang="en-US" sz="2800" dirty="0"/>
              <a:t>…held its first Executive Summit. </a:t>
            </a:r>
          </a:p>
          <a:p>
            <a:pPr marL="0" indent="0">
              <a:buNone/>
            </a:pPr>
            <a:r>
              <a:rPr lang="en-US" sz="2800" dirty="0"/>
              <a:t>…launched its new website and member portal.</a:t>
            </a:r>
          </a:p>
          <a:p>
            <a:pPr marL="0" indent="0">
              <a:buNone/>
            </a:pPr>
            <a:r>
              <a:rPr lang="en-US" sz="2800" dirty="0"/>
              <a:t>…established a support of diversity, equity, and inclusion initiatives by creating the DEI Taskforce.</a:t>
            </a:r>
          </a:p>
          <a:p>
            <a:pPr marL="0" indent="0">
              <a:buNone/>
            </a:pPr>
            <a:r>
              <a:rPr lang="en-US" sz="2800" dirty="0"/>
              <a:t>…created new branding for this event.  </a:t>
            </a:r>
          </a:p>
        </p:txBody>
      </p:sp>
      <p:sp>
        <p:nvSpPr>
          <p:cNvPr id="5" name="Slide Number Placeholder 4">
            <a:extLst>
              <a:ext uri="{FF2B5EF4-FFF2-40B4-BE49-F238E27FC236}">
                <a16:creationId xmlns:a16="http://schemas.microsoft.com/office/drawing/2014/main" id="{A911D283-FE1D-A6E5-9339-A71116BCAB61}"/>
              </a:ext>
            </a:extLst>
          </p:cNvPr>
          <p:cNvSpPr>
            <a:spLocks noGrp="1"/>
          </p:cNvSpPr>
          <p:nvPr>
            <p:ph type="sldNum" sz="quarter" idx="12"/>
          </p:nvPr>
        </p:nvSpPr>
        <p:spPr/>
        <p:txBody>
          <a:bodyPr/>
          <a:lstStyle/>
          <a:p>
            <a:fld id="{DBA1B0FB-D917-4C8C-928F-313BD683BF39}" type="slidenum">
              <a:rPr lang="en-US" smtClean="0"/>
              <a:t>7</a:t>
            </a:fld>
            <a:endParaRPr lang="en-US"/>
          </a:p>
        </p:txBody>
      </p:sp>
    </p:spTree>
    <p:extLst>
      <p:ext uri="{BB962C8B-B14F-4D97-AF65-F5344CB8AC3E}">
        <p14:creationId xmlns:p14="http://schemas.microsoft.com/office/powerpoint/2010/main" val="3564179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A83C-66F6-DDED-E654-F96E55DE7212}"/>
              </a:ext>
            </a:extLst>
          </p:cNvPr>
          <p:cNvSpPr>
            <a:spLocks noGrp="1"/>
          </p:cNvSpPr>
          <p:nvPr>
            <p:ph type="title"/>
          </p:nvPr>
        </p:nvSpPr>
        <p:spPr/>
        <p:txBody>
          <a:bodyPr/>
          <a:lstStyle/>
          <a:p>
            <a:r>
              <a:rPr lang="en-US" dirty="0"/>
              <a:t>TMSA Financials</a:t>
            </a:r>
          </a:p>
        </p:txBody>
      </p:sp>
      <p:sp>
        <p:nvSpPr>
          <p:cNvPr id="5" name="Slide Number Placeholder 4">
            <a:extLst>
              <a:ext uri="{FF2B5EF4-FFF2-40B4-BE49-F238E27FC236}">
                <a16:creationId xmlns:a16="http://schemas.microsoft.com/office/drawing/2014/main" id="{A911D283-FE1D-A6E5-9339-A71116BCAB61}"/>
              </a:ext>
            </a:extLst>
          </p:cNvPr>
          <p:cNvSpPr>
            <a:spLocks noGrp="1"/>
          </p:cNvSpPr>
          <p:nvPr>
            <p:ph type="sldNum" sz="quarter" idx="12"/>
          </p:nvPr>
        </p:nvSpPr>
        <p:spPr/>
        <p:txBody>
          <a:bodyPr/>
          <a:lstStyle/>
          <a:p>
            <a:fld id="{DBA1B0FB-D917-4C8C-928F-313BD683BF39}" type="slidenum">
              <a:rPr lang="en-US" smtClean="0"/>
              <a:t>8</a:t>
            </a:fld>
            <a:endParaRPr lang="en-US"/>
          </a:p>
        </p:txBody>
      </p:sp>
      <p:pic>
        <p:nvPicPr>
          <p:cNvPr id="7" name="Picture 6">
            <a:extLst>
              <a:ext uri="{FF2B5EF4-FFF2-40B4-BE49-F238E27FC236}">
                <a16:creationId xmlns:a16="http://schemas.microsoft.com/office/drawing/2014/main" id="{4997BF93-105F-57B2-B8D8-3A7F0F379D62}"/>
              </a:ext>
            </a:extLst>
          </p:cNvPr>
          <p:cNvPicPr>
            <a:picLocks noChangeAspect="1"/>
          </p:cNvPicPr>
          <p:nvPr/>
        </p:nvPicPr>
        <p:blipFill>
          <a:blip r:embed="rId2"/>
          <a:stretch>
            <a:fillRect/>
          </a:stretch>
        </p:blipFill>
        <p:spPr>
          <a:xfrm>
            <a:off x="383061" y="1044194"/>
            <a:ext cx="8340810" cy="3734446"/>
          </a:xfrm>
          <a:prstGeom prst="rect">
            <a:avLst/>
          </a:prstGeom>
        </p:spPr>
      </p:pic>
      <p:pic>
        <p:nvPicPr>
          <p:cNvPr id="9" name="Picture 8">
            <a:extLst>
              <a:ext uri="{FF2B5EF4-FFF2-40B4-BE49-F238E27FC236}">
                <a16:creationId xmlns:a16="http://schemas.microsoft.com/office/drawing/2014/main" id="{8C8AE97D-3C80-F4E4-D768-27B2E05E32C9}"/>
              </a:ext>
            </a:extLst>
          </p:cNvPr>
          <p:cNvPicPr>
            <a:picLocks noChangeAspect="1"/>
          </p:cNvPicPr>
          <p:nvPr/>
        </p:nvPicPr>
        <p:blipFill>
          <a:blip r:embed="rId3"/>
          <a:stretch>
            <a:fillRect/>
          </a:stretch>
        </p:blipFill>
        <p:spPr>
          <a:xfrm>
            <a:off x="383061" y="4973756"/>
            <a:ext cx="4124325" cy="1381125"/>
          </a:xfrm>
          <a:prstGeom prst="rect">
            <a:avLst/>
          </a:prstGeom>
        </p:spPr>
      </p:pic>
    </p:spTree>
    <p:extLst>
      <p:ext uri="{BB962C8B-B14F-4D97-AF65-F5344CB8AC3E}">
        <p14:creationId xmlns:p14="http://schemas.microsoft.com/office/powerpoint/2010/main" val="1110829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9AC5-B7CF-6AD5-BCD5-00EF81E3B74E}"/>
              </a:ext>
            </a:extLst>
          </p:cNvPr>
          <p:cNvSpPr>
            <a:spLocks noGrp="1"/>
          </p:cNvSpPr>
          <p:nvPr>
            <p:ph type="title"/>
          </p:nvPr>
        </p:nvSpPr>
        <p:spPr/>
        <p:txBody>
          <a:bodyPr/>
          <a:lstStyle/>
          <a:p>
            <a:r>
              <a:rPr lang="en-US" dirty="0"/>
              <a:t>TMSA Board Slate</a:t>
            </a:r>
          </a:p>
        </p:txBody>
      </p:sp>
      <p:sp>
        <p:nvSpPr>
          <p:cNvPr id="3" name="Picture Placeholder 2">
            <a:extLst>
              <a:ext uri="{FF2B5EF4-FFF2-40B4-BE49-F238E27FC236}">
                <a16:creationId xmlns:a16="http://schemas.microsoft.com/office/drawing/2014/main" id="{2D1AB322-EC12-72B9-CA7F-1B1EB7866E88}"/>
              </a:ext>
            </a:extLst>
          </p:cNvPr>
          <p:cNvSpPr>
            <a:spLocks noGrp="1"/>
          </p:cNvSpPr>
          <p:nvPr>
            <p:ph type="pic" sz="quarter" idx="13"/>
          </p:nvPr>
        </p:nvSpPr>
        <p:spPr/>
      </p:sp>
      <p:sp>
        <p:nvSpPr>
          <p:cNvPr id="4" name="Slide Number Placeholder 3">
            <a:extLst>
              <a:ext uri="{FF2B5EF4-FFF2-40B4-BE49-F238E27FC236}">
                <a16:creationId xmlns:a16="http://schemas.microsoft.com/office/drawing/2014/main" id="{7C484B60-213E-D963-7750-758005B1BDAE}"/>
              </a:ext>
            </a:extLst>
          </p:cNvPr>
          <p:cNvSpPr>
            <a:spLocks noGrp="1"/>
          </p:cNvSpPr>
          <p:nvPr>
            <p:ph type="sldNum" sz="quarter" idx="12"/>
          </p:nvPr>
        </p:nvSpPr>
        <p:spPr/>
        <p:txBody>
          <a:bodyPr/>
          <a:lstStyle/>
          <a:p>
            <a:fld id="{DBA1B0FB-D917-4C8C-928F-313BD683BF39}" type="slidenum">
              <a:rPr lang="en-US" smtClean="0"/>
              <a:t>9</a:t>
            </a:fld>
            <a:endParaRPr lang="en-US"/>
          </a:p>
        </p:txBody>
      </p:sp>
      <p:pic>
        <p:nvPicPr>
          <p:cNvPr id="4098" name="Picture 2" descr="Profile photo of David Hoppens">
            <a:extLst>
              <a:ext uri="{FF2B5EF4-FFF2-40B4-BE49-F238E27FC236}">
                <a16:creationId xmlns:a16="http://schemas.microsoft.com/office/drawing/2014/main" id="{171DD17B-B312-5642-1D7C-F1506D689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803" y="1728289"/>
            <a:ext cx="4612769" cy="4612769"/>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791A8F6-955E-6AE5-397A-E508BFA5D04B}"/>
              </a:ext>
            </a:extLst>
          </p:cNvPr>
          <p:cNvSpPr txBox="1">
            <a:spLocks/>
          </p:cNvSpPr>
          <p:nvPr/>
        </p:nvSpPr>
        <p:spPr>
          <a:xfrm>
            <a:off x="3392466" y="4955886"/>
            <a:ext cx="4432642" cy="1540452"/>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lang="en-US" sz="4800" kern="1200" dirty="0">
                <a:solidFill>
                  <a:schemeClr val="bg1"/>
                </a:solidFill>
                <a:latin typeface="Calibri" panose="020F0502020204030204" pitchFamily="34" charset="0"/>
                <a:ea typeface="+mj-ea"/>
                <a:cs typeface="Calibri" panose="020F0502020204030204" pitchFamily="34" charset="0"/>
              </a:defRPr>
            </a:lvl1pPr>
          </a:lstStyle>
          <a:p>
            <a:r>
              <a:rPr lang="en-US" sz="2800" dirty="0"/>
              <a:t>David </a:t>
            </a:r>
            <a:r>
              <a:rPr lang="en-US" sz="2800" dirty="0" err="1"/>
              <a:t>Hoppens</a:t>
            </a:r>
            <a:br>
              <a:rPr lang="en-US" sz="2800" dirty="0"/>
            </a:br>
            <a:r>
              <a:rPr lang="en-US" sz="2400" dirty="0"/>
              <a:t>Vice President Sales &amp; Marketing Momentum Transportation - Landstar Agent</a:t>
            </a:r>
            <a:br>
              <a:rPr lang="en-US" sz="2400" dirty="0"/>
            </a:br>
            <a:r>
              <a:rPr lang="en-US" sz="2400" dirty="0"/>
              <a:t>TMSA Succession Chair</a:t>
            </a:r>
            <a:endParaRPr lang="en-US" sz="2800" dirty="0"/>
          </a:p>
        </p:txBody>
      </p:sp>
    </p:spTree>
    <p:extLst>
      <p:ext uri="{BB962C8B-B14F-4D97-AF65-F5344CB8AC3E}">
        <p14:creationId xmlns:p14="http://schemas.microsoft.com/office/powerpoint/2010/main" val="3572855281"/>
      </p:ext>
    </p:extLst>
  </p:cSld>
  <p:clrMapOvr>
    <a:masterClrMapping/>
  </p:clrMapOvr>
</p:sld>
</file>

<file path=ppt/theme/theme1.xml><?xml version="1.0" encoding="utf-8"?>
<a:theme xmlns:a="http://schemas.openxmlformats.org/drawingml/2006/main" name="3DFloatVTI">
  <a:themeElements>
    <a:clrScheme name="Custom 2">
      <a:dk1>
        <a:sysClr val="windowText" lastClr="000000"/>
      </a:dk1>
      <a:lt1>
        <a:srgbClr val="FFFFFF"/>
      </a:lt1>
      <a:dk2>
        <a:srgbClr val="FFFFFF"/>
      </a:dk2>
      <a:lt2>
        <a:srgbClr val="F2F2F2"/>
      </a:lt2>
      <a:accent1>
        <a:srgbClr val="0563C1"/>
      </a:accent1>
      <a:accent2>
        <a:srgbClr val="00B050"/>
      </a:accent2>
      <a:accent3>
        <a:srgbClr val="A5A5A5"/>
      </a:accent3>
      <a:accent4>
        <a:srgbClr val="00B0F0"/>
      </a:accent4>
      <a:accent5>
        <a:srgbClr val="FFC000"/>
      </a:accent5>
      <a:accent6>
        <a:srgbClr val="7B7B7B"/>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Custom Design">
  <a:themeElements>
    <a:clrScheme name="Elevate Colors">
      <a:dk1>
        <a:sysClr val="windowText" lastClr="000000"/>
      </a:dk1>
      <a:lt1>
        <a:sysClr val="window" lastClr="FFFFFF"/>
      </a:lt1>
      <a:dk2>
        <a:srgbClr val="44546A"/>
      </a:dk2>
      <a:lt2>
        <a:srgbClr val="E7E6E6"/>
      </a:lt2>
      <a:accent1>
        <a:srgbClr val="0065A2"/>
      </a:accent1>
      <a:accent2>
        <a:srgbClr val="BED600"/>
      </a:accent2>
      <a:accent3>
        <a:srgbClr val="AFAFAF"/>
      </a:accent3>
      <a:accent4>
        <a:srgbClr val="5BB4E5"/>
      </a:accent4>
      <a:accent5>
        <a:srgbClr val="E23B30"/>
      </a:accent5>
      <a:accent6>
        <a:srgbClr val="FFFFFF"/>
      </a:accent6>
      <a:hlink>
        <a:srgbClr val="0563C1"/>
      </a:hlink>
      <a:folHlink>
        <a:srgbClr val="954F72"/>
      </a:folHlink>
    </a:clrScheme>
    <a:fontScheme name="Elevate Alt">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{3DD78545-EE88-479E-BBB6-8A00AB7C6C3C}tf33713516_win32</Template>
  <TotalTime>13600</TotalTime>
  <Words>586</Words>
  <Application>Microsoft Office PowerPoint</Application>
  <PresentationFormat>Widescreen</PresentationFormat>
  <Paragraphs>88</Paragraphs>
  <Slides>19</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-apple-system</vt:lpstr>
      <vt:lpstr>Arial</vt:lpstr>
      <vt:lpstr>Calibri</vt:lpstr>
      <vt:lpstr>Roboto</vt:lpstr>
      <vt:lpstr>Poppins</vt:lpstr>
      <vt:lpstr>3DFloatVTI</vt:lpstr>
      <vt:lpstr>Custom Design</vt:lpstr>
      <vt:lpstr>1_Custom Design</vt:lpstr>
      <vt:lpstr>TMSA Member Meeting  June 13, 2023</vt:lpstr>
      <vt:lpstr>Agenda</vt:lpstr>
      <vt:lpstr>Vision &amp; Mission</vt:lpstr>
      <vt:lpstr>TMSA Presidential Update</vt:lpstr>
      <vt:lpstr>PowerPoint Presentation</vt:lpstr>
      <vt:lpstr>PowerPoint Presentation</vt:lpstr>
      <vt:lpstr>TMSA Updates</vt:lpstr>
      <vt:lpstr>TMSA Financials</vt:lpstr>
      <vt:lpstr>TMSA Board Slate</vt:lpstr>
      <vt:lpstr>Beth Malik</vt:lpstr>
      <vt:lpstr>Leigh Sauter</vt:lpstr>
      <vt:lpstr>TMSA Board: Executive Board &amp; Committees</vt:lpstr>
      <vt:lpstr>TMSA Board: Committee Chairpersons</vt:lpstr>
      <vt:lpstr>TMSA Board: At-Large Positions</vt:lpstr>
      <vt:lpstr>TMSA Bylaws</vt:lpstr>
      <vt:lpstr>TMSA: An Update</vt:lpstr>
      <vt:lpstr>TMSA: A Look Ahead</vt:lpstr>
      <vt:lpstr>TMSA: A Look Ahead</vt:lpstr>
      <vt:lpstr>TMSA: Let’s Celebrate 100 Years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Schmieg</dc:creator>
  <cp:lastModifiedBy>Jennifer Karpus-Romain</cp:lastModifiedBy>
  <cp:revision>133</cp:revision>
  <dcterms:created xsi:type="dcterms:W3CDTF">2022-05-12T20:26:25Z</dcterms:created>
  <dcterms:modified xsi:type="dcterms:W3CDTF">2023-06-13T11:22:17Z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