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7.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notesSlides/notesSlide10.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notesSlides/notesSlide11.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8.xml" ContentType="application/vnd.openxmlformats-officedocument.themeOverr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5" r:id="rId2"/>
  </p:sldMasterIdLst>
  <p:notesMasterIdLst>
    <p:notesMasterId r:id="rId43"/>
  </p:notesMasterIdLst>
  <p:handoutMasterIdLst>
    <p:handoutMasterId r:id="rId44"/>
  </p:handoutMasterIdLst>
  <p:sldIdLst>
    <p:sldId id="256" r:id="rId3"/>
    <p:sldId id="327" r:id="rId4"/>
    <p:sldId id="329" r:id="rId5"/>
    <p:sldId id="323" r:id="rId6"/>
    <p:sldId id="345" r:id="rId7"/>
    <p:sldId id="352" r:id="rId8"/>
    <p:sldId id="331" r:id="rId9"/>
    <p:sldId id="339" r:id="rId10"/>
    <p:sldId id="346" r:id="rId11"/>
    <p:sldId id="353" r:id="rId12"/>
    <p:sldId id="351" r:id="rId13"/>
    <p:sldId id="354" r:id="rId14"/>
    <p:sldId id="355" r:id="rId15"/>
    <p:sldId id="2147473074" r:id="rId16"/>
    <p:sldId id="273" r:id="rId17"/>
    <p:sldId id="269" r:id="rId18"/>
    <p:sldId id="281" r:id="rId19"/>
    <p:sldId id="304" r:id="rId20"/>
    <p:sldId id="338" r:id="rId21"/>
    <p:sldId id="343" r:id="rId22"/>
    <p:sldId id="277" r:id="rId23"/>
    <p:sldId id="332" r:id="rId24"/>
    <p:sldId id="349" r:id="rId25"/>
    <p:sldId id="319" r:id="rId26"/>
    <p:sldId id="291" r:id="rId27"/>
    <p:sldId id="350" r:id="rId28"/>
    <p:sldId id="333" r:id="rId29"/>
    <p:sldId id="334" r:id="rId30"/>
    <p:sldId id="344" r:id="rId31"/>
    <p:sldId id="335" r:id="rId32"/>
    <p:sldId id="315" r:id="rId33"/>
    <p:sldId id="317" r:id="rId34"/>
    <p:sldId id="336" r:id="rId35"/>
    <p:sldId id="300" r:id="rId36"/>
    <p:sldId id="318" r:id="rId37"/>
    <p:sldId id="308" r:id="rId38"/>
    <p:sldId id="261" r:id="rId39"/>
    <p:sldId id="260" r:id="rId40"/>
    <p:sldId id="262"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36C46-8647-7676-A575-C4E36A460C5D}" name="Julie Niziurski" initials="JN" userId="S::julie@pathgrowth.com::9547d86d-8f76-466e-a9c5-aaf84dc424ea" providerId="AD"/>
  <p188:author id="{45961351-76F6-29E6-1994-2E4B08A73ECD}" name="Guest User" initials="GU" userId="S::urn:spo:anon#fe6d61bdf5fcdc9e2f12685cff5ba6cbe2f65a336b2efc835753d2c81315433a::" providerId="AD"/>
  <p188:author id="{4CD66EB3-DA1E-B050-3E87-5296DC4D28A4}" name="Sarah Ahern" initials="SA" userId="S::sarah@pathgrowth.com::e86fa418-8b54-47c6-a2f0-aebcf8fc9694" providerId="AD"/>
  <p188:author id="{286C61B8-6F3A-E927-F3E3-EE1743D9A86D}" name="Susanne McFee" initials="SM" userId="d5d2c396d26fcd87" providerId="Windows Live"/>
  <p188:author id="{4F3AA4DA-2084-CC84-E753-EB5D48FE504C}" name="Jonathon McKay" initials="JM" userId="S::jon@pathgrowth.com::cf1c4730-ca28-494f-8f35-2dc0ce1fff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FAF"/>
    <a:srgbClr val="0065A2"/>
    <a:srgbClr val="FFC82E"/>
    <a:srgbClr val="688A7E"/>
    <a:srgbClr val="05B0F0"/>
    <a:srgbClr val="05B050"/>
    <a:srgbClr val="FA5265"/>
    <a:srgbClr val="374151"/>
    <a:srgbClr val="9999FF"/>
    <a:srgbClr val="B03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1"/>
    <p:restoredTop sz="94681"/>
  </p:normalViewPr>
  <p:slideViewPr>
    <p:cSldViewPr snapToGrid="0">
      <p:cViewPr varScale="1">
        <p:scale>
          <a:sx n="91" d="100"/>
          <a:sy n="91" d="100"/>
        </p:scale>
        <p:origin x="21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4.xlsx"/></Relationships>
</file>

<file path=ppt/charts/_rels/chart3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5.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2000" b="1"/>
              <a:t>Overview of Respondents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pieChart>
        <c:varyColors val="1"/>
        <c:ser>
          <c:idx val="0"/>
          <c:order val="0"/>
          <c:tx>
            <c:strRef>
              <c:f>Sheet1!$B$1</c:f>
              <c:strCache>
                <c:ptCount val="1"/>
                <c:pt idx="0">
                  <c:v>Percent of Sample</c:v>
                </c:pt>
              </c:strCache>
            </c:strRef>
          </c:tx>
          <c:dPt>
            <c:idx val="0"/>
            <c:bubble3D val="0"/>
            <c:spPr>
              <a:solidFill>
                <a:srgbClr val="0065A2"/>
              </a:solidFill>
              <a:ln w="19050">
                <a:solidFill>
                  <a:schemeClr val="lt1"/>
                </a:solidFill>
              </a:ln>
              <a:effectLst/>
            </c:spPr>
            <c:extLst>
              <c:ext xmlns:c16="http://schemas.microsoft.com/office/drawing/2014/chart" uri="{C3380CC4-5D6E-409C-BE32-E72D297353CC}">
                <c16:uniqueId val="{00000001-976C-844D-8220-CDAA645D13D9}"/>
              </c:ext>
            </c:extLst>
          </c:dPt>
          <c:dPt>
            <c:idx val="1"/>
            <c:bubble3D val="0"/>
            <c:spPr>
              <a:solidFill>
                <a:srgbClr val="FFC82E"/>
              </a:solidFill>
              <a:ln w="19050">
                <a:solidFill>
                  <a:schemeClr val="lt1"/>
                </a:solidFill>
              </a:ln>
              <a:effectLst/>
            </c:spPr>
            <c:extLst>
              <c:ext xmlns:c16="http://schemas.microsoft.com/office/drawing/2014/chart" uri="{C3380CC4-5D6E-409C-BE32-E72D297353CC}">
                <c16:uniqueId val="{00000003-976C-844D-8220-CDAA645D13D9}"/>
              </c:ext>
            </c:extLst>
          </c:dPt>
          <c:dPt>
            <c:idx val="2"/>
            <c:bubble3D val="0"/>
            <c:spPr>
              <a:solidFill>
                <a:srgbClr val="AFAFAF"/>
              </a:solidFill>
              <a:ln w="19050">
                <a:solidFill>
                  <a:schemeClr val="lt1"/>
                </a:solidFill>
              </a:ln>
              <a:effectLst/>
            </c:spPr>
            <c:extLst>
              <c:ext xmlns:c16="http://schemas.microsoft.com/office/drawing/2014/chart" uri="{C3380CC4-5D6E-409C-BE32-E72D297353CC}">
                <c16:uniqueId val="{00000005-976C-844D-8220-CDAA645D13D9}"/>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Sales Only </c:v>
                </c:pt>
                <c:pt idx="1">
                  <c:v>Marketing/Communications Only</c:v>
                </c:pt>
                <c:pt idx="2">
                  <c:v>Sales &amp; Marketing/Communications</c:v>
                </c:pt>
              </c:strCache>
            </c:strRef>
          </c:cat>
          <c:val>
            <c:numRef>
              <c:f>Sheet1!$B$2:$B$4</c:f>
              <c:numCache>
                <c:formatCode>0%</c:formatCode>
                <c:ptCount val="3"/>
                <c:pt idx="0">
                  <c:v>0.45</c:v>
                </c:pt>
                <c:pt idx="1">
                  <c:v>0.37</c:v>
                </c:pt>
                <c:pt idx="2">
                  <c:v>0.18</c:v>
                </c:pt>
              </c:numCache>
            </c:numRef>
          </c:val>
          <c:extLst>
            <c:ext xmlns:c16="http://schemas.microsoft.com/office/drawing/2014/chart" uri="{C3380CC4-5D6E-409C-BE32-E72D297353CC}">
              <c16:uniqueId val="{00000006-976C-844D-8220-CDAA645D13D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i="1" dirty="0"/>
              <a:t>Key Account v. Other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Sheet1!$U$4</c:f>
              <c:strCache>
                <c:ptCount val="1"/>
                <c:pt idx="0">
                  <c:v>Easy to do business with (5-pt. scale)</c:v>
                </c:pt>
              </c:strCache>
            </c:strRef>
          </c:tx>
          <c:spPr>
            <a:solidFill>
              <a:srgbClr val="05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Sheet1!$T$5:$T$6</c:f>
              <c:strCache>
                <c:ptCount val="2"/>
                <c:pt idx="0">
                  <c:v>Key Accounts</c:v>
                </c:pt>
                <c:pt idx="1">
                  <c:v>Other Accounts</c:v>
                </c:pt>
              </c:strCache>
            </c:strRef>
          </c:cat>
          <c:val>
            <c:numRef>
              <c:f>Sheet1!$U$5:$U$6</c:f>
              <c:numCache>
                <c:formatCode>General</c:formatCode>
                <c:ptCount val="2"/>
                <c:pt idx="0">
                  <c:v>4.3600000000000003</c:v>
                </c:pt>
                <c:pt idx="1">
                  <c:v>4.3499999999999996</c:v>
                </c:pt>
              </c:numCache>
            </c:numRef>
          </c:val>
          <c:extLst>
            <c:ext xmlns:c16="http://schemas.microsoft.com/office/drawing/2014/chart" uri="{C3380CC4-5D6E-409C-BE32-E72D297353CC}">
              <c16:uniqueId val="{00000000-3170-FC4D-83B5-32EC4BE2C4DD}"/>
            </c:ext>
          </c:extLst>
        </c:ser>
        <c:dLbls>
          <c:dLblPos val="outEnd"/>
          <c:showLegendKey val="0"/>
          <c:showVal val="1"/>
          <c:showCatName val="0"/>
          <c:showSerName val="0"/>
          <c:showPercent val="0"/>
          <c:showBubbleSize val="0"/>
        </c:dLbls>
        <c:gapWidth val="219"/>
        <c:overlap val="-27"/>
        <c:axId val="633133807"/>
        <c:axId val="633272399"/>
      </c:barChart>
      <c:catAx>
        <c:axId val="63313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3272399"/>
        <c:crosses val="autoZero"/>
        <c:auto val="1"/>
        <c:lblAlgn val="ctr"/>
        <c:lblOffset val="100"/>
        <c:noMultiLvlLbl val="0"/>
      </c:catAx>
      <c:valAx>
        <c:axId val="633272399"/>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3313380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Are your sales automation, marketing automation and CX software (if applicable) integrated or under an all-in-one platform?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'Managing Customer Relationships'!$J$32</c:f>
              <c:strCache>
                <c:ptCount val="1"/>
                <c:pt idx="0">
                  <c:v>2024</c:v>
                </c:pt>
              </c:strCache>
            </c:strRef>
          </c:tx>
          <c:spPr>
            <a:solidFill>
              <a:srgbClr val="FFC82E"/>
            </a:solidFill>
            <a:ln>
              <a:noFill/>
            </a:ln>
            <a:effectLst/>
          </c:spPr>
          <c:invertIfNegative val="0"/>
          <c:dLbls>
            <c:dLbl>
              <c:idx val="2"/>
              <c:spPr>
                <a:noFill/>
                <a:ln>
                  <a:noFill/>
                </a:ln>
                <a:effectLst/>
              </c:spPr>
              <c:txPr>
                <a:bodyPr rot="0" spcFirstLastPara="1" vertOverflow="ellipsis" vert="horz" wrap="square" anchor="ctr" anchorCtr="1"/>
                <a:lstStyle/>
                <a:p>
                  <a:pPr>
                    <a:defRPr sz="1400" b="0"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5B8-4247-A60A-075EED87A7C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Relationships'!$H$33:$H$35</c:f>
              <c:strCache>
                <c:ptCount val="3"/>
                <c:pt idx="0">
                  <c:v>They are separate and not integrated</c:v>
                </c:pt>
                <c:pt idx="1">
                  <c:v>They are separate but integrated</c:v>
                </c:pt>
                <c:pt idx="2">
                  <c:v>They are under an all-in-one platform</c:v>
                </c:pt>
              </c:strCache>
            </c:strRef>
          </c:cat>
          <c:val>
            <c:numRef>
              <c:f>'Managing Customer Relationships'!$J$33:$J$35</c:f>
              <c:numCache>
                <c:formatCode>0%</c:formatCode>
                <c:ptCount val="3"/>
                <c:pt idx="0">
                  <c:v>0.21276595744680851</c:v>
                </c:pt>
                <c:pt idx="1">
                  <c:v>0.23404255319148937</c:v>
                </c:pt>
                <c:pt idx="2">
                  <c:v>0.42553191489361702</c:v>
                </c:pt>
              </c:numCache>
            </c:numRef>
          </c:val>
          <c:extLst>
            <c:ext xmlns:c16="http://schemas.microsoft.com/office/drawing/2014/chart" uri="{C3380CC4-5D6E-409C-BE32-E72D297353CC}">
              <c16:uniqueId val="{00000001-B7E4-472C-88B9-3EE6A7405EB0}"/>
            </c:ext>
          </c:extLst>
        </c:ser>
        <c:ser>
          <c:idx val="0"/>
          <c:order val="1"/>
          <c:tx>
            <c:strRef>
              <c:f>'Managing Customer Relationships'!$I$32</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Relationships'!$H$33:$H$35</c:f>
              <c:strCache>
                <c:ptCount val="3"/>
                <c:pt idx="0">
                  <c:v>They are separate and not integrated</c:v>
                </c:pt>
                <c:pt idx="1">
                  <c:v>They are separate but integrated</c:v>
                </c:pt>
                <c:pt idx="2">
                  <c:v>They are under an all-in-one platform</c:v>
                </c:pt>
              </c:strCache>
            </c:strRef>
          </c:cat>
          <c:val>
            <c:numRef>
              <c:f>'Managing Customer Relationships'!$I$33:$I$35</c:f>
              <c:numCache>
                <c:formatCode>0%</c:formatCode>
                <c:ptCount val="3"/>
                <c:pt idx="0">
                  <c:v>0.38</c:v>
                </c:pt>
                <c:pt idx="1">
                  <c:v>0.27</c:v>
                </c:pt>
                <c:pt idx="2">
                  <c:v>0.35</c:v>
                </c:pt>
              </c:numCache>
            </c:numRef>
          </c:val>
          <c:extLst>
            <c:ext xmlns:c16="http://schemas.microsoft.com/office/drawing/2014/chart" uri="{C3380CC4-5D6E-409C-BE32-E72D297353CC}">
              <c16:uniqueId val="{00000000-B7E4-472C-88B9-3EE6A7405EB0}"/>
            </c:ext>
          </c:extLst>
        </c:ser>
        <c:dLbls>
          <c:dLblPos val="outEnd"/>
          <c:showLegendKey val="0"/>
          <c:showVal val="1"/>
          <c:showCatName val="0"/>
          <c:showSerName val="0"/>
          <c:showPercent val="0"/>
          <c:showBubbleSize val="0"/>
        </c:dLbls>
        <c:gapWidth val="182"/>
        <c:axId val="1136788752"/>
        <c:axId val="1136811792"/>
      </c:barChart>
      <c:catAx>
        <c:axId val="113678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811792"/>
        <c:crosses val="autoZero"/>
        <c:auto val="1"/>
        <c:lblAlgn val="ctr"/>
        <c:lblOffset val="100"/>
        <c:noMultiLvlLbl val="0"/>
      </c:catAx>
      <c:valAx>
        <c:axId val="1136811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788752"/>
        <c:crosses val="autoZero"/>
        <c:crossBetween val="between"/>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MARKETING - Top 5 AI/Efficiency tools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manualLayout>
          <c:layoutTarget val="inner"/>
          <c:xMode val="edge"/>
          <c:yMode val="edge"/>
          <c:x val="0.23309250710214718"/>
          <c:y val="0.19692448220983946"/>
          <c:w val="0.707645321584222"/>
          <c:h val="0.63898259227826104"/>
        </c:manualLayout>
      </c:layout>
      <c:barChart>
        <c:barDir val="bar"/>
        <c:grouping val="clustered"/>
        <c:varyColors val="0"/>
        <c:ser>
          <c:idx val="1"/>
          <c:order val="1"/>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Marketing!$A$995:$A$1001</c:f>
              <c:strCache>
                <c:ptCount val="7"/>
                <c:pt idx="0">
                  <c:v>Salesforce</c:v>
                </c:pt>
                <c:pt idx="1">
                  <c:v>Gemini</c:v>
                </c:pt>
                <c:pt idx="2">
                  <c:v>Adobe Photoshop</c:v>
                </c:pt>
                <c:pt idx="3">
                  <c:v>Zapier</c:v>
                </c:pt>
                <c:pt idx="4">
                  <c:v>HubSpot</c:v>
                </c:pt>
                <c:pt idx="5">
                  <c:v>Canva</c:v>
                </c:pt>
                <c:pt idx="6">
                  <c:v>ChatGPT</c:v>
                </c:pt>
              </c:strCache>
            </c:strRef>
          </c:cat>
          <c:val>
            <c:numRef>
              <c:f>Marketing!$C$995:$C$1001</c:f>
              <c:numCache>
                <c:formatCode>0%</c:formatCode>
                <c:ptCount val="7"/>
                <c:pt idx="0">
                  <c:v>0.21212121212121213</c:v>
                </c:pt>
                <c:pt idx="1">
                  <c:v>0.21212121212121213</c:v>
                </c:pt>
                <c:pt idx="2">
                  <c:v>0.24242424242424243</c:v>
                </c:pt>
                <c:pt idx="3">
                  <c:v>0.24242424242424243</c:v>
                </c:pt>
                <c:pt idx="4">
                  <c:v>0.33333333333333331</c:v>
                </c:pt>
                <c:pt idx="5">
                  <c:v>0.42424242424242425</c:v>
                </c:pt>
                <c:pt idx="6">
                  <c:v>0.63636363636363635</c:v>
                </c:pt>
              </c:numCache>
            </c:numRef>
          </c:val>
          <c:extLst>
            <c:ext xmlns:c16="http://schemas.microsoft.com/office/drawing/2014/chart" uri="{C3380CC4-5D6E-409C-BE32-E72D297353CC}">
              <c16:uniqueId val="{00000000-ED5F-477D-89DA-19C8B5212FFE}"/>
            </c:ext>
          </c:extLst>
        </c:ser>
        <c:dLbls>
          <c:showLegendKey val="0"/>
          <c:showVal val="0"/>
          <c:showCatName val="0"/>
          <c:showSerName val="0"/>
          <c:showPercent val="0"/>
          <c:showBubbleSize val="0"/>
        </c:dLbls>
        <c:gapWidth val="182"/>
        <c:axId val="773927583"/>
        <c:axId val="773929023"/>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Marketing!$A$995:$A$1001</c15:sqref>
                        </c15:formulaRef>
                      </c:ext>
                    </c:extLst>
                    <c:strCache>
                      <c:ptCount val="7"/>
                      <c:pt idx="0">
                        <c:v>Salesforce</c:v>
                      </c:pt>
                      <c:pt idx="1">
                        <c:v>Gemini</c:v>
                      </c:pt>
                      <c:pt idx="2">
                        <c:v>Adobe Photoshop</c:v>
                      </c:pt>
                      <c:pt idx="3">
                        <c:v>Zapier</c:v>
                      </c:pt>
                      <c:pt idx="4">
                        <c:v>HubSpot</c:v>
                      </c:pt>
                      <c:pt idx="5">
                        <c:v>Canva</c:v>
                      </c:pt>
                      <c:pt idx="6">
                        <c:v>ChatGPT</c:v>
                      </c:pt>
                    </c:strCache>
                  </c:strRef>
                </c:cat>
                <c:val>
                  <c:numRef>
                    <c:extLst>
                      <c:ext uri="{02D57815-91ED-43cb-92C2-25804820EDAC}">
                        <c15:formulaRef>
                          <c15:sqref>Marketing!$B$995:$B$1001</c15:sqref>
                        </c15:formulaRef>
                      </c:ext>
                    </c:extLst>
                    <c:numCache>
                      <c:formatCode>General</c:formatCode>
                      <c:ptCount val="7"/>
                      <c:pt idx="0">
                        <c:v>7</c:v>
                      </c:pt>
                      <c:pt idx="1">
                        <c:v>7</c:v>
                      </c:pt>
                      <c:pt idx="2">
                        <c:v>8</c:v>
                      </c:pt>
                      <c:pt idx="3">
                        <c:v>8</c:v>
                      </c:pt>
                      <c:pt idx="4">
                        <c:v>11</c:v>
                      </c:pt>
                      <c:pt idx="5">
                        <c:v>14</c:v>
                      </c:pt>
                      <c:pt idx="6">
                        <c:v>21</c:v>
                      </c:pt>
                    </c:numCache>
                  </c:numRef>
                </c:val>
                <c:extLst>
                  <c:ext xmlns:c16="http://schemas.microsoft.com/office/drawing/2014/chart" uri="{C3380CC4-5D6E-409C-BE32-E72D297353CC}">
                    <c16:uniqueId val="{00000001-ED5F-477D-89DA-19C8B5212FFE}"/>
                  </c:ext>
                </c:extLst>
              </c15:ser>
            </c15:filteredBarSeries>
          </c:ext>
        </c:extLst>
      </c:barChart>
      <c:valAx>
        <c:axId val="773929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773927583"/>
        <c:crosses val="autoZero"/>
        <c:crossBetween val="between"/>
        <c:majorUnit val="0.2"/>
      </c:valAx>
      <c:catAx>
        <c:axId val="773927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77392902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Primary CRM or sales automation system used</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'Managing Customer Relationships'!$AC$6</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Relationships'!$AA$7:$AA$12</c:f>
              <c:strCache>
                <c:ptCount val="6"/>
                <c:pt idx="0">
                  <c:v>Pipedrive</c:v>
                </c:pt>
                <c:pt idx="1">
                  <c:v>Other</c:v>
                </c:pt>
                <c:pt idx="2">
                  <c:v>MSFT Dynamics</c:v>
                </c:pt>
                <c:pt idx="3">
                  <c:v>Zoho</c:v>
                </c:pt>
                <c:pt idx="4">
                  <c:v>Salesforce</c:v>
                </c:pt>
                <c:pt idx="5">
                  <c:v>HubSpot</c:v>
                </c:pt>
              </c:strCache>
            </c:strRef>
          </c:cat>
          <c:val>
            <c:numRef>
              <c:f>'Managing Customer Relationships'!$AC$7:$AC$12</c:f>
              <c:numCache>
                <c:formatCode>0%</c:formatCode>
                <c:ptCount val="6"/>
                <c:pt idx="0">
                  <c:v>5.5045871559633031E-2</c:v>
                </c:pt>
                <c:pt idx="1">
                  <c:v>0.10091743119266056</c:v>
                </c:pt>
                <c:pt idx="2">
                  <c:v>0.11009174311926606</c:v>
                </c:pt>
                <c:pt idx="3">
                  <c:v>0.13761467889908258</c:v>
                </c:pt>
                <c:pt idx="4">
                  <c:v>0.34862385321100919</c:v>
                </c:pt>
                <c:pt idx="5">
                  <c:v>0.46788990825688076</c:v>
                </c:pt>
              </c:numCache>
            </c:numRef>
          </c:val>
          <c:extLst>
            <c:ext xmlns:c16="http://schemas.microsoft.com/office/drawing/2014/chart" uri="{C3380CC4-5D6E-409C-BE32-E72D297353CC}">
              <c16:uniqueId val="{00000000-DE8F-465A-99C5-0D854178EA8E}"/>
            </c:ext>
          </c:extLst>
        </c:ser>
        <c:ser>
          <c:idx val="0"/>
          <c:order val="1"/>
          <c:tx>
            <c:strRef>
              <c:f>'Managing Customer Relationships'!$AB$6</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Relationships'!$AA$7:$AA$12</c:f>
              <c:strCache>
                <c:ptCount val="6"/>
                <c:pt idx="0">
                  <c:v>Pipedrive</c:v>
                </c:pt>
                <c:pt idx="1">
                  <c:v>Other</c:v>
                </c:pt>
                <c:pt idx="2">
                  <c:v>MSFT Dynamics</c:v>
                </c:pt>
                <c:pt idx="3">
                  <c:v>Zoho</c:v>
                </c:pt>
                <c:pt idx="4">
                  <c:v>Salesforce</c:v>
                </c:pt>
                <c:pt idx="5">
                  <c:v>HubSpot</c:v>
                </c:pt>
              </c:strCache>
            </c:strRef>
          </c:cat>
          <c:val>
            <c:numRef>
              <c:f>'Managing Customer Relationships'!$AB$7:$AB$12</c:f>
              <c:numCache>
                <c:formatCode>0%</c:formatCode>
                <c:ptCount val="6"/>
                <c:pt idx="0">
                  <c:v>0.02</c:v>
                </c:pt>
                <c:pt idx="1">
                  <c:v>0.15</c:v>
                </c:pt>
                <c:pt idx="2">
                  <c:v>0.06</c:v>
                </c:pt>
                <c:pt idx="3">
                  <c:v>0.04</c:v>
                </c:pt>
                <c:pt idx="4">
                  <c:v>0.49</c:v>
                </c:pt>
                <c:pt idx="5">
                  <c:v>0.23</c:v>
                </c:pt>
              </c:numCache>
            </c:numRef>
          </c:val>
          <c:extLst>
            <c:ext xmlns:c16="http://schemas.microsoft.com/office/drawing/2014/chart" uri="{C3380CC4-5D6E-409C-BE32-E72D297353CC}">
              <c16:uniqueId val="{00000001-DE8F-465A-99C5-0D854178EA8E}"/>
            </c:ext>
          </c:extLst>
        </c:ser>
        <c:dLbls>
          <c:dLblPos val="outEnd"/>
          <c:showLegendKey val="0"/>
          <c:showVal val="1"/>
          <c:showCatName val="0"/>
          <c:showSerName val="0"/>
          <c:showPercent val="0"/>
          <c:showBubbleSize val="0"/>
        </c:dLbls>
        <c:gapWidth val="182"/>
        <c:axId val="2122941407"/>
        <c:axId val="2122934207"/>
      </c:barChart>
      <c:catAx>
        <c:axId val="2122941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22934207"/>
        <c:crosses val="autoZero"/>
        <c:auto val="1"/>
        <c:lblAlgn val="ctr"/>
        <c:lblOffset val="100"/>
        <c:noMultiLvlLbl val="0"/>
      </c:catAx>
      <c:valAx>
        <c:axId val="21229342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22941407"/>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800"/>
            </a:pPr>
            <a:r>
              <a:rPr lang="en-US" sz="1800"/>
              <a:t>Full</a:t>
            </a:r>
            <a:r>
              <a:rPr lang="en-US" sz="1800" baseline="0"/>
              <a:t> List of </a:t>
            </a:r>
            <a:r>
              <a:rPr lang="en-US" sz="1800"/>
              <a:t>AI/Efficiency Tools Used</a:t>
            </a:r>
          </a:p>
        </c:rich>
      </c:tx>
      <c:overlay val="0"/>
      <c:spPr>
        <a:noFill/>
        <a:ln>
          <a:noFill/>
        </a:ln>
        <a:effectLst/>
      </c:spPr>
    </c:title>
    <c:autoTitleDeleted val="0"/>
    <c:plotArea>
      <c:layout>
        <c:manualLayout>
          <c:layoutTarget val="inner"/>
          <c:xMode val="edge"/>
          <c:yMode val="edge"/>
          <c:x val="0.45816314418848725"/>
          <c:y val="7.0646592143845915E-2"/>
          <c:w val="0.40738245881909174"/>
          <c:h val="0.85541565574624534"/>
        </c:manualLayout>
      </c:layout>
      <c:barChart>
        <c:barDir val="bar"/>
        <c:grouping val="clustered"/>
        <c:varyColors val="0"/>
        <c:ser>
          <c:idx val="1"/>
          <c:order val="0"/>
          <c:spPr>
            <a:solidFill>
              <a:srgbClr val="00B0F0"/>
            </a:solidFill>
            <a:ln>
              <a:noFill/>
            </a:ln>
            <a:effectLst/>
          </c:spPr>
          <c:invertIfNegative val="0"/>
          <c:dPt>
            <c:idx val="0"/>
            <c:invertIfNegative val="0"/>
            <c:bubble3D val="0"/>
            <c:spPr>
              <a:solidFill>
                <a:srgbClr val="0065A2"/>
              </a:solidFill>
              <a:ln>
                <a:noFill/>
              </a:ln>
              <a:effectLst/>
            </c:spPr>
            <c:extLst>
              <c:ext xmlns:c16="http://schemas.microsoft.com/office/drawing/2014/chart" uri="{C3380CC4-5D6E-409C-BE32-E72D297353CC}">
                <c16:uniqueId val="{0000001E-96C1-427D-B988-41313A523345}"/>
              </c:ext>
            </c:extLst>
          </c:dPt>
          <c:dPt>
            <c:idx val="1"/>
            <c:invertIfNegative val="0"/>
            <c:bubble3D val="0"/>
            <c:spPr>
              <a:solidFill>
                <a:srgbClr val="0065A2"/>
              </a:solidFill>
              <a:ln>
                <a:noFill/>
              </a:ln>
              <a:effectLst/>
            </c:spPr>
            <c:extLst>
              <c:ext xmlns:c16="http://schemas.microsoft.com/office/drawing/2014/chart" uri="{C3380CC4-5D6E-409C-BE32-E72D297353CC}">
                <c16:uniqueId val="{0000001D-96C1-427D-B988-41313A523345}"/>
              </c:ext>
            </c:extLst>
          </c:dPt>
          <c:dPt>
            <c:idx val="2"/>
            <c:invertIfNegative val="0"/>
            <c:bubble3D val="0"/>
            <c:spPr>
              <a:solidFill>
                <a:srgbClr val="0065A2"/>
              </a:solidFill>
              <a:ln>
                <a:noFill/>
              </a:ln>
              <a:effectLst/>
            </c:spPr>
            <c:extLst>
              <c:ext xmlns:c16="http://schemas.microsoft.com/office/drawing/2014/chart" uri="{C3380CC4-5D6E-409C-BE32-E72D297353CC}">
                <c16:uniqueId val="{0000001C-96C1-427D-B988-41313A523345}"/>
              </c:ext>
            </c:extLst>
          </c:dPt>
          <c:dPt>
            <c:idx val="3"/>
            <c:invertIfNegative val="0"/>
            <c:bubble3D val="0"/>
            <c:spPr>
              <a:solidFill>
                <a:srgbClr val="0065A2"/>
              </a:solidFill>
              <a:ln>
                <a:noFill/>
              </a:ln>
              <a:effectLst/>
            </c:spPr>
            <c:extLst>
              <c:ext xmlns:c16="http://schemas.microsoft.com/office/drawing/2014/chart" uri="{C3380CC4-5D6E-409C-BE32-E72D297353CC}">
                <c16:uniqueId val="{0000001B-96C1-427D-B988-41313A523345}"/>
              </c:ext>
            </c:extLst>
          </c:dPt>
          <c:dPt>
            <c:idx val="4"/>
            <c:invertIfNegative val="0"/>
            <c:bubble3D val="0"/>
            <c:spPr>
              <a:solidFill>
                <a:srgbClr val="FFC82E"/>
              </a:solidFill>
              <a:ln>
                <a:noFill/>
              </a:ln>
              <a:effectLst/>
            </c:spPr>
            <c:extLst>
              <c:ext xmlns:c16="http://schemas.microsoft.com/office/drawing/2014/chart" uri="{C3380CC4-5D6E-409C-BE32-E72D297353CC}">
                <c16:uniqueId val="{00000003-3723-4540-9E28-509BBCF8D4E9}"/>
              </c:ext>
            </c:extLst>
          </c:dPt>
          <c:dPt>
            <c:idx val="5"/>
            <c:invertIfNegative val="0"/>
            <c:bubble3D val="0"/>
            <c:spPr>
              <a:solidFill>
                <a:srgbClr val="0065A2"/>
              </a:solidFill>
              <a:ln>
                <a:noFill/>
              </a:ln>
              <a:effectLst/>
            </c:spPr>
            <c:extLst>
              <c:ext xmlns:c16="http://schemas.microsoft.com/office/drawing/2014/chart" uri="{C3380CC4-5D6E-409C-BE32-E72D297353CC}">
                <c16:uniqueId val="{0000001A-96C1-427D-B988-41313A523345}"/>
              </c:ext>
            </c:extLst>
          </c:dPt>
          <c:dPt>
            <c:idx val="6"/>
            <c:invertIfNegative val="0"/>
            <c:bubble3D val="0"/>
            <c:spPr>
              <a:solidFill>
                <a:srgbClr val="0065A2"/>
              </a:solidFill>
              <a:ln>
                <a:noFill/>
              </a:ln>
              <a:effectLst/>
            </c:spPr>
            <c:extLst>
              <c:ext xmlns:c16="http://schemas.microsoft.com/office/drawing/2014/chart" uri="{C3380CC4-5D6E-409C-BE32-E72D297353CC}">
                <c16:uniqueId val="{00000019-96C1-427D-B988-41313A523345}"/>
              </c:ext>
            </c:extLst>
          </c:dPt>
          <c:dPt>
            <c:idx val="7"/>
            <c:invertIfNegative val="0"/>
            <c:bubble3D val="0"/>
            <c:spPr>
              <a:solidFill>
                <a:srgbClr val="0065A2"/>
              </a:solidFill>
              <a:ln>
                <a:noFill/>
              </a:ln>
              <a:effectLst/>
            </c:spPr>
            <c:extLst>
              <c:ext xmlns:c16="http://schemas.microsoft.com/office/drawing/2014/chart" uri="{C3380CC4-5D6E-409C-BE32-E72D297353CC}">
                <c16:uniqueId val="{00000018-96C1-427D-B988-41313A523345}"/>
              </c:ext>
            </c:extLst>
          </c:dPt>
          <c:dPt>
            <c:idx val="8"/>
            <c:invertIfNegative val="0"/>
            <c:bubble3D val="0"/>
            <c:spPr>
              <a:solidFill>
                <a:srgbClr val="FFC82E"/>
              </a:solidFill>
              <a:ln>
                <a:noFill/>
              </a:ln>
              <a:effectLst/>
            </c:spPr>
            <c:extLst>
              <c:ext xmlns:c16="http://schemas.microsoft.com/office/drawing/2014/chart" uri="{C3380CC4-5D6E-409C-BE32-E72D297353CC}">
                <c16:uniqueId val="{00000002-3723-4540-9E28-509BBCF8D4E9}"/>
              </c:ext>
            </c:extLst>
          </c:dPt>
          <c:dPt>
            <c:idx val="9"/>
            <c:invertIfNegative val="0"/>
            <c:bubble3D val="0"/>
            <c:spPr>
              <a:solidFill>
                <a:srgbClr val="FFC82E"/>
              </a:solidFill>
              <a:ln>
                <a:noFill/>
              </a:ln>
              <a:effectLst/>
            </c:spPr>
            <c:extLst>
              <c:ext xmlns:c16="http://schemas.microsoft.com/office/drawing/2014/chart" uri="{C3380CC4-5D6E-409C-BE32-E72D297353CC}">
                <c16:uniqueId val="{00000004-3723-4540-9E28-509BBCF8D4E9}"/>
              </c:ext>
            </c:extLst>
          </c:dPt>
          <c:dPt>
            <c:idx val="10"/>
            <c:invertIfNegative val="0"/>
            <c:bubble3D val="0"/>
            <c:spPr>
              <a:solidFill>
                <a:srgbClr val="0065A2"/>
              </a:solidFill>
              <a:ln>
                <a:noFill/>
              </a:ln>
              <a:effectLst/>
            </c:spPr>
            <c:extLst>
              <c:ext xmlns:c16="http://schemas.microsoft.com/office/drawing/2014/chart" uri="{C3380CC4-5D6E-409C-BE32-E72D297353CC}">
                <c16:uniqueId val="{00000017-96C1-427D-B988-41313A523345}"/>
              </c:ext>
            </c:extLst>
          </c:dPt>
          <c:dPt>
            <c:idx val="11"/>
            <c:invertIfNegative val="0"/>
            <c:bubble3D val="0"/>
            <c:spPr>
              <a:solidFill>
                <a:srgbClr val="0065A2"/>
              </a:solidFill>
              <a:ln>
                <a:noFill/>
              </a:ln>
              <a:effectLst/>
            </c:spPr>
            <c:extLst>
              <c:ext xmlns:c16="http://schemas.microsoft.com/office/drawing/2014/chart" uri="{C3380CC4-5D6E-409C-BE32-E72D297353CC}">
                <c16:uniqueId val="{00000016-96C1-427D-B988-41313A523345}"/>
              </c:ext>
            </c:extLst>
          </c:dPt>
          <c:dPt>
            <c:idx val="12"/>
            <c:invertIfNegative val="0"/>
            <c:bubble3D val="0"/>
            <c:spPr>
              <a:solidFill>
                <a:srgbClr val="0065A2"/>
              </a:solidFill>
              <a:ln>
                <a:noFill/>
              </a:ln>
              <a:effectLst/>
            </c:spPr>
            <c:extLst>
              <c:ext xmlns:c16="http://schemas.microsoft.com/office/drawing/2014/chart" uri="{C3380CC4-5D6E-409C-BE32-E72D297353CC}">
                <c16:uniqueId val="{00000015-96C1-427D-B988-41313A523345}"/>
              </c:ext>
            </c:extLst>
          </c:dPt>
          <c:dPt>
            <c:idx val="13"/>
            <c:invertIfNegative val="0"/>
            <c:bubble3D val="0"/>
            <c:spPr>
              <a:solidFill>
                <a:srgbClr val="0065A2"/>
              </a:solidFill>
              <a:ln>
                <a:noFill/>
              </a:ln>
              <a:effectLst/>
            </c:spPr>
            <c:extLst>
              <c:ext xmlns:c16="http://schemas.microsoft.com/office/drawing/2014/chart" uri="{C3380CC4-5D6E-409C-BE32-E72D297353CC}">
                <c16:uniqueId val="{00000014-96C1-427D-B988-41313A523345}"/>
              </c:ext>
            </c:extLst>
          </c:dPt>
          <c:dPt>
            <c:idx val="14"/>
            <c:invertIfNegative val="0"/>
            <c:bubble3D val="0"/>
            <c:spPr>
              <a:solidFill>
                <a:srgbClr val="0065A2"/>
              </a:solidFill>
              <a:ln>
                <a:noFill/>
              </a:ln>
              <a:effectLst/>
            </c:spPr>
            <c:extLst>
              <c:ext xmlns:c16="http://schemas.microsoft.com/office/drawing/2014/chart" uri="{C3380CC4-5D6E-409C-BE32-E72D297353CC}">
                <c16:uniqueId val="{00000013-96C1-427D-B988-41313A523345}"/>
              </c:ext>
            </c:extLst>
          </c:dPt>
          <c:dPt>
            <c:idx val="15"/>
            <c:invertIfNegative val="0"/>
            <c:bubble3D val="0"/>
            <c:spPr>
              <a:solidFill>
                <a:srgbClr val="FFC82E"/>
              </a:solidFill>
              <a:ln>
                <a:noFill/>
              </a:ln>
              <a:effectLst/>
            </c:spPr>
            <c:extLst>
              <c:ext xmlns:c16="http://schemas.microsoft.com/office/drawing/2014/chart" uri="{C3380CC4-5D6E-409C-BE32-E72D297353CC}">
                <c16:uniqueId val="{00000005-3723-4540-9E28-509BBCF8D4E9}"/>
              </c:ext>
            </c:extLst>
          </c:dPt>
          <c:dPt>
            <c:idx val="16"/>
            <c:invertIfNegative val="0"/>
            <c:bubble3D val="0"/>
            <c:spPr>
              <a:solidFill>
                <a:srgbClr val="FFC82E"/>
              </a:solidFill>
              <a:ln>
                <a:noFill/>
              </a:ln>
              <a:effectLst/>
            </c:spPr>
            <c:extLst>
              <c:ext xmlns:c16="http://schemas.microsoft.com/office/drawing/2014/chart" uri="{C3380CC4-5D6E-409C-BE32-E72D297353CC}">
                <c16:uniqueId val="{00000006-3723-4540-9E28-509BBCF8D4E9}"/>
              </c:ext>
            </c:extLst>
          </c:dPt>
          <c:dPt>
            <c:idx val="17"/>
            <c:invertIfNegative val="0"/>
            <c:bubble3D val="0"/>
            <c:spPr>
              <a:solidFill>
                <a:srgbClr val="0065A2"/>
              </a:solidFill>
              <a:ln>
                <a:noFill/>
              </a:ln>
              <a:effectLst/>
            </c:spPr>
            <c:extLst>
              <c:ext xmlns:c16="http://schemas.microsoft.com/office/drawing/2014/chart" uri="{C3380CC4-5D6E-409C-BE32-E72D297353CC}">
                <c16:uniqueId val="{00000012-96C1-427D-B988-41313A523345}"/>
              </c:ext>
            </c:extLst>
          </c:dPt>
          <c:dPt>
            <c:idx val="18"/>
            <c:invertIfNegative val="0"/>
            <c:bubble3D val="0"/>
            <c:spPr>
              <a:solidFill>
                <a:srgbClr val="0065A2"/>
              </a:solidFill>
              <a:ln>
                <a:noFill/>
              </a:ln>
              <a:effectLst/>
            </c:spPr>
            <c:extLst>
              <c:ext xmlns:c16="http://schemas.microsoft.com/office/drawing/2014/chart" uri="{C3380CC4-5D6E-409C-BE32-E72D297353CC}">
                <c16:uniqueId val="{00000011-96C1-427D-B988-41313A523345}"/>
              </c:ext>
            </c:extLst>
          </c:dPt>
          <c:dPt>
            <c:idx val="19"/>
            <c:invertIfNegative val="0"/>
            <c:bubble3D val="0"/>
            <c:spPr>
              <a:solidFill>
                <a:srgbClr val="0065A2"/>
              </a:solidFill>
              <a:ln>
                <a:noFill/>
              </a:ln>
              <a:effectLst/>
            </c:spPr>
            <c:extLst>
              <c:ext xmlns:c16="http://schemas.microsoft.com/office/drawing/2014/chart" uri="{C3380CC4-5D6E-409C-BE32-E72D297353CC}">
                <c16:uniqueId val="{00000010-96C1-427D-B988-41313A523345}"/>
              </c:ext>
            </c:extLst>
          </c:dPt>
          <c:dPt>
            <c:idx val="20"/>
            <c:invertIfNegative val="0"/>
            <c:bubble3D val="0"/>
            <c:spPr>
              <a:solidFill>
                <a:srgbClr val="0065A2"/>
              </a:solidFill>
              <a:ln>
                <a:noFill/>
              </a:ln>
              <a:effectLst/>
            </c:spPr>
            <c:extLst>
              <c:ext xmlns:c16="http://schemas.microsoft.com/office/drawing/2014/chart" uri="{C3380CC4-5D6E-409C-BE32-E72D297353CC}">
                <c16:uniqueId val="{0000000F-96C1-427D-B988-41313A523345}"/>
              </c:ext>
            </c:extLst>
          </c:dPt>
          <c:dPt>
            <c:idx val="21"/>
            <c:invertIfNegative val="0"/>
            <c:bubble3D val="0"/>
            <c:spPr>
              <a:solidFill>
                <a:srgbClr val="0065A2"/>
              </a:solidFill>
              <a:ln>
                <a:noFill/>
              </a:ln>
              <a:effectLst/>
            </c:spPr>
            <c:extLst>
              <c:ext xmlns:c16="http://schemas.microsoft.com/office/drawing/2014/chart" uri="{C3380CC4-5D6E-409C-BE32-E72D297353CC}">
                <c16:uniqueId val="{0000000E-96C1-427D-B988-41313A523345}"/>
              </c:ext>
            </c:extLst>
          </c:dPt>
          <c:dPt>
            <c:idx val="22"/>
            <c:invertIfNegative val="0"/>
            <c:bubble3D val="0"/>
            <c:spPr>
              <a:solidFill>
                <a:srgbClr val="0065A2"/>
              </a:solidFill>
              <a:ln>
                <a:noFill/>
              </a:ln>
              <a:effectLst/>
            </c:spPr>
            <c:extLst>
              <c:ext xmlns:c16="http://schemas.microsoft.com/office/drawing/2014/chart" uri="{C3380CC4-5D6E-409C-BE32-E72D297353CC}">
                <c16:uniqueId val="{0000000D-96C1-427D-B988-41313A523345}"/>
              </c:ext>
            </c:extLst>
          </c:dPt>
          <c:dPt>
            <c:idx val="23"/>
            <c:invertIfNegative val="0"/>
            <c:bubble3D val="0"/>
            <c:spPr>
              <a:solidFill>
                <a:srgbClr val="0065A2"/>
              </a:solidFill>
              <a:ln>
                <a:noFill/>
              </a:ln>
              <a:effectLst/>
            </c:spPr>
            <c:extLst>
              <c:ext xmlns:c16="http://schemas.microsoft.com/office/drawing/2014/chart" uri="{C3380CC4-5D6E-409C-BE32-E72D297353CC}">
                <c16:uniqueId val="{0000000C-96C1-427D-B988-41313A523345}"/>
              </c:ext>
            </c:extLst>
          </c:dPt>
          <c:dPt>
            <c:idx val="24"/>
            <c:invertIfNegative val="0"/>
            <c:bubble3D val="0"/>
            <c:spPr>
              <a:solidFill>
                <a:srgbClr val="FFC82E"/>
              </a:solidFill>
              <a:ln>
                <a:noFill/>
              </a:ln>
              <a:effectLst/>
            </c:spPr>
            <c:extLst>
              <c:ext xmlns:c16="http://schemas.microsoft.com/office/drawing/2014/chart" uri="{C3380CC4-5D6E-409C-BE32-E72D297353CC}">
                <c16:uniqueId val="{00000001-3723-4540-9E28-509BBCF8D4E9}"/>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Sheet1!$D$6:$D$30</c:f>
              <c:strCache>
                <c:ptCount val="25"/>
                <c:pt idx="0">
                  <c:v>Marketo Engage (Adobe)</c:v>
                </c:pt>
                <c:pt idx="1">
                  <c:v>Acquia</c:v>
                </c:pt>
                <c:pt idx="2">
                  <c:v>Conversica</c:v>
                </c:pt>
                <c:pt idx="3">
                  <c:v>Act-On</c:v>
                </c:pt>
                <c:pt idx="4">
                  <c:v>Claude</c:v>
                </c:pt>
                <c:pt idx="5">
                  <c:v>Hootsuite</c:v>
                </c:pt>
                <c:pt idx="6">
                  <c:v>StoryChief</c:v>
                </c:pt>
                <c:pt idx="7">
                  <c:v>Sprinklr</c:v>
                </c:pt>
                <c:pt idx="8">
                  <c:v>CoPilot</c:v>
                </c:pt>
                <c:pt idx="9">
                  <c:v>Jasper</c:v>
                </c:pt>
                <c:pt idx="10">
                  <c:v>ActiveCampaign</c:v>
                </c:pt>
                <c:pt idx="11">
                  <c:v>Google Marketing Platform</c:v>
                </c:pt>
                <c:pt idx="12">
                  <c:v>Pardot</c:v>
                </c:pt>
                <c:pt idx="13">
                  <c:v>Dynamic 365</c:v>
                </c:pt>
                <c:pt idx="14">
                  <c:v>Mailchimp</c:v>
                </c:pt>
                <c:pt idx="15">
                  <c:v>Market Muse</c:v>
                </c:pt>
                <c:pt idx="16">
                  <c:v>SAS</c:v>
                </c:pt>
                <c:pt idx="17">
                  <c:v>Adobe Experience Cloud</c:v>
                </c:pt>
                <c:pt idx="18">
                  <c:v>Salesforce</c:v>
                </c:pt>
                <c:pt idx="19">
                  <c:v>Gemini</c:v>
                </c:pt>
                <c:pt idx="20">
                  <c:v>Adobe Photoshop</c:v>
                </c:pt>
                <c:pt idx="21">
                  <c:v>Zapier</c:v>
                </c:pt>
                <c:pt idx="22">
                  <c:v>HubSpot</c:v>
                </c:pt>
                <c:pt idx="23">
                  <c:v>Canva</c:v>
                </c:pt>
                <c:pt idx="24">
                  <c:v>ChatGPT</c:v>
                </c:pt>
              </c:strCache>
            </c:strRef>
          </c:cat>
          <c:val>
            <c:numRef>
              <c:f>Sheet1!$F$6:$F$30</c:f>
              <c:numCache>
                <c:formatCode>0%</c:formatCode>
                <c:ptCount val="25"/>
                <c:pt idx="0">
                  <c:v>3.0303030303030304E-2</c:v>
                </c:pt>
                <c:pt idx="1">
                  <c:v>3.0303030303030304E-2</c:v>
                </c:pt>
                <c:pt idx="2">
                  <c:v>3.0303030303030304E-2</c:v>
                </c:pt>
                <c:pt idx="3">
                  <c:v>3.0303030303030304E-2</c:v>
                </c:pt>
                <c:pt idx="4">
                  <c:v>3.0303030303030304E-2</c:v>
                </c:pt>
                <c:pt idx="5">
                  <c:v>3.0303030303030304E-2</c:v>
                </c:pt>
                <c:pt idx="6">
                  <c:v>3.0303030303030304E-2</c:v>
                </c:pt>
                <c:pt idx="7">
                  <c:v>6.0606060606060608E-2</c:v>
                </c:pt>
                <c:pt idx="8">
                  <c:v>6.0606060606060608E-2</c:v>
                </c:pt>
                <c:pt idx="9">
                  <c:v>6.0606060606060608E-2</c:v>
                </c:pt>
                <c:pt idx="10">
                  <c:v>9.0909090909090912E-2</c:v>
                </c:pt>
                <c:pt idx="11">
                  <c:v>0.12121212121212122</c:v>
                </c:pt>
                <c:pt idx="12">
                  <c:v>0.12121212121212122</c:v>
                </c:pt>
                <c:pt idx="13">
                  <c:v>0.12121212121212122</c:v>
                </c:pt>
                <c:pt idx="14">
                  <c:v>0.15151515151515152</c:v>
                </c:pt>
                <c:pt idx="15">
                  <c:v>0.15151515151515152</c:v>
                </c:pt>
                <c:pt idx="16">
                  <c:v>0.15151515151515152</c:v>
                </c:pt>
                <c:pt idx="17">
                  <c:v>0.18181818181818182</c:v>
                </c:pt>
                <c:pt idx="18">
                  <c:v>0.21212121212121213</c:v>
                </c:pt>
                <c:pt idx="19">
                  <c:v>0.21212121212121213</c:v>
                </c:pt>
                <c:pt idx="20">
                  <c:v>0.24242424242424243</c:v>
                </c:pt>
                <c:pt idx="21">
                  <c:v>0.24242424242424243</c:v>
                </c:pt>
                <c:pt idx="22">
                  <c:v>0.33333333333333331</c:v>
                </c:pt>
                <c:pt idx="23">
                  <c:v>0.42424242424242425</c:v>
                </c:pt>
                <c:pt idx="24">
                  <c:v>0.63636363636363635</c:v>
                </c:pt>
              </c:numCache>
            </c:numRef>
          </c:val>
          <c:extLst>
            <c:ext xmlns:c16="http://schemas.microsoft.com/office/drawing/2014/chart" uri="{C3380CC4-5D6E-409C-BE32-E72D297353CC}">
              <c16:uniqueId val="{00000000-3723-4540-9E28-509BBCF8D4E9}"/>
            </c:ext>
          </c:extLst>
        </c:ser>
        <c:dLbls>
          <c:showLegendKey val="0"/>
          <c:showVal val="0"/>
          <c:showCatName val="0"/>
          <c:showSerName val="0"/>
          <c:showPercent val="0"/>
          <c:showBubbleSize val="0"/>
        </c:dLbls>
        <c:gapWidth val="182"/>
        <c:axId val="615776351"/>
        <c:axId val="615792671"/>
        <c:extLst/>
      </c:barChart>
      <c:valAx>
        <c:axId val="615792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615776351"/>
        <c:crosses val="autoZero"/>
        <c:crossBetween val="between"/>
      </c:valAx>
      <c:catAx>
        <c:axId val="6157763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15792671"/>
        <c:crosses val="autoZero"/>
        <c:auto val="1"/>
        <c:lblAlgn val="ctr"/>
        <c:lblOffset val="100"/>
        <c:noMultiLvlLbl val="0"/>
      </c:catAx>
    </c:plotArea>
    <c:plotVisOnly val="1"/>
    <c:dispBlanksAs val="gap"/>
    <c:showDLblsOverMax val="0"/>
    <c:extLst/>
  </c:chart>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SALES- Organization's overall SALES results from previous fiscal year vs. current fiscal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Sales!$J$383</c:f>
              <c:strCache>
                <c:ptCount val="1"/>
                <c:pt idx="0">
                  <c:v>Current Fiscal Year</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Sales!$H$384:$H$390</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Sales!$J$384:$J$390</c:f>
              <c:numCache>
                <c:formatCode>General</c:formatCode>
                <c:ptCount val="7"/>
                <c:pt idx="0" formatCode="0%">
                  <c:v>0.04</c:v>
                </c:pt>
                <c:pt idx="1">
                  <c:v>0</c:v>
                </c:pt>
                <c:pt idx="2">
                  <c:v>0</c:v>
                </c:pt>
                <c:pt idx="3" formatCode="0%">
                  <c:v>0.125</c:v>
                </c:pt>
                <c:pt idx="4" formatCode="0%">
                  <c:v>0.33333333333333331</c:v>
                </c:pt>
                <c:pt idx="5" formatCode="0%">
                  <c:v>0.20833333333333334</c:v>
                </c:pt>
                <c:pt idx="6" formatCode="0%">
                  <c:v>0.29166666666666669</c:v>
                </c:pt>
              </c:numCache>
            </c:numRef>
          </c:val>
          <c:extLst>
            <c:ext xmlns:c16="http://schemas.microsoft.com/office/drawing/2014/chart" uri="{C3380CC4-5D6E-409C-BE32-E72D297353CC}">
              <c16:uniqueId val="{00000001-C938-4902-86CA-9088CA2F03E3}"/>
            </c:ext>
          </c:extLst>
        </c:ser>
        <c:ser>
          <c:idx val="0"/>
          <c:order val="1"/>
          <c:tx>
            <c:strRef>
              <c:f>Sales!$I$383</c:f>
              <c:strCache>
                <c:ptCount val="1"/>
                <c:pt idx="0">
                  <c:v>Previous Fiscal Year</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Sales!$H$384:$H$390</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Sales!$I$384:$I$390</c:f>
              <c:numCache>
                <c:formatCode>0%</c:formatCode>
                <c:ptCount val="7"/>
                <c:pt idx="0" formatCode="General">
                  <c:v>0</c:v>
                </c:pt>
                <c:pt idx="1">
                  <c:v>4.1666666666666664E-2</c:v>
                </c:pt>
                <c:pt idx="2">
                  <c:v>8.3333333333333329E-2</c:v>
                </c:pt>
                <c:pt idx="3">
                  <c:v>8.3333333333333329E-2</c:v>
                </c:pt>
                <c:pt idx="4">
                  <c:v>0.20833333333333334</c:v>
                </c:pt>
                <c:pt idx="5">
                  <c:v>0.29166666666666669</c:v>
                </c:pt>
                <c:pt idx="6">
                  <c:v>0.25</c:v>
                </c:pt>
              </c:numCache>
            </c:numRef>
          </c:val>
          <c:extLst>
            <c:ext xmlns:c16="http://schemas.microsoft.com/office/drawing/2014/chart" uri="{C3380CC4-5D6E-409C-BE32-E72D297353CC}">
              <c16:uniqueId val="{00000000-C938-4902-86CA-9088CA2F03E3}"/>
            </c:ext>
          </c:extLst>
        </c:ser>
        <c:dLbls>
          <c:dLblPos val="outEnd"/>
          <c:showLegendKey val="0"/>
          <c:showVal val="1"/>
          <c:showCatName val="0"/>
          <c:showSerName val="0"/>
          <c:showPercent val="0"/>
          <c:showBubbleSize val="0"/>
        </c:dLbls>
        <c:gapWidth val="182"/>
        <c:axId val="870406655"/>
        <c:axId val="870417215"/>
      </c:barChart>
      <c:catAx>
        <c:axId val="870406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70417215"/>
        <c:crosses val="autoZero"/>
        <c:auto val="1"/>
        <c:lblAlgn val="ctr"/>
        <c:lblOffset val="100"/>
        <c:noMultiLvlLbl val="0"/>
      </c:catAx>
      <c:valAx>
        <c:axId val="8704172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70406655"/>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SALES -What is your organization's approximate total SALES budget for this fiscal year?*</a:t>
            </a:r>
          </a:p>
        </c:rich>
      </c:tx>
      <c:layout>
        <c:manualLayout>
          <c:xMode val="edge"/>
          <c:yMode val="edge"/>
          <c:x val="0.11452624509504473"/>
          <c:y val="2.15893187027855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Sheet4!$C$2</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Sheet4!$A$3:$A$10</c:f>
              <c:strCache>
                <c:ptCount val="8"/>
                <c:pt idx="0">
                  <c:v>Less than $250,000</c:v>
                </c:pt>
                <c:pt idx="1">
                  <c:v>$250,000 - $499,000</c:v>
                </c:pt>
                <c:pt idx="2">
                  <c:v>$500,000 - $999,000</c:v>
                </c:pt>
                <c:pt idx="3">
                  <c:v>$1 Million - $1.99 Million</c:v>
                </c:pt>
                <c:pt idx="4">
                  <c:v>$2 Million - $4.99 Million</c:v>
                </c:pt>
                <c:pt idx="5">
                  <c:v>$5 Million - $9.99 Million</c:v>
                </c:pt>
                <c:pt idx="6">
                  <c:v>$10 Million - $19.99 Million</c:v>
                </c:pt>
                <c:pt idx="7">
                  <c:v>$20 Million or More</c:v>
                </c:pt>
              </c:strCache>
            </c:strRef>
          </c:cat>
          <c:val>
            <c:numRef>
              <c:f>Sheet4!$C$3:$C$10</c:f>
              <c:numCache>
                <c:formatCode>0%</c:formatCode>
                <c:ptCount val="8"/>
                <c:pt idx="0">
                  <c:v>0.02</c:v>
                </c:pt>
                <c:pt idx="1">
                  <c:v>0.15</c:v>
                </c:pt>
                <c:pt idx="2">
                  <c:v>0.28000000000000003</c:v>
                </c:pt>
                <c:pt idx="3">
                  <c:v>0.08</c:v>
                </c:pt>
                <c:pt idx="4">
                  <c:v>0.1</c:v>
                </c:pt>
                <c:pt idx="5">
                  <c:v>0.08</c:v>
                </c:pt>
                <c:pt idx="6">
                  <c:v>0.12</c:v>
                </c:pt>
                <c:pt idx="7">
                  <c:v>0.08</c:v>
                </c:pt>
              </c:numCache>
            </c:numRef>
          </c:val>
          <c:extLst>
            <c:ext xmlns:c16="http://schemas.microsoft.com/office/drawing/2014/chart" uri="{C3380CC4-5D6E-409C-BE32-E72D297353CC}">
              <c16:uniqueId val="{00000001-2243-4B0A-8A90-ABF6D6A31BC8}"/>
            </c:ext>
          </c:extLst>
        </c:ser>
        <c:ser>
          <c:idx val="0"/>
          <c:order val="1"/>
          <c:tx>
            <c:strRef>
              <c:f>Sheet4!$B$2</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Sheet4!$A$3:$A$10</c:f>
              <c:strCache>
                <c:ptCount val="8"/>
                <c:pt idx="0">
                  <c:v>Less than $250,000</c:v>
                </c:pt>
                <c:pt idx="1">
                  <c:v>$250,000 - $499,000</c:v>
                </c:pt>
                <c:pt idx="2">
                  <c:v>$500,000 - $999,000</c:v>
                </c:pt>
                <c:pt idx="3">
                  <c:v>$1 Million - $1.99 Million</c:v>
                </c:pt>
                <c:pt idx="4">
                  <c:v>$2 Million - $4.99 Million</c:v>
                </c:pt>
                <c:pt idx="5">
                  <c:v>$5 Million - $9.99 Million</c:v>
                </c:pt>
                <c:pt idx="6">
                  <c:v>$10 Million - $19.99 Million</c:v>
                </c:pt>
                <c:pt idx="7">
                  <c:v>$20 Million or More</c:v>
                </c:pt>
              </c:strCache>
            </c:strRef>
          </c:cat>
          <c:val>
            <c:numRef>
              <c:f>Sheet4!$B$3:$B$10</c:f>
              <c:numCache>
                <c:formatCode>0%</c:formatCode>
                <c:ptCount val="8"/>
                <c:pt idx="0">
                  <c:v>0.13</c:v>
                </c:pt>
                <c:pt idx="1">
                  <c:v>0.17</c:v>
                </c:pt>
                <c:pt idx="2">
                  <c:v>0.13</c:v>
                </c:pt>
                <c:pt idx="3">
                  <c:v>7.0000000000000007E-2</c:v>
                </c:pt>
                <c:pt idx="4">
                  <c:v>0.1</c:v>
                </c:pt>
                <c:pt idx="5">
                  <c:v>0.13</c:v>
                </c:pt>
                <c:pt idx="6">
                  <c:v>0.03</c:v>
                </c:pt>
                <c:pt idx="7">
                  <c:v>0.03</c:v>
                </c:pt>
              </c:numCache>
            </c:numRef>
          </c:val>
          <c:extLst>
            <c:ext xmlns:c16="http://schemas.microsoft.com/office/drawing/2014/chart" uri="{C3380CC4-5D6E-409C-BE32-E72D297353CC}">
              <c16:uniqueId val="{00000000-2243-4B0A-8A90-ABF6D6A31BC8}"/>
            </c:ext>
          </c:extLst>
        </c:ser>
        <c:dLbls>
          <c:dLblPos val="outEnd"/>
          <c:showLegendKey val="0"/>
          <c:showVal val="1"/>
          <c:showCatName val="0"/>
          <c:showSerName val="0"/>
          <c:showPercent val="0"/>
          <c:showBubbleSize val="0"/>
        </c:dLbls>
        <c:gapWidth val="182"/>
        <c:axId val="1136801232"/>
        <c:axId val="1136785872"/>
      </c:barChart>
      <c:catAx>
        <c:axId val="113680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785872"/>
        <c:crosses val="autoZero"/>
        <c:auto val="1"/>
        <c:lblAlgn val="ctr"/>
        <c:lblOffset val="100"/>
        <c:noMultiLvlLbl val="0"/>
      </c:catAx>
      <c:valAx>
        <c:axId val="1136785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801232"/>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Poor Sales Performance Primary</a:t>
            </a:r>
            <a:r>
              <a:rPr lang="en-US" b="1" baseline="0"/>
              <a:t> Causes</a:t>
            </a:r>
            <a:endParaRPr lang="en-US" b="1"/>
          </a:p>
        </c:rich>
      </c:tx>
      <c:overlay val="0"/>
      <c:spPr>
        <a:noFill/>
        <a:ln>
          <a:noFill/>
        </a:ln>
        <a:effectLst/>
      </c:spPr>
    </c:title>
    <c:autoTitleDeleted val="0"/>
    <c:plotArea>
      <c:layout/>
      <c:barChart>
        <c:barDir val="col"/>
        <c:grouping val="clustered"/>
        <c:varyColors val="0"/>
        <c:ser>
          <c:idx val="0"/>
          <c:order val="0"/>
          <c:tx>
            <c:strRef>
              <c:f>Sheet1!$G$25</c:f>
              <c:strCache>
                <c:ptCount val="1"/>
                <c:pt idx="0">
                  <c:v>2022</c:v>
                </c:pt>
              </c:strCache>
            </c:strRef>
          </c:tx>
          <c:spPr>
            <a:solidFill>
              <a:srgbClr val="0065A2"/>
            </a:solidFill>
            <a:ln>
              <a:noFill/>
            </a:ln>
            <a:effectLst/>
          </c:spPr>
          <c:invertIfNegative val="0"/>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209-2245-BAEE-3449174B717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Sheet1!$F$26:$F$29</c:f>
              <c:strCache>
                <c:ptCount val="4"/>
                <c:pt idx="0">
                  <c:v>Economic conditions</c:v>
                </c:pt>
                <c:pt idx="1">
                  <c:v>Poor sales performance</c:v>
                </c:pt>
                <c:pt idx="2">
                  <c:v>Unrealistic quotas established</c:v>
                </c:pt>
                <c:pt idx="3">
                  <c:v>Dramatic changes in major accounts</c:v>
                </c:pt>
              </c:strCache>
            </c:strRef>
          </c:cat>
          <c:val>
            <c:numRef>
              <c:f>Sheet1!$G$26:$G$29</c:f>
              <c:numCache>
                <c:formatCode>0%</c:formatCode>
                <c:ptCount val="4"/>
                <c:pt idx="0">
                  <c:v>0.47</c:v>
                </c:pt>
                <c:pt idx="1">
                  <c:v>0.27</c:v>
                </c:pt>
                <c:pt idx="2">
                  <c:v>0.13</c:v>
                </c:pt>
                <c:pt idx="3">
                  <c:v>0.13</c:v>
                </c:pt>
              </c:numCache>
            </c:numRef>
          </c:val>
          <c:extLst>
            <c:ext xmlns:c16="http://schemas.microsoft.com/office/drawing/2014/chart" uri="{C3380CC4-5D6E-409C-BE32-E72D297353CC}">
              <c16:uniqueId val="{00000000-1698-4B7A-B548-3E435553F147}"/>
            </c:ext>
          </c:extLst>
        </c:ser>
        <c:ser>
          <c:idx val="1"/>
          <c:order val="1"/>
          <c:tx>
            <c:strRef>
              <c:f>Sheet1!$H$25</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Sheet1!$F$26:$F$29</c:f>
              <c:strCache>
                <c:ptCount val="4"/>
                <c:pt idx="0">
                  <c:v>Economic conditions</c:v>
                </c:pt>
                <c:pt idx="1">
                  <c:v>Poor sales performance</c:v>
                </c:pt>
                <c:pt idx="2">
                  <c:v>Unrealistic quotas established</c:v>
                </c:pt>
                <c:pt idx="3">
                  <c:v>Dramatic changes in major accounts</c:v>
                </c:pt>
              </c:strCache>
            </c:strRef>
          </c:cat>
          <c:val>
            <c:numRef>
              <c:f>Sheet1!$H$26:$H$29</c:f>
              <c:numCache>
                <c:formatCode>0%</c:formatCode>
                <c:ptCount val="4"/>
                <c:pt idx="0">
                  <c:v>0.3</c:v>
                </c:pt>
                <c:pt idx="1">
                  <c:v>0.25</c:v>
                </c:pt>
                <c:pt idx="2">
                  <c:v>0.2</c:v>
                </c:pt>
                <c:pt idx="3">
                  <c:v>0.2</c:v>
                </c:pt>
              </c:numCache>
            </c:numRef>
          </c:val>
          <c:extLst>
            <c:ext xmlns:c16="http://schemas.microsoft.com/office/drawing/2014/chart" uri="{C3380CC4-5D6E-409C-BE32-E72D297353CC}">
              <c16:uniqueId val="{00000001-1698-4B7A-B548-3E435553F147}"/>
            </c:ext>
          </c:extLst>
        </c:ser>
        <c:dLbls>
          <c:dLblPos val="outEnd"/>
          <c:showLegendKey val="0"/>
          <c:showVal val="1"/>
          <c:showCatName val="0"/>
          <c:showSerName val="0"/>
          <c:showPercent val="0"/>
          <c:showBubbleSize val="0"/>
        </c:dLbls>
        <c:gapWidth val="182"/>
        <c:axId val="173290304"/>
        <c:axId val="173286464"/>
      </c:barChart>
      <c:catAx>
        <c:axId val="1732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86464"/>
        <c:crosses val="autoZero"/>
        <c:auto val="1"/>
        <c:lblAlgn val="ctr"/>
        <c:lblOffset val="100"/>
        <c:noMultiLvlLbl val="0"/>
      </c:catAx>
      <c:valAx>
        <c:axId val="173286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90304"/>
        <c:crosses val="autoZero"/>
        <c:crossBetween val="between"/>
      </c:valAx>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showDLblsOverMax val="0"/>
    <c:extLst/>
  </c:chart>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What are the top 3 factors primarily responsible for your organization losing business from its customer base?</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Sales!$M$729</c:f>
              <c:strCache>
                <c:ptCount val="1"/>
                <c:pt idx="0">
                  <c:v>2024 Benchmark</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Sales!$K$730:$K$739</c:f>
              <c:strCache>
                <c:ptCount val="10"/>
                <c:pt idx="0">
                  <c:v>Quality of equpiment</c:v>
                </c:pt>
                <c:pt idx="1">
                  <c:v>Other</c:v>
                </c:pt>
                <c:pt idx="2">
                  <c:v>Don't know</c:v>
                </c:pt>
                <c:pt idx="3">
                  <c:v>Mergers and acquisitions</c:v>
                </c:pt>
                <c:pt idx="4">
                  <c:v>Customer Loyalty</c:v>
                </c:pt>
                <c:pt idx="5">
                  <c:v>Claims</c:v>
                </c:pt>
                <c:pt idx="6">
                  <c:v>Service</c:v>
                </c:pt>
                <c:pt idx="7">
                  <c:v>Price</c:v>
                </c:pt>
                <c:pt idx="8">
                  <c:v>Inability to meet comprehensive needs</c:v>
                </c:pt>
                <c:pt idx="9">
                  <c:v>Inability to grow/expand as customer needs dictate</c:v>
                </c:pt>
              </c:strCache>
            </c:strRef>
          </c:cat>
          <c:val>
            <c:numRef>
              <c:f>Sales!$M$730:$M$739</c:f>
              <c:numCache>
                <c:formatCode>0%</c:formatCode>
                <c:ptCount val="10"/>
                <c:pt idx="0">
                  <c:v>9.0909090909090912E-2</c:v>
                </c:pt>
                <c:pt idx="1">
                  <c:v>9.0909090909090912E-2</c:v>
                </c:pt>
                <c:pt idx="2">
                  <c:v>0.13636363636363635</c:v>
                </c:pt>
                <c:pt idx="3">
                  <c:v>0.18181818181818182</c:v>
                </c:pt>
                <c:pt idx="4">
                  <c:v>0.18181818181818182</c:v>
                </c:pt>
                <c:pt idx="5">
                  <c:v>0.18181818181818182</c:v>
                </c:pt>
                <c:pt idx="6">
                  <c:v>0.31818181818181818</c:v>
                </c:pt>
                <c:pt idx="7">
                  <c:v>0.31818181818181818</c:v>
                </c:pt>
                <c:pt idx="8">
                  <c:v>0.40909090909090912</c:v>
                </c:pt>
                <c:pt idx="9">
                  <c:v>0.45454545454545453</c:v>
                </c:pt>
              </c:numCache>
            </c:numRef>
          </c:val>
          <c:extLst>
            <c:ext xmlns:c16="http://schemas.microsoft.com/office/drawing/2014/chart" uri="{C3380CC4-5D6E-409C-BE32-E72D297353CC}">
              <c16:uniqueId val="{00000001-0034-4781-8B2F-85D0CB0B276C}"/>
            </c:ext>
          </c:extLst>
        </c:ser>
        <c:ser>
          <c:idx val="0"/>
          <c:order val="1"/>
          <c:tx>
            <c:strRef>
              <c:f>Sales!$L$729</c:f>
              <c:strCache>
                <c:ptCount val="1"/>
                <c:pt idx="0">
                  <c:v>2022 Benchmark</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Sales!$K$730:$K$739</c:f>
              <c:strCache>
                <c:ptCount val="10"/>
                <c:pt idx="0">
                  <c:v>Quality of equpiment</c:v>
                </c:pt>
                <c:pt idx="1">
                  <c:v>Other</c:v>
                </c:pt>
                <c:pt idx="2">
                  <c:v>Don't know</c:v>
                </c:pt>
                <c:pt idx="3">
                  <c:v>Mergers and acquisitions</c:v>
                </c:pt>
                <c:pt idx="4">
                  <c:v>Customer Loyalty</c:v>
                </c:pt>
                <c:pt idx="5">
                  <c:v>Claims</c:v>
                </c:pt>
                <c:pt idx="6">
                  <c:v>Service</c:v>
                </c:pt>
                <c:pt idx="7">
                  <c:v>Price</c:v>
                </c:pt>
                <c:pt idx="8">
                  <c:v>Inability to meet comprehensive needs</c:v>
                </c:pt>
                <c:pt idx="9">
                  <c:v>Inability to grow/expand as customer needs dictate</c:v>
                </c:pt>
              </c:strCache>
            </c:strRef>
          </c:cat>
          <c:val>
            <c:numRef>
              <c:f>Sales!$L$730:$L$739</c:f>
              <c:numCache>
                <c:formatCode>General</c:formatCode>
                <c:ptCount val="10"/>
                <c:pt idx="0" formatCode="0%">
                  <c:v>0.04</c:v>
                </c:pt>
                <c:pt idx="2" formatCode="0%">
                  <c:v>0.22</c:v>
                </c:pt>
                <c:pt idx="3" formatCode="0%">
                  <c:v>0.22</c:v>
                </c:pt>
                <c:pt idx="4" formatCode="0%">
                  <c:v>0.04</c:v>
                </c:pt>
                <c:pt idx="6" formatCode="0%">
                  <c:v>0.26</c:v>
                </c:pt>
                <c:pt idx="7" formatCode="0%">
                  <c:v>0.48</c:v>
                </c:pt>
                <c:pt idx="8" formatCode="0%">
                  <c:v>0.15</c:v>
                </c:pt>
                <c:pt idx="9" formatCode="0%">
                  <c:v>0.22</c:v>
                </c:pt>
              </c:numCache>
            </c:numRef>
          </c:val>
          <c:extLst>
            <c:ext xmlns:c16="http://schemas.microsoft.com/office/drawing/2014/chart" uri="{C3380CC4-5D6E-409C-BE32-E72D297353CC}">
              <c16:uniqueId val="{00000000-0034-4781-8B2F-85D0CB0B276C}"/>
            </c:ext>
          </c:extLst>
        </c:ser>
        <c:dLbls>
          <c:dLblPos val="outEnd"/>
          <c:showLegendKey val="0"/>
          <c:showVal val="1"/>
          <c:showCatName val="0"/>
          <c:showSerName val="0"/>
          <c:showPercent val="0"/>
          <c:showBubbleSize val="0"/>
        </c:dLbls>
        <c:gapWidth val="182"/>
        <c:axId val="1704029648"/>
        <c:axId val="1704021008"/>
      </c:barChart>
      <c:catAx>
        <c:axId val="170402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04021008"/>
        <c:crosses val="autoZero"/>
        <c:auto val="1"/>
        <c:lblAlgn val="ctr"/>
        <c:lblOffset val="100"/>
        <c:noMultiLvlLbl val="0"/>
      </c:catAx>
      <c:valAx>
        <c:axId val="1704021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0402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SALES- What are your organization’s SALES headcount hiring plans for this year and next?</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stacked"/>
        <c:varyColors val="0"/>
        <c:ser>
          <c:idx val="0"/>
          <c:order val="0"/>
          <c:tx>
            <c:strRef>
              <c:f>Sales!$AF$683</c:f>
              <c:strCache>
                <c:ptCount val="1"/>
                <c:pt idx="0">
                  <c:v>Reduction in Headcount</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Sales!$AE$684:$AE$690</c:f>
              <c:strCache>
                <c:ptCount val="7"/>
                <c:pt idx="0">
                  <c:v>Front line sales manager positions</c:v>
                </c:pt>
                <c:pt idx="1">
                  <c:v>Executive Sales Leadership Positions</c:v>
                </c:pt>
                <c:pt idx="2">
                  <c:v>Pricing Positions</c:v>
                </c:pt>
                <c:pt idx="3">
                  <c:v>Customer Service/Experience/CX Positions</c:v>
                </c:pt>
                <c:pt idx="4">
                  <c:v>To manage current clients</c:v>
                </c:pt>
                <c:pt idx="5">
                  <c:v>New business development positions</c:v>
                </c:pt>
                <c:pt idx="6">
                  <c:v>To find new customers</c:v>
                </c:pt>
              </c:strCache>
            </c:strRef>
          </c:cat>
          <c:val>
            <c:numRef>
              <c:f>Sales!$AF$684:$AF$690</c:f>
              <c:numCache>
                <c:formatCode>0%</c:formatCode>
                <c:ptCount val="7"/>
                <c:pt idx="0">
                  <c:v>0.08</c:v>
                </c:pt>
                <c:pt idx="1">
                  <c:v>0.06</c:v>
                </c:pt>
                <c:pt idx="2">
                  <c:v>0.04</c:v>
                </c:pt>
                <c:pt idx="3">
                  <c:v>0.06</c:v>
                </c:pt>
                <c:pt idx="4">
                  <c:v>7.0000000000000007E-2</c:v>
                </c:pt>
                <c:pt idx="5">
                  <c:v>0.08</c:v>
                </c:pt>
                <c:pt idx="6">
                  <c:v>0.06</c:v>
                </c:pt>
              </c:numCache>
            </c:numRef>
          </c:val>
          <c:extLst>
            <c:ext xmlns:c16="http://schemas.microsoft.com/office/drawing/2014/chart" uri="{C3380CC4-5D6E-409C-BE32-E72D297353CC}">
              <c16:uniqueId val="{00000000-E38B-44D3-A4AD-9B637B584837}"/>
            </c:ext>
          </c:extLst>
        </c:ser>
        <c:ser>
          <c:idx val="1"/>
          <c:order val="1"/>
          <c:tx>
            <c:strRef>
              <c:f>Sales!$AG$683</c:f>
              <c:strCache>
                <c:ptCount val="1"/>
                <c:pt idx="0">
                  <c:v>No Headcount Change</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Sales!$AE$684:$AE$690</c:f>
              <c:strCache>
                <c:ptCount val="7"/>
                <c:pt idx="0">
                  <c:v>Front line sales manager positions</c:v>
                </c:pt>
                <c:pt idx="1">
                  <c:v>Executive Sales Leadership Positions</c:v>
                </c:pt>
                <c:pt idx="2">
                  <c:v>Pricing Positions</c:v>
                </c:pt>
                <c:pt idx="3">
                  <c:v>Customer Service/Experience/CX Positions</c:v>
                </c:pt>
                <c:pt idx="4">
                  <c:v>To manage current clients</c:v>
                </c:pt>
                <c:pt idx="5">
                  <c:v>New business development positions</c:v>
                </c:pt>
                <c:pt idx="6">
                  <c:v>To find new customers</c:v>
                </c:pt>
              </c:strCache>
            </c:strRef>
          </c:cat>
          <c:val>
            <c:numRef>
              <c:f>Sales!$AG$684:$AG$690</c:f>
              <c:numCache>
                <c:formatCode>0%</c:formatCode>
                <c:ptCount val="7"/>
                <c:pt idx="0">
                  <c:v>0.66</c:v>
                </c:pt>
                <c:pt idx="1">
                  <c:v>0.7</c:v>
                </c:pt>
                <c:pt idx="2">
                  <c:v>0.62</c:v>
                </c:pt>
                <c:pt idx="3">
                  <c:v>0.66</c:v>
                </c:pt>
                <c:pt idx="4">
                  <c:v>0.63</c:v>
                </c:pt>
                <c:pt idx="5">
                  <c:v>0.51</c:v>
                </c:pt>
                <c:pt idx="6">
                  <c:v>0.52</c:v>
                </c:pt>
              </c:numCache>
            </c:numRef>
          </c:val>
          <c:extLst>
            <c:ext xmlns:c16="http://schemas.microsoft.com/office/drawing/2014/chart" uri="{C3380CC4-5D6E-409C-BE32-E72D297353CC}">
              <c16:uniqueId val="{00000001-E38B-44D3-A4AD-9B637B584837}"/>
            </c:ext>
          </c:extLst>
        </c:ser>
        <c:ser>
          <c:idx val="2"/>
          <c:order val="2"/>
          <c:tx>
            <c:strRef>
              <c:f>Sales!$AH$683</c:f>
              <c:strCache>
                <c:ptCount val="1"/>
                <c:pt idx="0">
                  <c:v>Increase in Headcount</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Sales!$AE$684:$AE$690</c:f>
              <c:strCache>
                <c:ptCount val="7"/>
                <c:pt idx="0">
                  <c:v>Front line sales manager positions</c:v>
                </c:pt>
                <c:pt idx="1">
                  <c:v>Executive Sales Leadership Positions</c:v>
                </c:pt>
                <c:pt idx="2">
                  <c:v>Pricing Positions</c:v>
                </c:pt>
                <c:pt idx="3">
                  <c:v>Customer Service/Experience/CX Positions</c:v>
                </c:pt>
                <c:pt idx="4">
                  <c:v>To manage current clients</c:v>
                </c:pt>
                <c:pt idx="5">
                  <c:v>New business development positions</c:v>
                </c:pt>
                <c:pt idx="6">
                  <c:v>To find new customers</c:v>
                </c:pt>
              </c:strCache>
            </c:strRef>
          </c:cat>
          <c:val>
            <c:numRef>
              <c:f>Sales!$AH$684:$AH$690</c:f>
              <c:numCache>
                <c:formatCode>0%</c:formatCode>
                <c:ptCount val="7"/>
                <c:pt idx="0">
                  <c:v>0.1</c:v>
                </c:pt>
                <c:pt idx="1">
                  <c:v>0.16</c:v>
                </c:pt>
                <c:pt idx="2">
                  <c:v>0.18</c:v>
                </c:pt>
                <c:pt idx="3">
                  <c:v>0.18</c:v>
                </c:pt>
                <c:pt idx="4">
                  <c:v>0.19</c:v>
                </c:pt>
                <c:pt idx="5">
                  <c:v>0.31</c:v>
                </c:pt>
                <c:pt idx="6">
                  <c:v>0.31</c:v>
                </c:pt>
              </c:numCache>
            </c:numRef>
          </c:val>
          <c:extLst>
            <c:ext xmlns:c16="http://schemas.microsoft.com/office/drawing/2014/chart" uri="{C3380CC4-5D6E-409C-BE32-E72D297353CC}">
              <c16:uniqueId val="{00000002-E38B-44D3-A4AD-9B637B584837}"/>
            </c:ext>
          </c:extLst>
        </c:ser>
        <c:dLbls>
          <c:dLblPos val="ctr"/>
          <c:showLegendKey val="0"/>
          <c:showVal val="1"/>
          <c:showCatName val="0"/>
          <c:showSerName val="0"/>
          <c:showPercent val="0"/>
          <c:showBubbleSize val="0"/>
        </c:dLbls>
        <c:gapWidth val="150"/>
        <c:overlap val="100"/>
        <c:axId val="931034895"/>
        <c:axId val="931042575"/>
      </c:barChart>
      <c:catAx>
        <c:axId val="931034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931042575"/>
        <c:crosses val="autoZero"/>
        <c:auto val="1"/>
        <c:lblAlgn val="ctr"/>
        <c:lblOffset val="100"/>
        <c:noMultiLvlLbl val="0"/>
      </c:catAx>
      <c:valAx>
        <c:axId val="9310425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93103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SALES- What was your SALES organization's overall results versus quota for the last fiscal year?</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Sales!$K$687</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Sales!$J$688:$J$692</c:f>
              <c:strCache>
                <c:ptCount val="5"/>
                <c:pt idx="0">
                  <c:v>100%+</c:v>
                </c:pt>
                <c:pt idx="1">
                  <c:v>90% - 100%</c:v>
                </c:pt>
                <c:pt idx="2">
                  <c:v>75% - 90%</c:v>
                </c:pt>
                <c:pt idx="3">
                  <c:v>50% - 74%</c:v>
                </c:pt>
                <c:pt idx="4">
                  <c:v>Less than 50%</c:v>
                </c:pt>
              </c:strCache>
            </c:strRef>
          </c:cat>
          <c:val>
            <c:numRef>
              <c:f>Sales!$K$688:$K$692</c:f>
              <c:numCache>
                <c:formatCode>0%</c:formatCode>
                <c:ptCount val="5"/>
                <c:pt idx="0">
                  <c:v>0.28999999999999998</c:v>
                </c:pt>
                <c:pt idx="1">
                  <c:v>0.18</c:v>
                </c:pt>
                <c:pt idx="2">
                  <c:v>0.04</c:v>
                </c:pt>
                <c:pt idx="3">
                  <c:v>0.04</c:v>
                </c:pt>
                <c:pt idx="4">
                  <c:v>0.04</c:v>
                </c:pt>
              </c:numCache>
            </c:numRef>
          </c:val>
          <c:extLst>
            <c:ext xmlns:c16="http://schemas.microsoft.com/office/drawing/2014/chart" uri="{C3380CC4-5D6E-409C-BE32-E72D297353CC}">
              <c16:uniqueId val="{00000000-B108-45CE-986D-FE1E07048651}"/>
            </c:ext>
          </c:extLst>
        </c:ser>
        <c:ser>
          <c:idx val="1"/>
          <c:order val="1"/>
          <c:tx>
            <c:strRef>
              <c:f>Sales!$L$687</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Sales!$J$688:$J$692</c:f>
              <c:strCache>
                <c:ptCount val="5"/>
                <c:pt idx="0">
                  <c:v>100%+</c:v>
                </c:pt>
                <c:pt idx="1">
                  <c:v>90% - 100%</c:v>
                </c:pt>
                <c:pt idx="2">
                  <c:v>75% - 90%</c:v>
                </c:pt>
                <c:pt idx="3">
                  <c:v>50% - 74%</c:v>
                </c:pt>
                <c:pt idx="4">
                  <c:v>Less than 50%</c:v>
                </c:pt>
              </c:strCache>
            </c:strRef>
          </c:cat>
          <c:val>
            <c:numRef>
              <c:f>Sales!$L$688:$L$692</c:f>
              <c:numCache>
                <c:formatCode>0%</c:formatCode>
                <c:ptCount val="5"/>
                <c:pt idx="0">
                  <c:v>0.09</c:v>
                </c:pt>
                <c:pt idx="1">
                  <c:v>0.18</c:v>
                </c:pt>
                <c:pt idx="2">
                  <c:v>0.18</c:v>
                </c:pt>
                <c:pt idx="3">
                  <c:v>0.32</c:v>
                </c:pt>
                <c:pt idx="4">
                  <c:v>0.18</c:v>
                </c:pt>
              </c:numCache>
            </c:numRef>
          </c:val>
          <c:extLst>
            <c:ext xmlns:c16="http://schemas.microsoft.com/office/drawing/2014/chart" uri="{C3380CC4-5D6E-409C-BE32-E72D297353CC}">
              <c16:uniqueId val="{00000001-B108-45CE-986D-FE1E07048651}"/>
            </c:ext>
          </c:extLst>
        </c:ser>
        <c:dLbls>
          <c:dLblPos val="outEnd"/>
          <c:showLegendKey val="0"/>
          <c:showVal val="1"/>
          <c:showCatName val="0"/>
          <c:showSerName val="0"/>
          <c:showPercent val="0"/>
          <c:showBubbleSize val="0"/>
        </c:dLbls>
        <c:gapWidth val="219"/>
        <c:overlap val="-27"/>
        <c:axId val="1090775535"/>
        <c:axId val="1090798575"/>
      </c:barChart>
      <c:catAx>
        <c:axId val="109077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090798575"/>
        <c:crosses val="autoZero"/>
        <c:auto val="1"/>
        <c:lblAlgn val="ctr"/>
        <c:lblOffset val="100"/>
        <c:noMultiLvlLbl val="0"/>
      </c:catAx>
      <c:valAx>
        <c:axId val="1090798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090775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SALES</a:t>
            </a:r>
            <a:r>
              <a:rPr lang="en-US" sz="1400" b="1" baseline="0"/>
              <a:t> - </a:t>
            </a:r>
            <a:r>
              <a:rPr lang="en-US" sz="1400" b="1"/>
              <a:t>How much of your organization's growth revenue SALES pipeline was generated by the sources below?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stacked"/>
        <c:varyColors val="0"/>
        <c:ser>
          <c:idx val="0"/>
          <c:order val="0"/>
          <c:tx>
            <c:strRef>
              <c:f>Sales!$X$319</c:f>
              <c:strCache>
                <c:ptCount val="1"/>
                <c:pt idx="0">
                  <c:v>Less than 25%</c:v>
                </c:pt>
              </c:strCache>
            </c:strRef>
          </c:tx>
          <c:spPr>
            <a:solidFill>
              <a:srgbClr val="AFAFAF"/>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Sales!$X$320:$X$324</c:f>
              <c:numCache>
                <c:formatCode>0%</c:formatCode>
                <c:ptCount val="5"/>
                <c:pt idx="0">
                  <c:v>9.5744680851063829E-2</c:v>
                </c:pt>
                <c:pt idx="1">
                  <c:v>0.11578947368421053</c:v>
                </c:pt>
                <c:pt idx="2">
                  <c:v>0.26373626373626374</c:v>
                </c:pt>
                <c:pt idx="3">
                  <c:v>0.26744186046511625</c:v>
                </c:pt>
                <c:pt idx="4">
                  <c:v>0.27956989247311825</c:v>
                </c:pt>
              </c:numCache>
            </c:numRef>
          </c:val>
          <c:extLst>
            <c:ext xmlns:c16="http://schemas.microsoft.com/office/drawing/2014/chart" uri="{C3380CC4-5D6E-409C-BE32-E72D297353CC}">
              <c16:uniqueId val="{00000000-369F-41FC-B6B2-A6806AC539D3}"/>
            </c:ext>
          </c:extLst>
        </c:ser>
        <c:ser>
          <c:idx val="1"/>
          <c:order val="1"/>
          <c:tx>
            <c:strRef>
              <c:f>Sales!$Y$319</c:f>
              <c:strCache>
                <c:ptCount val="1"/>
                <c:pt idx="0">
                  <c:v>25% - 49%</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Sales!$Y$320:$Y$324</c:f>
              <c:numCache>
                <c:formatCode>0%</c:formatCode>
                <c:ptCount val="5"/>
                <c:pt idx="0">
                  <c:v>0.52127659574468088</c:v>
                </c:pt>
                <c:pt idx="1">
                  <c:v>0.61052631578947369</c:v>
                </c:pt>
                <c:pt idx="2">
                  <c:v>0.53846153846153844</c:v>
                </c:pt>
                <c:pt idx="3">
                  <c:v>0.47674418604651164</c:v>
                </c:pt>
                <c:pt idx="4">
                  <c:v>0.5376344086021505</c:v>
                </c:pt>
              </c:numCache>
            </c:numRef>
          </c:val>
          <c:extLst>
            <c:ext xmlns:c16="http://schemas.microsoft.com/office/drawing/2014/chart" uri="{C3380CC4-5D6E-409C-BE32-E72D297353CC}">
              <c16:uniqueId val="{00000001-369F-41FC-B6B2-A6806AC539D3}"/>
            </c:ext>
          </c:extLst>
        </c:ser>
        <c:ser>
          <c:idx val="2"/>
          <c:order val="2"/>
          <c:tx>
            <c:strRef>
              <c:f>Sales!$Z$319</c:f>
              <c:strCache>
                <c:ptCount val="1"/>
                <c:pt idx="0">
                  <c:v>50% - 74%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Sales!$Z$320:$Z$324</c:f>
              <c:numCache>
                <c:formatCode>0%</c:formatCode>
                <c:ptCount val="5"/>
                <c:pt idx="0">
                  <c:v>0.24468085106382978</c:v>
                </c:pt>
                <c:pt idx="1">
                  <c:v>0.17894736842105263</c:v>
                </c:pt>
                <c:pt idx="2">
                  <c:v>0.13186813186813187</c:v>
                </c:pt>
                <c:pt idx="3">
                  <c:v>0.18604651162790697</c:v>
                </c:pt>
                <c:pt idx="4">
                  <c:v>0.12903225806451613</c:v>
                </c:pt>
              </c:numCache>
            </c:numRef>
          </c:val>
          <c:extLst>
            <c:ext xmlns:c16="http://schemas.microsoft.com/office/drawing/2014/chart" uri="{C3380CC4-5D6E-409C-BE32-E72D297353CC}">
              <c16:uniqueId val="{00000002-369F-41FC-B6B2-A6806AC539D3}"/>
            </c:ext>
          </c:extLst>
        </c:ser>
        <c:ser>
          <c:idx val="3"/>
          <c:order val="3"/>
          <c:tx>
            <c:strRef>
              <c:f>Sales!$AA$319</c:f>
              <c:strCache>
                <c:ptCount val="1"/>
                <c:pt idx="0">
                  <c:v>75%+</c:v>
                </c:pt>
              </c:strCache>
            </c:strRef>
          </c:tx>
          <c:spPr>
            <a:solidFill>
              <a:srgbClr val="688A7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Sales!$AA$320:$AA$324</c:f>
              <c:numCache>
                <c:formatCode>0%</c:formatCode>
                <c:ptCount val="5"/>
                <c:pt idx="0">
                  <c:v>0.13829787234042554</c:v>
                </c:pt>
                <c:pt idx="1">
                  <c:v>9.4736842105263161E-2</c:v>
                </c:pt>
                <c:pt idx="2">
                  <c:v>6.5934065934065936E-2</c:v>
                </c:pt>
                <c:pt idx="3">
                  <c:v>6.9767441860465115E-2</c:v>
                </c:pt>
                <c:pt idx="4">
                  <c:v>5.3763440860215055E-2</c:v>
                </c:pt>
              </c:numCache>
            </c:numRef>
          </c:val>
          <c:extLst>
            <c:ext xmlns:c16="http://schemas.microsoft.com/office/drawing/2014/chart" uri="{C3380CC4-5D6E-409C-BE32-E72D297353CC}">
              <c16:uniqueId val="{00000003-369F-41FC-B6B2-A6806AC539D3}"/>
            </c:ext>
          </c:extLst>
        </c:ser>
        <c:dLbls>
          <c:dLblPos val="ctr"/>
          <c:showLegendKey val="0"/>
          <c:showVal val="1"/>
          <c:showCatName val="0"/>
          <c:showSerName val="0"/>
          <c:showPercent val="0"/>
          <c:showBubbleSize val="0"/>
        </c:dLbls>
        <c:gapWidth val="150"/>
        <c:overlap val="100"/>
        <c:axId val="1524954383"/>
        <c:axId val="1524949103"/>
      </c:barChart>
      <c:catAx>
        <c:axId val="152495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524949103"/>
        <c:crosses val="autoZero"/>
        <c:auto val="1"/>
        <c:lblAlgn val="ctr"/>
        <c:lblOffset val="100"/>
        <c:noMultiLvlLbl val="0"/>
      </c:catAx>
      <c:valAx>
        <c:axId val="15249491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524954383"/>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What is/are the deciding factor(s) for turning an MQL to an SQL?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'Managing Customer Relationships'!$D$75</c:f>
              <c:strCache>
                <c:ptCount val="1"/>
                <c:pt idx="0">
                  <c:v>2024</c:v>
                </c:pt>
              </c:strCache>
            </c:strRef>
          </c:tx>
          <c:spPr>
            <a:solidFill>
              <a:srgbClr val="FFC82E"/>
            </a:solidFill>
            <a:ln>
              <a:noFill/>
            </a:ln>
            <a:effectLst/>
          </c:spPr>
          <c:invertIfNegative val="0"/>
          <c:dLbls>
            <c:dLbl>
              <c:idx val="6"/>
              <c:spPr>
                <a:noFill/>
                <a:ln>
                  <a:noFill/>
                </a:ln>
                <a:effectLst/>
              </c:spPr>
              <c:txPr>
                <a:bodyPr rot="0" spcFirstLastPara="1" vertOverflow="ellipsis" vert="horz" wrap="square" anchor="ctr" anchorCtr="1"/>
                <a:lstStyle/>
                <a:p>
                  <a:pPr>
                    <a:defRPr sz="11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AAC-4E4F-A5A4-36FD851CD65D}"/>
                </c:ext>
              </c:extLst>
            </c:dLbl>
            <c:dLbl>
              <c:idx val="8"/>
              <c:spPr>
                <a:noFill/>
                <a:ln>
                  <a:noFill/>
                </a:ln>
                <a:effectLst/>
              </c:spPr>
              <c:txPr>
                <a:bodyPr rot="0" spcFirstLastPara="1" vertOverflow="ellipsis" vert="horz" wrap="square" anchor="ctr" anchorCtr="1"/>
                <a:lstStyle/>
                <a:p>
                  <a:pPr>
                    <a:defRPr sz="11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AC-4E4F-A5A4-36FD851CD6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Relationships'!$B$76:$B$84</c:f>
              <c:strCache>
                <c:ptCount val="9"/>
                <c:pt idx="0">
                  <c:v>Other</c:v>
                </c:pt>
                <c:pt idx="1">
                  <c:v>Service Vertical</c:v>
                </c:pt>
                <c:pt idx="2">
                  <c:v>Lanes/Geographic Coverage Requirements</c:v>
                </c:pt>
                <c:pt idx="3">
                  <c:v>Industry Vertical</c:v>
                </c:pt>
                <c:pt idx="4">
                  <c:v>Service Requirements</c:v>
                </c:pt>
                <c:pt idx="5">
                  <c:v>Carrier/Provider-Friendly Operations for Pick-up and Delivery</c:v>
                </c:pt>
                <c:pt idx="6">
                  <c:v>Financial Strenght/Credit of Lead</c:v>
                </c:pt>
                <c:pt idx="7">
                  <c:v>Don'tKnow/Refuse to Answer</c:v>
                </c:pt>
                <c:pt idx="8">
                  <c:v>Cultural Fit of Customer</c:v>
                </c:pt>
              </c:strCache>
            </c:strRef>
          </c:cat>
          <c:val>
            <c:numRef>
              <c:f>'Managing Customer Relationships'!$D$76:$D$84</c:f>
              <c:numCache>
                <c:formatCode>0%</c:formatCode>
                <c:ptCount val="9"/>
                <c:pt idx="0">
                  <c:v>2.1276595744680851E-2</c:v>
                </c:pt>
                <c:pt idx="1">
                  <c:v>4.2553191489361701E-2</c:v>
                </c:pt>
                <c:pt idx="2">
                  <c:v>7.8014184397163122E-2</c:v>
                </c:pt>
                <c:pt idx="3">
                  <c:v>0.10638297872340426</c:v>
                </c:pt>
                <c:pt idx="4">
                  <c:v>0.10638297872340426</c:v>
                </c:pt>
                <c:pt idx="5">
                  <c:v>0.1276595744680851</c:v>
                </c:pt>
                <c:pt idx="6">
                  <c:v>0.14184397163120568</c:v>
                </c:pt>
                <c:pt idx="7">
                  <c:v>0.19</c:v>
                </c:pt>
                <c:pt idx="8">
                  <c:v>0.36170212765957449</c:v>
                </c:pt>
              </c:numCache>
            </c:numRef>
          </c:val>
          <c:extLst>
            <c:ext xmlns:c16="http://schemas.microsoft.com/office/drawing/2014/chart" uri="{C3380CC4-5D6E-409C-BE32-E72D297353CC}">
              <c16:uniqueId val="{00000000-2234-40CC-9CE7-246DA2AF3BFA}"/>
            </c:ext>
          </c:extLst>
        </c:ser>
        <c:ser>
          <c:idx val="0"/>
          <c:order val="1"/>
          <c:tx>
            <c:strRef>
              <c:f>'Managing Customer Relationships'!$C$75</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Relationships'!$B$76:$B$84</c:f>
              <c:strCache>
                <c:ptCount val="9"/>
                <c:pt idx="0">
                  <c:v>Other</c:v>
                </c:pt>
                <c:pt idx="1">
                  <c:v>Service Vertical</c:v>
                </c:pt>
                <c:pt idx="2">
                  <c:v>Lanes/Geographic Coverage Requirements</c:v>
                </c:pt>
                <c:pt idx="3">
                  <c:v>Industry Vertical</c:v>
                </c:pt>
                <c:pt idx="4">
                  <c:v>Service Requirements</c:v>
                </c:pt>
                <c:pt idx="5">
                  <c:v>Carrier/Provider-Friendly Operations for Pick-up and Delivery</c:v>
                </c:pt>
                <c:pt idx="6">
                  <c:v>Financial Strenght/Credit of Lead</c:v>
                </c:pt>
                <c:pt idx="7">
                  <c:v>Don'tKnow/Refuse to Answer</c:v>
                </c:pt>
                <c:pt idx="8">
                  <c:v>Cultural Fit of Customer</c:v>
                </c:pt>
              </c:strCache>
            </c:strRef>
          </c:cat>
          <c:val>
            <c:numRef>
              <c:f>'Managing Customer Relationships'!$C$76:$C$84</c:f>
              <c:numCache>
                <c:formatCode>0%</c:formatCode>
                <c:ptCount val="9"/>
                <c:pt idx="0">
                  <c:v>0.08</c:v>
                </c:pt>
                <c:pt idx="1">
                  <c:v>0.45</c:v>
                </c:pt>
                <c:pt idx="2">
                  <c:v>0.28000000000000003</c:v>
                </c:pt>
                <c:pt idx="3">
                  <c:v>0.53</c:v>
                </c:pt>
                <c:pt idx="4">
                  <c:v>0.28000000000000003</c:v>
                </c:pt>
                <c:pt idx="5">
                  <c:v>0.15</c:v>
                </c:pt>
                <c:pt idx="6">
                  <c:v>0.3</c:v>
                </c:pt>
                <c:pt idx="7">
                  <c:v>0.25</c:v>
                </c:pt>
                <c:pt idx="8">
                  <c:v>0.23</c:v>
                </c:pt>
              </c:numCache>
            </c:numRef>
          </c:val>
          <c:extLst>
            <c:ext xmlns:c16="http://schemas.microsoft.com/office/drawing/2014/chart" uri="{C3380CC4-5D6E-409C-BE32-E72D297353CC}">
              <c16:uniqueId val="{00000001-2234-40CC-9CE7-246DA2AF3BFA}"/>
            </c:ext>
          </c:extLst>
        </c:ser>
        <c:dLbls>
          <c:dLblPos val="outEnd"/>
          <c:showLegendKey val="0"/>
          <c:showVal val="1"/>
          <c:showCatName val="0"/>
          <c:showSerName val="0"/>
          <c:showPercent val="0"/>
          <c:showBubbleSize val="0"/>
        </c:dLbls>
        <c:gapWidth val="182"/>
        <c:axId val="173205824"/>
        <c:axId val="173206304"/>
      </c:barChart>
      <c:catAx>
        <c:axId val="17320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06304"/>
        <c:crosses val="autoZero"/>
        <c:auto val="1"/>
        <c:lblAlgn val="ctr"/>
        <c:lblOffset val="100"/>
        <c:noMultiLvlLbl val="0"/>
      </c:catAx>
      <c:valAx>
        <c:axId val="173206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05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Which metrics does your organization regularly track and publish at the salesperson level?</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Sales!$AF$618</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Sales!$AE$619:$AE$625</c:f>
              <c:strCache>
                <c:ptCount val="7"/>
                <c:pt idx="0">
                  <c:v>Win Ratio $ [Dollars won divided by (Dollars Won + Dollars Lost)]</c:v>
                </c:pt>
                <c:pt idx="1">
                  <c:v>Number of Proposals/Quotes Made</c:v>
                </c:pt>
                <c:pt idx="2">
                  <c:v>Number of Sales Calls Made</c:v>
                </c:pt>
                <c:pt idx="3">
                  <c:v>Number of Appointments With Decision-makers</c:v>
                </c:pt>
                <c:pt idx="4">
                  <c:v>Win Ratio # (Number of Deals Won + Number of Deals Lost)</c:v>
                </c:pt>
                <c:pt idx="5">
                  <c:v>Average Sales Value</c:v>
                </c:pt>
                <c:pt idx="6">
                  <c:v>Percentage of Quota Attainment (Sold versus Quota)</c:v>
                </c:pt>
              </c:strCache>
            </c:strRef>
          </c:cat>
          <c:val>
            <c:numRef>
              <c:f>Sales!$AF$619:$AF$625</c:f>
              <c:numCache>
                <c:formatCode>0%</c:formatCode>
                <c:ptCount val="7"/>
                <c:pt idx="0">
                  <c:v>0.43</c:v>
                </c:pt>
                <c:pt idx="1">
                  <c:v>0.54</c:v>
                </c:pt>
                <c:pt idx="2">
                  <c:v>0.46</c:v>
                </c:pt>
                <c:pt idx="3">
                  <c:v>0.28999999999999998</c:v>
                </c:pt>
                <c:pt idx="4">
                  <c:v>0.36</c:v>
                </c:pt>
                <c:pt idx="5">
                  <c:v>0.54</c:v>
                </c:pt>
                <c:pt idx="6">
                  <c:v>0.43</c:v>
                </c:pt>
              </c:numCache>
            </c:numRef>
          </c:val>
          <c:extLst>
            <c:ext xmlns:c16="http://schemas.microsoft.com/office/drawing/2014/chart" uri="{C3380CC4-5D6E-409C-BE32-E72D297353CC}">
              <c16:uniqueId val="{00000000-EA1B-45DE-9152-E2433AD45A21}"/>
            </c:ext>
          </c:extLst>
        </c:ser>
        <c:ser>
          <c:idx val="1"/>
          <c:order val="1"/>
          <c:tx>
            <c:strRef>
              <c:f>Sales!$AG$618</c:f>
              <c:strCache>
                <c:ptCount val="1"/>
                <c:pt idx="0">
                  <c:v>2024</c:v>
                </c:pt>
              </c:strCache>
            </c:strRef>
          </c:tx>
          <c:spPr>
            <a:solidFill>
              <a:srgbClr val="FFC82E"/>
            </a:solidFill>
            <a:ln>
              <a:noFill/>
            </a:ln>
            <a:effectLst/>
          </c:spPr>
          <c:invertIfNegative val="0"/>
          <c:dLbls>
            <c:dLbl>
              <c:idx val="6"/>
              <c:spPr>
                <a:noFill/>
                <a:ln>
                  <a:noFill/>
                </a:ln>
                <a:effectLst/>
              </c:spPr>
              <c:txPr>
                <a:bodyPr rot="0" spcFirstLastPara="1" vertOverflow="ellipsis" vert="horz" wrap="square" anchor="ctr" anchorCtr="1"/>
                <a:lstStyle/>
                <a:p>
                  <a:pPr>
                    <a:defRPr sz="12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549-2841-ABDE-962144E9997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Sales!$AE$619:$AE$625</c:f>
              <c:strCache>
                <c:ptCount val="7"/>
                <c:pt idx="0">
                  <c:v>Win Ratio $ [Dollars won divided by (Dollars Won + Dollars Lost)]</c:v>
                </c:pt>
                <c:pt idx="1">
                  <c:v>Number of Proposals/Quotes Made</c:v>
                </c:pt>
                <c:pt idx="2">
                  <c:v>Number of Sales Calls Made</c:v>
                </c:pt>
                <c:pt idx="3">
                  <c:v>Number of Appointments With Decision-makers</c:v>
                </c:pt>
                <c:pt idx="4">
                  <c:v>Win Ratio # (Number of Deals Won + Number of Deals Lost)</c:v>
                </c:pt>
                <c:pt idx="5">
                  <c:v>Average Sales Value</c:v>
                </c:pt>
                <c:pt idx="6">
                  <c:v>Percentage of Quota Attainment (Sold versus Quota)</c:v>
                </c:pt>
              </c:strCache>
            </c:strRef>
          </c:cat>
          <c:val>
            <c:numRef>
              <c:f>Sales!$AG$619:$AG$625</c:f>
              <c:numCache>
                <c:formatCode>0%</c:formatCode>
                <c:ptCount val="7"/>
                <c:pt idx="0">
                  <c:v>0.23076923076923078</c:v>
                </c:pt>
                <c:pt idx="1">
                  <c:v>0.53846153846153844</c:v>
                </c:pt>
                <c:pt idx="2">
                  <c:v>0.53846153846153844</c:v>
                </c:pt>
                <c:pt idx="3">
                  <c:v>0.53846153846153844</c:v>
                </c:pt>
                <c:pt idx="4">
                  <c:v>0.61538461538461542</c:v>
                </c:pt>
                <c:pt idx="5">
                  <c:v>0.84615384615384615</c:v>
                </c:pt>
                <c:pt idx="6">
                  <c:v>1</c:v>
                </c:pt>
              </c:numCache>
            </c:numRef>
          </c:val>
          <c:extLst>
            <c:ext xmlns:c16="http://schemas.microsoft.com/office/drawing/2014/chart" uri="{C3380CC4-5D6E-409C-BE32-E72D297353CC}">
              <c16:uniqueId val="{00000001-EA1B-45DE-9152-E2433AD45A21}"/>
            </c:ext>
          </c:extLst>
        </c:ser>
        <c:dLbls>
          <c:dLblPos val="outEnd"/>
          <c:showLegendKey val="0"/>
          <c:showVal val="1"/>
          <c:showCatName val="0"/>
          <c:showSerName val="0"/>
          <c:showPercent val="0"/>
          <c:showBubbleSize val="0"/>
        </c:dLbls>
        <c:gapWidth val="182"/>
        <c:axId val="173290304"/>
        <c:axId val="173286464"/>
      </c:barChart>
      <c:catAx>
        <c:axId val="1732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86464"/>
        <c:crosses val="autoZero"/>
        <c:auto val="1"/>
        <c:lblAlgn val="ctr"/>
        <c:lblOffset val="100"/>
        <c:noMultiLvlLbl val="0"/>
      </c:catAx>
      <c:valAx>
        <c:axId val="173286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90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MARKETING - What is your organization's approximate total MARKETING budget+</a:t>
            </a:r>
          </a:p>
        </c:rich>
      </c:tx>
      <c:overlay val="0"/>
      <c:spPr>
        <a:noFill/>
        <a:ln>
          <a:noFill/>
        </a:ln>
        <a:effectLst/>
      </c:spPr>
      <c:txPr>
        <a:bodyPr rot="0" spcFirstLastPara="1" vertOverflow="ellipsis" vert="horz" wrap="square" anchor="ctr" anchorCtr="1"/>
        <a:lstStyle/>
        <a:p>
          <a:pPr>
            <a:defRPr lang="en-US"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Sheet4!$C$12</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Sheet4!$A$13:$A$20</c:f>
              <c:strCache>
                <c:ptCount val="8"/>
                <c:pt idx="0">
                  <c:v>Less than $250,000</c:v>
                </c:pt>
                <c:pt idx="1">
                  <c:v>$250,000 - $499,000</c:v>
                </c:pt>
                <c:pt idx="2">
                  <c:v>$500,000 - $749,000</c:v>
                </c:pt>
                <c:pt idx="3">
                  <c:v>$750,000 - $999,999</c:v>
                </c:pt>
                <c:pt idx="4">
                  <c:v>$1 Million - $2 Million</c:v>
                </c:pt>
                <c:pt idx="5">
                  <c:v>$2 Million - $5 Million</c:v>
                </c:pt>
                <c:pt idx="6">
                  <c:v>$5 Million - $10 Million</c:v>
                </c:pt>
                <c:pt idx="7">
                  <c:v>$10 Million or More</c:v>
                </c:pt>
              </c:strCache>
            </c:strRef>
          </c:cat>
          <c:val>
            <c:numRef>
              <c:f>Sheet4!$C$13:$C$20</c:f>
              <c:numCache>
                <c:formatCode>0%</c:formatCode>
                <c:ptCount val="8"/>
                <c:pt idx="0">
                  <c:v>0.24</c:v>
                </c:pt>
                <c:pt idx="1">
                  <c:v>0.16</c:v>
                </c:pt>
                <c:pt idx="2">
                  <c:v>0.22</c:v>
                </c:pt>
                <c:pt idx="3">
                  <c:v>0.08</c:v>
                </c:pt>
                <c:pt idx="4">
                  <c:v>0.09</c:v>
                </c:pt>
                <c:pt idx="5">
                  <c:v>0.04</c:v>
                </c:pt>
                <c:pt idx="6">
                  <c:v>0.03</c:v>
                </c:pt>
                <c:pt idx="7">
                  <c:v>0.03</c:v>
                </c:pt>
              </c:numCache>
            </c:numRef>
          </c:val>
          <c:extLst>
            <c:ext xmlns:c16="http://schemas.microsoft.com/office/drawing/2014/chart" uri="{C3380CC4-5D6E-409C-BE32-E72D297353CC}">
              <c16:uniqueId val="{00000001-0A26-40A2-85AF-6701714DF92A}"/>
            </c:ext>
          </c:extLst>
        </c:ser>
        <c:ser>
          <c:idx val="0"/>
          <c:order val="1"/>
          <c:tx>
            <c:strRef>
              <c:f>Sheet4!$B$12</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Sheet4!$A$13:$A$20</c:f>
              <c:strCache>
                <c:ptCount val="8"/>
                <c:pt idx="0">
                  <c:v>Less than $250,000</c:v>
                </c:pt>
                <c:pt idx="1">
                  <c:v>$250,000 - $499,000</c:v>
                </c:pt>
                <c:pt idx="2">
                  <c:v>$500,000 - $749,000</c:v>
                </c:pt>
                <c:pt idx="3">
                  <c:v>$750,000 - $999,999</c:v>
                </c:pt>
                <c:pt idx="4">
                  <c:v>$1 Million - $2 Million</c:v>
                </c:pt>
                <c:pt idx="5">
                  <c:v>$2 Million - $5 Million</c:v>
                </c:pt>
                <c:pt idx="6">
                  <c:v>$5 Million - $10 Million</c:v>
                </c:pt>
                <c:pt idx="7">
                  <c:v>$10 Million or More</c:v>
                </c:pt>
              </c:strCache>
            </c:strRef>
          </c:cat>
          <c:val>
            <c:numRef>
              <c:f>Sheet4!$B$13:$B$20</c:f>
              <c:numCache>
                <c:formatCode>0%</c:formatCode>
                <c:ptCount val="8"/>
                <c:pt idx="0">
                  <c:v>0.26</c:v>
                </c:pt>
                <c:pt idx="1">
                  <c:v>0.15</c:v>
                </c:pt>
                <c:pt idx="2">
                  <c:v>0.21</c:v>
                </c:pt>
                <c:pt idx="3">
                  <c:v>0.08</c:v>
                </c:pt>
                <c:pt idx="4">
                  <c:v>0.08</c:v>
                </c:pt>
                <c:pt idx="5">
                  <c:v>0.03</c:v>
                </c:pt>
                <c:pt idx="6">
                  <c:v>0.03</c:v>
                </c:pt>
                <c:pt idx="7">
                  <c:v>0</c:v>
                </c:pt>
              </c:numCache>
            </c:numRef>
          </c:val>
          <c:extLst>
            <c:ext xmlns:c16="http://schemas.microsoft.com/office/drawing/2014/chart" uri="{C3380CC4-5D6E-409C-BE32-E72D297353CC}">
              <c16:uniqueId val="{00000000-0A26-40A2-85AF-6701714DF92A}"/>
            </c:ext>
          </c:extLst>
        </c:ser>
        <c:dLbls>
          <c:dLblPos val="outEnd"/>
          <c:showLegendKey val="0"/>
          <c:showVal val="1"/>
          <c:showCatName val="0"/>
          <c:showSerName val="0"/>
          <c:showPercent val="0"/>
          <c:showBubbleSize val="0"/>
        </c:dLbls>
        <c:gapWidth val="182"/>
        <c:axId val="1136817072"/>
        <c:axId val="1136817552"/>
      </c:barChart>
      <c:catAx>
        <c:axId val="113681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817552"/>
        <c:crosses val="autoZero"/>
        <c:auto val="1"/>
        <c:lblAlgn val="ctr"/>
        <c:lblOffset val="100"/>
        <c:noMultiLvlLbl val="0"/>
      </c:catAx>
      <c:valAx>
        <c:axId val="1136817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817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MARKETING Budget Last Year vs. Current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Marketing!$Q$159</c:f>
              <c:strCache>
                <c:ptCount val="1"/>
                <c:pt idx="0">
                  <c:v>Current Fiscal Year</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Marketing!$O$160:$O$166</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Marketing!$Q$160:$Q$166</c:f>
              <c:numCache>
                <c:formatCode>0%</c:formatCode>
                <c:ptCount val="7"/>
                <c:pt idx="0">
                  <c:v>1.2658227848101266E-2</c:v>
                </c:pt>
                <c:pt idx="1">
                  <c:v>1.2658227848101266E-2</c:v>
                </c:pt>
                <c:pt idx="2">
                  <c:v>6.3291139240506333E-2</c:v>
                </c:pt>
                <c:pt idx="3">
                  <c:v>0.21518987341772153</c:v>
                </c:pt>
                <c:pt idx="4">
                  <c:v>0.25316455696202533</c:v>
                </c:pt>
                <c:pt idx="5">
                  <c:v>0.21518987341772153</c:v>
                </c:pt>
                <c:pt idx="6">
                  <c:v>8.8607594936708861E-2</c:v>
                </c:pt>
              </c:numCache>
            </c:numRef>
          </c:val>
          <c:extLst>
            <c:ext xmlns:c16="http://schemas.microsoft.com/office/drawing/2014/chart" uri="{C3380CC4-5D6E-409C-BE32-E72D297353CC}">
              <c16:uniqueId val="{00000001-75BB-490B-BA48-B07DFB608C2B}"/>
            </c:ext>
          </c:extLst>
        </c:ser>
        <c:ser>
          <c:idx val="0"/>
          <c:order val="1"/>
          <c:tx>
            <c:strRef>
              <c:f>Marketing!$P$159</c:f>
              <c:strCache>
                <c:ptCount val="1"/>
                <c:pt idx="0">
                  <c:v>Previous Fiscal Year</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Marketing!$O$160:$O$166</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Marketing!$P$160:$P$166</c:f>
              <c:numCache>
                <c:formatCode>0%</c:formatCode>
                <c:ptCount val="7"/>
                <c:pt idx="0">
                  <c:v>2.564102564102564E-2</c:v>
                </c:pt>
                <c:pt idx="1">
                  <c:v>2.564102564102564E-2</c:v>
                </c:pt>
                <c:pt idx="2">
                  <c:v>1.282051282051282E-2</c:v>
                </c:pt>
                <c:pt idx="3">
                  <c:v>0.17948717948717949</c:v>
                </c:pt>
                <c:pt idx="4">
                  <c:v>0.21794871794871795</c:v>
                </c:pt>
                <c:pt idx="5">
                  <c:v>0.33333333333333331</c:v>
                </c:pt>
                <c:pt idx="6">
                  <c:v>6.4102564102564097E-2</c:v>
                </c:pt>
              </c:numCache>
            </c:numRef>
          </c:val>
          <c:extLst>
            <c:ext xmlns:c16="http://schemas.microsoft.com/office/drawing/2014/chart" uri="{C3380CC4-5D6E-409C-BE32-E72D297353CC}">
              <c16:uniqueId val="{00000000-75BB-490B-BA48-B07DFB608C2B}"/>
            </c:ext>
          </c:extLst>
        </c:ser>
        <c:dLbls>
          <c:dLblPos val="outEnd"/>
          <c:showLegendKey val="0"/>
          <c:showVal val="1"/>
          <c:showCatName val="0"/>
          <c:showSerName val="0"/>
          <c:showPercent val="0"/>
          <c:showBubbleSize val="0"/>
        </c:dLbls>
        <c:gapWidth val="182"/>
        <c:axId val="615772991"/>
        <c:axId val="615760511"/>
      </c:barChart>
      <c:catAx>
        <c:axId val="61577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15760511"/>
        <c:crosses val="autoZero"/>
        <c:auto val="1"/>
        <c:lblAlgn val="ctr"/>
        <c:lblOffset val="100"/>
        <c:noMultiLvlLbl val="0"/>
      </c:catAx>
      <c:valAx>
        <c:axId val="6157605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15772991"/>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600" b="1"/>
              <a:t>Marketing Budget Spends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Sheet4!$C$41</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Sheet4!$A$42:$A$54</c:f>
              <c:strCache>
                <c:ptCount val="13"/>
                <c:pt idx="0">
                  <c:v>Direct Mail</c:v>
                </c:pt>
                <c:pt idx="1">
                  <c:v>Telemarketing (Lead Generation)</c:v>
                </c:pt>
                <c:pt idx="2">
                  <c:v>Email Marketing</c:v>
                </c:pt>
                <c:pt idx="3">
                  <c:v>Public Relations</c:v>
                </c:pt>
                <c:pt idx="4">
                  <c:v>Other</c:v>
                </c:pt>
                <c:pt idx="5">
                  <c:v>Research</c:v>
                </c:pt>
                <c:pt idx="6">
                  <c:v>Marketing Automation</c:v>
                </c:pt>
                <c:pt idx="7">
                  <c:v>CRM</c:v>
                </c:pt>
                <c:pt idx="8">
                  <c:v>Website/SEO</c:v>
                </c:pt>
                <c:pt idx="9">
                  <c:v>Trade Shows/Events</c:v>
                </c:pt>
                <c:pt idx="10">
                  <c:v>Content Creation/Marketing</c:v>
                </c:pt>
                <c:pt idx="11">
                  <c:v>Digital Advertising</c:v>
                </c:pt>
                <c:pt idx="12">
                  <c:v>Print Advertising</c:v>
                </c:pt>
              </c:strCache>
            </c:strRef>
          </c:cat>
          <c:val>
            <c:numRef>
              <c:f>Sheet4!$C$42:$C$54</c:f>
              <c:numCache>
                <c:formatCode>0%</c:formatCode>
                <c:ptCount val="13"/>
                <c:pt idx="0">
                  <c:v>0.01</c:v>
                </c:pt>
                <c:pt idx="1">
                  <c:v>0.02</c:v>
                </c:pt>
                <c:pt idx="2">
                  <c:v>0.03</c:v>
                </c:pt>
                <c:pt idx="3">
                  <c:v>0.03</c:v>
                </c:pt>
                <c:pt idx="4">
                  <c:v>0.03</c:v>
                </c:pt>
                <c:pt idx="5">
                  <c:v>0.03</c:v>
                </c:pt>
                <c:pt idx="6">
                  <c:v>0.03</c:v>
                </c:pt>
                <c:pt idx="7">
                  <c:v>0.04</c:v>
                </c:pt>
                <c:pt idx="8">
                  <c:v>7.0000000000000007E-2</c:v>
                </c:pt>
                <c:pt idx="9">
                  <c:v>7.0000000000000007E-2</c:v>
                </c:pt>
                <c:pt idx="10">
                  <c:v>0.09</c:v>
                </c:pt>
                <c:pt idx="11">
                  <c:v>0.1</c:v>
                </c:pt>
                <c:pt idx="12">
                  <c:v>0.2</c:v>
                </c:pt>
              </c:numCache>
            </c:numRef>
          </c:val>
          <c:extLst>
            <c:ext xmlns:c16="http://schemas.microsoft.com/office/drawing/2014/chart" uri="{C3380CC4-5D6E-409C-BE32-E72D297353CC}">
              <c16:uniqueId val="{00000001-6847-4B7B-96BB-CEEC75355D48}"/>
            </c:ext>
          </c:extLst>
        </c:ser>
        <c:ser>
          <c:idx val="0"/>
          <c:order val="1"/>
          <c:tx>
            <c:strRef>
              <c:f>Sheet4!$B$41</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Sheet4!$A$42:$A$54</c:f>
              <c:strCache>
                <c:ptCount val="13"/>
                <c:pt idx="0">
                  <c:v>Direct Mail</c:v>
                </c:pt>
                <c:pt idx="1">
                  <c:v>Telemarketing (Lead Generation)</c:v>
                </c:pt>
                <c:pt idx="2">
                  <c:v>Email Marketing</c:v>
                </c:pt>
                <c:pt idx="3">
                  <c:v>Public Relations</c:v>
                </c:pt>
                <c:pt idx="4">
                  <c:v>Other</c:v>
                </c:pt>
                <c:pt idx="5">
                  <c:v>Research</c:v>
                </c:pt>
                <c:pt idx="6">
                  <c:v>Marketing Automation</c:v>
                </c:pt>
                <c:pt idx="7">
                  <c:v>CRM</c:v>
                </c:pt>
                <c:pt idx="8">
                  <c:v>Website/SEO</c:v>
                </c:pt>
                <c:pt idx="9">
                  <c:v>Trade Shows/Events</c:v>
                </c:pt>
                <c:pt idx="10">
                  <c:v>Content Creation/Marketing</c:v>
                </c:pt>
                <c:pt idx="11">
                  <c:v>Digital Advertising</c:v>
                </c:pt>
                <c:pt idx="12">
                  <c:v>Print Advertising</c:v>
                </c:pt>
              </c:strCache>
            </c:strRef>
          </c:cat>
          <c:val>
            <c:numRef>
              <c:f>Sheet4!$B$42:$B$54</c:f>
              <c:numCache>
                <c:formatCode>0%</c:formatCode>
                <c:ptCount val="13"/>
                <c:pt idx="0">
                  <c:v>0.02</c:v>
                </c:pt>
                <c:pt idx="1">
                  <c:v>0.05</c:v>
                </c:pt>
                <c:pt idx="2">
                  <c:v>0.1</c:v>
                </c:pt>
                <c:pt idx="3">
                  <c:v>7.0000000000000007E-2</c:v>
                </c:pt>
                <c:pt idx="4">
                  <c:v>0.08</c:v>
                </c:pt>
                <c:pt idx="5">
                  <c:v>0.04</c:v>
                </c:pt>
                <c:pt idx="6">
                  <c:v>0.06</c:v>
                </c:pt>
                <c:pt idx="7">
                  <c:v>0.1</c:v>
                </c:pt>
                <c:pt idx="8">
                  <c:v>0.15</c:v>
                </c:pt>
                <c:pt idx="9">
                  <c:v>0.19</c:v>
                </c:pt>
                <c:pt idx="10">
                  <c:v>0.13</c:v>
                </c:pt>
                <c:pt idx="11">
                  <c:v>0.15</c:v>
                </c:pt>
                <c:pt idx="12">
                  <c:v>0.05</c:v>
                </c:pt>
              </c:numCache>
            </c:numRef>
          </c:val>
          <c:extLst>
            <c:ext xmlns:c16="http://schemas.microsoft.com/office/drawing/2014/chart" uri="{C3380CC4-5D6E-409C-BE32-E72D297353CC}">
              <c16:uniqueId val="{00000000-6847-4B7B-96BB-CEEC75355D48}"/>
            </c:ext>
          </c:extLst>
        </c:ser>
        <c:dLbls>
          <c:dLblPos val="outEnd"/>
          <c:showLegendKey val="0"/>
          <c:showVal val="1"/>
          <c:showCatName val="0"/>
          <c:showSerName val="0"/>
          <c:showPercent val="0"/>
          <c:showBubbleSize val="0"/>
        </c:dLbls>
        <c:gapWidth val="219"/>
        <c:axId val="1136783952"/>
        <c:axId val="1136799312"/>
      </c:barChart>
      <c:catAx>
        <c:axId val="113678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799312"/>
        <c:crosses val="autoZero"/>
        <c:auto val="1"/>
        <c:lblAlgn val="ctr"/>
        <c:lblOffset val="100"/>
        <c:noMultiLvlLbl val="0"/>
      </c:catAx>
      <c:valAx>
        <c:axId val="1136799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783952"/>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Email Open Rates</a:t>
            </a:r>
          </a:p>
        </c:rich>
      </c:tx>
      <c:overlay val="0"/>
      <c:spPr>
        <a:noFill/>
        <a:ln>
          <a:noFill/>
        </a:ln>
        <a:effectLst/>
      </c:spPr>
      <c:txPr>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Marketing!$R$640</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Marketing!$P$641:$P$647</c:f>
              <c:strCache>
                <c:ptCount val="7"/>
                <c:pt idx="0">
                  <c:v>Less than 10%</c:v>
                </c:pt>
                <c:pt idx="1">
                  <c:v>10 - 19%</c:v>
                </c:pt>
                <c:pt idx="2">
                  <c:v>20 - 29%</c:v>
                </c:pt>
                <c:pt idx="3">
                  <c:v>30 - 39%</c:v>
                </c:pt>
                <c:pt idx="4">
                  <c:v>40 - 49%</c:v>
                </c:pt>
                <c:pt idx="5">
                  <c:v>50 - 59%</c:v>
                </c:pt>
                <c:pt idx="6">
                  <c:v>60 - 69%</c:v>
                </c:pt>
              </c:strCache>
            </c:strRef>
          </c:cat>
          <c:val>
            <c:numRef>
              <c:f>Marketing!$R$641:$R$647</c:f>
              <c:numCache>
                <c:formatCode>0%</c:formatCode>
                <c:ptCount val="7"/>
                <c:pt idx="0">
                  <c:v>8.2191780821917804E-2</c:v>
                </c:pt>
                <c:pt idx="1">
                  <c:v>0.17808219178082191</c:v>
                </c:pt>
                <c:pt idx="2">
                  <c:v>0.39726027397260272</c:v>
                </c:pt>
                <c:pt idx="3">
                  <c:v>0.1095890410958904</c:v>
                </c:pt>
                <c:pt idx="4">
                  <c:v>5.4794520547945202E-2</c:v>
                </c:pt>
                <c:pt idx="5">
                  <c:v>2.7397260273972601E-2</c:v>
                </c:pt>
                <c:pt idx="6">
                  <c:v>4.1095890410958902E-2</c:v>
                </c:pt>
              </c:numCache>
            </c:numRef>
          </c:val>
          <c:extLst>
            <c:ext xmlns:c16="http://schemas.microsoft.com/office/drawing/2014/chart" uri="{C3380CC4-5D6E-409C-BE32-E72D297353CC}">
              <c16:uniqueId val="{00000001-EAD6-424A-8F07-80D9845AAFC2}"/>
            </c:ext>
          </c:extLst>
        </c:ser>
        <c:ser>
          <c:idx val="0"/>
          <c:order val="1"/>
          <c:tx>
            <c:strRef>
              <c:f>Marketing!$Q$640</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Marketing!$P$641:$P$647</c:f>
              <c:strCache>
                <c:ptCount val="7"/>
                <c:pt idx="0">
                  <c:v>Less than 10%</c:v>
                </c:pt>
                <c:pt idx="1">
                  <c:v>10 - 19%</c:v>
                </c:pt>
                <c:pt idx="2">
                  <c:v>20 - 29%</c:v>
                </c:pt>
                <c:pt idx="3">
                  <c:v>30 - 39%</c:v>
                </c:pt>
                <c:pt idx="4">
                  <c:v>40 - 49%</c:v>
                </c:pt>
                <c:pt idx="5">
                  <c:v>50 - 59%</c:v>
                </c:pt>
                <c:pt idx="6">
                  <c:v>60 - 69%</c:v>
                </c:pt>
              </c:strCache>
            </c:strRef>
          </c:cat>
          <c:val>
            <c:numRef>
              <c:f>Marketing!$Q$641:$Q$647</c:f>
              <c:numCache>
                <c:formatCode>0%</c:formatCode>
                <c:ptCount val="7"/>
                <c:pt idx="0">
                  <c:v>0</c:v>
                </c:pt>
                <c:pt idx="1">
                  <c:v>0.13</c:v>
                </c:pt>
                <c:pt idx="2">
                  <c:v>0.24</c:v>
                </c:pt>
                <c:pt idx="3">
                  <c:v>0.13</c:v>
                </c:pt>
                <c:pt idx="4">
                  <c:v>0.11</c:v>
                </c:pt>
                <c:pt idx="5">
                  <c:v>0.03</c:v>
                </c:pt>
                <c:pt idx="6">
                  <c:v>0.05</c:v>
                </c:pt>
              </c:numCache>
            </c:numRef>
          </c:val>
          <c:extLst>
            <c:ext xmlns:c16="http://schemas.microsoft.com/office/drawing/2014/chart" uri="{C3380CC4-5D6E-409C-BE32-E72D297353CC}">
              <c16:uniqueId val="{00000000-EAD6-424A-8F07-80D9845AAFC2}"/>
            </c:ext>
          </c:extLst>
        </c:ser>
        <c:dLbls>
          <c:dLblPos val="outEnd"/>
          <c:showLegendKey val="0"/>
          <c:showVal val="1"/>
          <c:showCatName val="0"/>
          <c:showSerName val="0"/>
          <c:showPercent val="0"/>
          <c:showBubbleSize val="0"/>
        </c:dLbls>
        <c:gapWidth val="182"/>
        <c:axId val="173186624"/>
        <c:axId val="173178464"/>
      </c:barChart>
      <c:catAx>
        <c:axId val="173186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178464"/>
        <c:crosses val="autoZero"/>
        <c:auto val="1"/>
        <c:lblAlgn val="ctr"/>
        <c:lblOffset val="100"/>
        <c:noMultiLvlLbl val="0"/>
      </c:catAx>
      <c:valAx>
        <c:axId val="173178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186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Average Email Click-through Rate</a:t>
            </a:r>
          </a:p>
        </c:rich>
      </c:tx>
      <c:overlay val="0"/>
      <c:spPr>
        <a:noFill/>
        <a:ln>
          <a:noFill/>
        </a:ln>
        <a:effectLst/>
      </c:spPr>
      <c:txPr>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Marketing!$W$651</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Marketing!$U$652:$U$660</c:f>
              <c:strCache>
                <c:ptCount val="9"/>
                <c:pt idx="0">
                  <c:v>Less than 10%</c:v>
                </c:pt>
                <c:pt idx="1">
                  <c:v>10 - 19%</c:v>
                </c:pt>
                <c:pt idx="2">
                  <c:v>20 - 29%</c:v>
                </c:pt>
                <c:pt idx="3">
                  <c:v>30 - 39%</c:v>
                </c:pt>
                <c:pt idx="4">
                  <c:v>40 - 49%</c:v>
                </c:pt>
                <c:pt idx="5">
                  <c:v>50 - 59%</c:v>
                </c:pt>
                <c:pt idx="6">
                  <c:v>60 - 69%</c:v>
                </c:pt>
                <c:pt idx="7">
                  <c:v>70 - 79%</c:v>
                </c:pt>
                <c:pt idx="8">
                  <c:v>More than 80%</c:v>
                </c:pt>
              </c:strCache>
            </c:strRef>
          </c:cat>
          <c:val>
            <c:numRef>
              <c:f>Marketing!$W$652:$W$660</c:f>
              <c:numCache>
                <c:formatCode>0%</c:formatCode>
                <c:ptCount val="9"/>
                <c:pt idx="0">
                  <c:v>0.23287671232876711</c:v>
                </c:pt>
                <c:pt idx="1">
                  <c:v>0.27397260273972601</c:v>
                </c:pt>
                <c:pt idx="2">
                  <c:v>0.23287671232876711</c:v>
                </c:pt>
                <c:pt idx="3">
                  <c:v>4.1095890410958902E-2</c:v>
                </c:pt>
                <c:pt idx="4">
                  <c:v>1.3698630136986301E-2</c:v>
                </c:pt>
                <c:pt idx="5">
                  <c:v>2.7397260273972601E-2</c:v>
                </c:pt>
                <c:pt idx="6">
                  <c:v>1.3698630136986301E-2</c:v>
                </c:pt>
                <c:pt idx="7">
                  <c:v>1.3698630136986301E-2</c:v>
                </c:pt>
                <c:pt idx="8">
                  <c:v>2.7397260273972601E-2</c:v>
                </c:pt>
              </c:numCache>
            </c:numRef>
          </c:val>
          <c:extLst>
            <c:ext xmlns:c16="http://schemas.microsoft.com/office/drawing/2014/chart" uri="{C3380CC4-5D6E-409C-BE32-E72D297353CC}">
              <c16:uniqueId val="{00000001-A01D-4D0E-8A29-8CD775A6233D}"/>
            </c:ext>
          </c:extLst>
        </c:ser>
        <c:ser>
          <c:idx val="0"/>
          <c:order val="1"/>
          <c:tx>
            <c:strRef>
              <c:f>Marketing!$V$651</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Marketing!$U$652:$U$660</c:f>
              <c:strCache>
                <c:ptCount val="9"/>
                <c:pt idx="0">
                  <c:v>Less than 10%</c:v>
                </c:pt>
                <c:pt idx="1">
                  <c:v>10 - 19%</c:v>
                </c:pt>
                <c:pt idx="2">
                  <c:v>20 - 29%</c:v>
                </c:pt>
                <c:pt idx="3">
                  <c:v>30 - 39%</c:v>
                </c:pt>
                <c:pt idx="4">
                  <c:v>40 - 49%</c:v>
                </c:pt>
                <c:pt idx="5">
                  <c:v>50 - 59%</c:v>
                </c:pt>
                <c:pt idx="6">
                  <c:v>60 - 69%</c:v>
                </c:pt>
                <c:pt idx="7">
                  <c:v>70 - 79%</c:v>
                </c:pt>
                <c:pt idx="8">
                  <c:v>More than 80%</c:v>
                </c:pt>
              </c:strCache>
            </c:strRef>
          </c:cat>
          <c:val>
            <c:numRef>
              <c:f>Marketing!$V$652:$V$660</c:f>
              <c:numCache>
                <c:formatCode>0%</c:formatCode>
                <c:ptCount val="9"/>
                <c:pt idx="0">
                  <c:v>0.26</c:v>
                </c:pt>
                <c:pt idx="1">
                  <c:v>0.21</c:v>
                </c:pt>
                <c:pt idx="2">
                  <c:v>0.05</c:v>
                </c:pt>
                <c:pt idx="3">
                  <c:v>0</c:v>
                </c:pt>
                <c:pt idx="4">
                  <c:v>0.05</c:v>
                </c:pt>
                <c:pt idx="5">
                  <c:v>0.05</c:v>
                </c:pt>
                <c:pt idx="6">
                  <c:v>0</c:v>
                </c:pt>
                <c:pt idx="7">
                  <c:v>0.03</c:v>
                </c:pt>
                <c:pt idx="8">
                  <c:v>0.03</c:v>
                </c:pt>
              </c:numCache>
            </c:numRef>
          </c:val>
          <c:extLst>
            <c:ext xmlns:c16="http://schemas.microsoft.com/office/drawing/2014/chart" uri="{C3380CC4-5D6E-409C-BE32-E72D297353CC}">
              <c16:uniqueId val="{00000000-A01D-4D0E-8A29-8CD775A6233D}"/>
            </c:ext>
          </c:extLst>
        </c:ser>
        <c:dLbls>
          <c:dLblPos val="outEnd"/>
          <c:showLegendKey val="0"/>
          <c:showVal val="1"/>
          <c:showCatName val="0"/>
          <c:showSerName val="0"/>
          <c:showPercent val="0"/>
          <c:showBubbleSize val="0"/>
        </c:dLbls>
        <c:gapWidth val="182"/>
        <c:axId val="173251904"/>
        <c:axId val="173238944"/>
      </c:barChart>
      <c:catAx>
        <c:axId val="17325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38944"/>
        <c:crosses val="autoZero"/>
        <c:auto val="1"/>
        <c:lblAlgn val="ctr"/>
        <c:lblOffset val="100"/>
        <c:noMultiLvlLbl val="0"/>
      </c:catAx>
      <c:valAx>
        <c:axId val="173238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51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Average Search Ads Click-through Rate</a:t>
            </a:r>
          </a:p>
        </c:rich>
      </c:tx>
      <c:overlay val="0"/>
      <c:spPr>
        <a:noFill/>
        <a:ln>
          <a:noFill/>
        </a:ln>
        <a:effectLst/>
      </c:spPr>
      <c:txPr>
        <a:bodyPr rot="0" spcFirstLastPara="1" vertOverflow="ellipsis" vert="horz" wrap="square" anchor="ctr" anchorCtr="1"/>
        <a:lstStyle/>
        <a:p>
          <a:pPr>
            <a:defRPr lang="en-US" sz="132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Marketing!$P$671</c:f>
              <c:strCache>
                <c:ptCount val="1"/>
                <c:pt idx="0">
                  <c:v>2024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Marketing!$N$672:$N$678</c:f>
              <c:strCache>
                <c:ptCount val="7"/>
                <c:pt idx="0">
                  <c:v>Don't currently use Search Ads</c:v>
                </c:pt>
                <c:pt idx="1">
                  <c:v>Less than 10%</c:v>
                </c:pt>
                <c:pt idx="2">
                  <c:v>10 - 19%</c:v>
                </c:pt>
                <c:pt idx="3">
                  <c:v>20 - 29%</c:v>
                </c:pt>
                <c:pt idx="4">
                  <c:v>30 - 39%</c:v>
                </c:pt>
                <c:pt idx="5">
                  <c:v>40 - 49%</c:v>
                </c:pt>
                <c:pt idx="6">
                  <c:v>50 - 59%</c:v>
                </c:pt>
              </c:strCache>
            </c:strRef>
          </c:cat>
          <c:val>
            <c:numRef>
              <c:f>Marketing!$P$672:$P$678</c:f>
              <c:numCache>
                <c:formatCode>0%</c:formatCode>
                <c:ptCount val="7"/>
                <c:pt idx="0">
                  <c:v>0.125</c:v>
                </c:pt>
                <c:pt idx="1">
                  <c:v>0.19444444444444445</c:v>
                </c:pt>
                <c:pt idx="2">
                  <c:v>0.1111111111111111</c:v>
                </c:pt>
                <c:pt idx="3">
                  <c:v>0.27777777777777779</c:v>
                </c:pt>
                <c:pt idx="4">
                  <c:v>9.7222222222222224E-2</c:v>
                </c:pt>
                <c:pt idx="5">
                  <c:v>4.1666666666666664E-2</c:v>
                </c:pt>
                <c:pt idx="6">
                  <c:v>2.7777777777777776E-2</c:v>
                </c:pt>
              </c:numCache>
            </c:numRef>
          </c:val>
          <c:extLst>
            <c:ext xmlns:c16="http://schemas.microsoft.com/office/drawing/2014/chart" uri="{C3380CC4-5D6E-409C-BE32-E72D297353CC}">
              <c16:uniqueId val="{00000001-EE28-4570-B0B7-5A1997373709}"/>
            </c:ext>
          </c:extLst>
        </c:ser>
        <c:ser>
          <c:idx val="0"/>
          <c:order val="1"/>
          <c:tx>
            <c:strRef>
              <c:f>Marketing!$O$671</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Marketing!$N$672:$N$678</c:f>
              <c:strCache>
                <c:ptCount val="7"/>
                <c:pt idx="0">
                  <c:v>Don't currently use Search Ads</c:v>
                </c:pt>
                <c:pt idx="1">
                  <c:v>Less than 10%</c:v>
                </c:pt>
                <c:pt idx="2">
                  <c:v>10 - 19%</c:v>
                </c:pt>
                <c:pt idx="3">
                  <c:v>20 - 29%</c:v>
                </c:pt>
                <c:pt idx="4">
                  <c:v>30 - 39%</c:v>
                </c:pt>
                <c:pt idx="5">
                  <c:v>40 - 49%</c:v>
                </c:pt>
                <c:pt idx="6">
                  <c:v>50 - 59%</c:v>
                </c:pt>
              </c:strCache>
            </c:strRef>
          </c:cat>
          <c:val>
            <c:numRef>
              <c:f>Marketing!$O$672:$O$678</c:f>
              <c:numCache>
                <c:formatCode>0%</c:formatCode>
                <c:ptCount val="7"/>
                <c:pt idx="1">
                  <c:v>0.18</c:v>
                </c:pt>
                <c:pt idx="2">
                  <c:v>0.16</c:v>
                </c:pt>
                <c:pt idx="3">
                  <c:v>0</c:v>
                </c:pt>
                <c:pt idx="4">
                  <c:v>0.05</c:v>
                </c:pt>
                <c:pt idx="5">
                  <c:v>0.11</c:v>
                </c:pt>
                <c:pt idx="6">
                  <c:v>0</c:v>
                </c:pt>
              </c:numCache>
            </c:numRef>
          </c:val>
          <c:extLst>
            <c:ext xmlns:c16="http://schemas.microsoft.com/office/drawing/2014/chart" uri="{C3380CC4-5D6E-409C-BE32-E72D297353CC}">
              <c16:uniqueId val="{00000000-EE28-4570-B0B7-5A1997373709}"/>
            </c:ext>
          </c:extLst>
        </c:ser>
        <c:dLbls>
          <c:dLblPos val="outEnd"/>
          <c:showLegendKey val="0"/>
          <c:showVal val="1"/>
          <c:showCatName val="0"/>
          <c:showSerName val="0"/>
          <c:showPercent val="0"/>
          <c:showBubbleSize val="0"/>
        </c:dLbls>
        <c:gapWidth val="182"/>
        <c:axId val="173289824"/>
        <c:axId val="173291264"/>
      </c:barChart>
      <c:catAx>
        <c:axId val="17328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91264"/>
        <c:crosses val="autoZero"/>
        <c:auto val="1"/>
        <c:lblAlgn val="ctr"/>
        <c:lblOffset val="100"/>
        <c:noMultiLvlLbl val="0"/>
      </c:catAx>
      <c:valAx>
        <c:axId val="173291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89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What social media channels does your organization primarily use?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Marketing!$AF$631</c:f>
              <c:strCache>
                <c:ptCount val="1"/>
                <c:pt idx="0">
                  <c:v>2024</c:v>
                </c:pt>
              </c:strCache>
            </c:strRef>
          </c:tx>
          <c:spPr>
            <a:solidFill>
              <a:srgbClr val="FFC82E"/>
            </a:solidFill>
            <a:ln>
              <a:noFill/>
            </a:ln>
            <a:effectLst/>
          </c:spPr>
          <c:invertIfNegative val="0"/>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2B9-8742-8487-5F94A1A8C4EC}"/>
                </c:ext>
              </c:extLst>
            </c:dLbl>
            <c:dLbl>
              <c:idx val="5"/>
              <c:spPr>
                <a:noFill/>
                <a:ln>
                  <a:noFill/>
                </a:ln>
                <a:effectLst/>
              </c:spPr>
              <c:txPr>
                <a:bodyPr rot="0" spcFirstLastPara="1" vertOverflow="ellipsis" vert="horz" wrap="square" anchor="ctr" anchorCtr="1"/>
                <a:lstStyle/>
                <a:p>
                  <a:pPr>
                    <a:defRPr sz="12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2B9-8742-8487-5F94A1A8C4EC}"/>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Marketing!$AD$632:$AD$637</c:f>
              <c:strCache>
                <c:ptCount val="6"/>
                <c:pt idx="0">
                  <c:v>YouTube</c:v>
                </c:pt>
                <c:pt idx="1">
                  <c:v>TikTok</c:v>
                </c:pt>
                <c:pt idx="2">
                  <c:v>Twitter</c:v>
                </c:pt>
                <c:pt idx="3">
                  <c:v>Instagram</c:v>
                </c:pt>
                <c:pt idx="4">
                  <c:v>Facebook</c:v>
                </c:pt>
                <c:pt idx="5">
                  <c:v>LinkedIn</c:v>
                </c:pt>
              </c:strCache>
            </c:strRef>
          </c:cat>
          <c:val>
            <c:numRef>
              <c:f>Marketing!$AF$632:$AF$637</c:f>
              <c:numCache>
                <c:formatCode>0%</c:formatCode>
                <c:ptCount val="6"/>
                <c:pt idx="0">
                  <c:v>2.8985507246376812E-2</c:v>
                </c:pt>
                <c:pt idx="1">
                  <c:v>0.27536231884057971</c:v>
                </c:pt>
                <c:pt idx="2">
                  <c:v>0.43478260869565216</c:v>
                </c:pt>
                <c:pt idx="3">
                  <c:v>0.47826086956521741</c:v>
                </c:pt>
                <c:pt idx="4">
                  <c:v>0.65217391304347827</c:v>
                </c:pt>
                <c:pt idx="5">
                  <c:v>0.76811594202898548</c:v>
                </c:pt>
              </c:numCache>
            </c:numRef>
          </c:val>
          <c:extLst>
            <c:ext xmlns:c16="http://schemas.microsoft.com/office/drawing/2014/chart" uri="{C3380CC4-5D6E-409C-BE32-E72D297353CC}">
              <c16:uniqueId val="{00000001-5EF7-4FC5-9811-AAC679760C0A}"/>
            </c:ext>
          </c:extLst>
        </c:ser>
        <c:ser>
          <c:idx val="0"/>
          <c:order val="1"/>
          <c:tx>
            <c:strRef>
              <c:f>Marketing!$AE$631</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Marketing!$AD$632:$AD$637</c:f>
              <c:strCache>
                <c:ptCount val="6"/>
                <c:pt idx="0">
                  <c:v>YouTube</c:v>
                </c:pt>
                <c:pt idx="1">
                  <c:v>TikTok</c:v>
                </c:pt>
                <c:pt idx="2">
                  <c:v>Twitter</c:v>
                </c:pt>
                <c:pt idx="3">
                  <c:v>Instagram</c:v>
                </c:pt>
                <c:pt idx="4">
                  <c:v>Facebook</c:v>
                </c:pt>
                <c:pt idx="5">
                  <c:v>LinkedIn</c:v>
                </c:pt>
              </c:strCache>
            </c:strRef>
          </c:cat>
          <c:val>
            <c:numRef>
              <c:f>Marketing!$AE$632:$AE$637</c:f>
              <c:numCache>
                <c:formatCode>0%</c:formatCode>
                <c:ptCount val="6"/>
                <c:pt idx="1">
                  <c:v>0.23</c:v>
                </c:pt>
                <c:pt idx="2">
                  <c:v>0.67</c:v>
                </c:pt>
                <c:pt idx="3">
                  <c:v>0.54</c:v>
                </c:pt>
                <c:pt idx="4">
                  <c:v>0.82</c:v>
                </c:pt>
                <c:pt idx="5">
                  <c:v>1</c:v>
                </c:pt>
              </c:numCache>
            </c:numRef>
          </c:val>
          <c:extLst>
            <c:ext xmlns:c16="http://schemas.microsoft.com/office/drawing/2014/chart" uri="{C3380CC4-5D6E-409C-BE32-E72D297353CC}">
              <c16:uniqueId val="{00000000-5EF7-4FC5-9811-AAC679760C0A}"/>
            </c:ext>
          </c:extLst>
        </c:ser>
        <c:dLbls>
          <c:dLblPos val="outEnd"/>
          <c:showLegendKey val="0"/>
          <c:showVal val="1"/>
          <c:showCatName val="0"/>
          <c:showSerName val="0"/>
          <c:showPercent val="0"/>
          <c:showBubbleSize val="0"/>
        </c:dLbls>
        <c:gapWidth val="182"/>
        <c:axId val="173291744"/>
        <c:axId val="173293184"/>
      </c:barChart>
      <c:catAx>
        <c:axId val="17329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93184"/>
        <c:crosses val="autoZero"/>
        <c:auto val="1"/>
        <c:lblAlgn val="ctr"/>
        <c:lblOffset val="100"/>
        <c:noMultiLvlLbl val="0"/>
      </c:catAx>
      <c:valAx>
        <c:axId val="1732931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29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i="1" dirty="0"/>
              <a:t>SALES</a:t>
            </a:r>
            <a:r>
              <a:rPr lang="en-US" sz="1400" b="1" dirty="0"/>
              <a:t> - Organization's overall Sales results from previous fiscal year vs. current fiscal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Sales!$J$383</c:f>
              <c:strCache>
                <c:ptCount val="1"/>
                <c:pt idx="0">
                  <c:v>Current Fiscal Year</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Sales!$H$384:$H$390</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Sales!$J$384:$J$390</c:f>
              <c:numCache>
                <c:formatCode>General</c:formatCode>
                <c:ptCount val="7"/>
                <c:pt idx="0" formatCode="0%">
                  <c:v>0.04</c:v>
                </c:pt>
                <c:pt idx="1">
                  <c:v>0</c:v>
                </c:pt>
                <c:pt idx="2">
                  <c:v>0</c:v>
                </c:pt>
                <c:pt idx="3" formatCode="0%">
                  <c:v>0.125</c:v>
                </c:pt>
                <c:pt idx="4" formatCode="0%">
                  <c:v>0.33333333333333331</c:v>
                </c:pt>
                <c:pt idx="5" formatCode="0%">
                  <c:v>0.20833333333333334</c:v>
                </c:pt>
                <c:pt idx="6" formatCode="0%">
                  <c:v>0.29166666666666669</c:v>
                </c:pt>
              </c:numCache>
            </c:numRef>
          </c:val>
          <c:extLst>
            <c:ext xmlns:c16="http://schemas.microsoft.com/office/drawing/2014/chart" uri="{C3380CC4-5D6E-409C-BE32-E72D297353CC}">
              <c16:uniqueId val="{00000001-C938-4902-86CA-9088CA2F03E3}"/>
            </c:ext>
          </c:extLst>
        </c:ser>
        <c:ser>
          <c:idx val="0"/>
          <c:order val="1"/>
          <c:tx>
            <c:strRef>
              <c:f>Sales!$I$383</c:f>
              <c:strCache>
                <c:ptCount val="1"/>
                <c:pt idx="0">
                  <c:v>Previous Fiscal Year</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Sales!$H$384:$H$390</c:f>
              <c:strCache>
                <c:ptCount val="7"/>
                <c:pt idx="0">
                  <c:v>down greater than -20% vs. prior year</c:v>
                </c:pt>
                <c:pt idx="1">
                  <c:v>-10 - 19% vs. prior year</c:v>
                </c:pt>
                <c:pt idx="2">
                  <c:v>-0 - 9% vs. prior year</c:v>
                </c:pt>
                <c:pt idx="3">
                  <c:v>flat to last year</c:v>
                </c:pt>
                <c:pt idx="4">
                  <c:v>+0 - 9% vs. prior year</c:v>
                </c:pt>
                <c:pt idx="5">
                  <c:v>+10 - 19% vs. prior year</c:v>
                </c:pt>
                <c:pt idx="6">
                  <c:v>+ 20% vs. prior year</c:v>
                </c:pt>
              </c:strCache>
            </c:strRef>
          </c:cat>
          <c:val>
            <c:numRef>
              <c:f>Sales!$I$384:$I$390</c:f>
              <c:numCache>
                <c:formatCode>0%</c:formatCode>
                <c:ptCount val="7"/>
                <c:pt idx="0" formatCode="General">
                  <c:v>0</c:v>
                </c:pt>
                <c:pt idx="1">
                  <c:v>4.1666666666666664E-2</c:v>
                </c:pt>
                <c:pt idx="2">
                  <c:v>8.3333333333333329E-2</c:v>
                </c:pt>
                <c:pt idx="3">
                  <c:v>8.3333333333333329E-2</c:v>
                </c:pt>
                <c:pt idx="4">
                  <c:v>0.20833333333333334</c:v>
                </c:pt>
                <c:pt idx="5">
                  <c:v>0.29166666666666669</c:v>
                </c:pt>
                <c:pt idx="6">
                  <c:v>0.25</c:v>
                </c:pt>
              </c:numCache>
            </c:numRef>
          </c:val>
          <c:extLst>
            <c:ext xmlns:c16="http://schemas.microsoft.com/office/drawing/2014/chart" uri="{C3380CC4-5D6E-409C-BE32-E72D297353CC}">
              <c16:uniqueId val="{00000000-C938-4902-86CA-9088CA2F03E3}"/>
            </c:ext>
          </c:extLst>
        </c:ser>
        <c:dLbls>
          <c:dLblPos val="outEnd"/>
          <c:showLegendKey val="0"/>
          <c:showVal val="1"/>
          <c:showCatName val="0"/>
          <c:showSerName val="0"/>
          <c:showPercent val="0"/>
          <c:showBubbleSize val="0"/>
        </c:dLbls>
        <c:gapWidth val="182"/>
        <c:axId val="870406655"/>
        <c:axId val="870417215"/>
      </c:barChart>
      <c:catAx>
        <c:axId val="870406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70417215"/>
        <c:crosses val="autoZero"/>
        <c:auto val="1"/>
        <c:lblAlgn val="ctr"/>
        <c:lblOffset val="100"/>
        <c:noMultiLvlLbl val="0"/>
      </c:catAx>
      <c:valAx>
        <c:axId val="8704172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870406655"/>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2024 Marking Activity - Outsources vs. In House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stacked"/>
        <c:varyColors val="0"/>
        <c:ser>
          <c:idx val="0"/>
          <c:order val="0"/>
          <c:tx>
            <c:strRef>
              <c:f>Marketing!$AM$57</c:f>
              <c:strCache>
                <c:ptCount val="1"/>
                <c:pt idx="0">
                  <c:v>Primarily Outsourced</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Marketing!$AL$58:$AL$69</c:f>
              <c:strCache>
                <c:ptCount val="12"/>
                <c:pt idx="0">
                  <c:v>Social Media</c:v>
                </c:pt>
                <c:pt idx="1">
                  <c:v>Email Marketing</c:v>
                </c:pt>
                <c:pt idx="2">
                  <c:v>Content Creation/Thought Leadership</c:v>
                </c:pt>
                <c:pt idx="3">
                  <c:v>Trade Shows/Events</c:v>
                </c:pt>
                <c:pt idx="4">
                  <c:v>CRM/Marketing Automation</c:v>
                </c:pt>
                <c:pt idx="5">
                  <c:v>Advertising/Media Buying</c:v>
                </c:pt>
                <c:pt idx="6">
                  <c:v>Research</c:v>
                </c:pt>
                <c:pt idx="7">
                  <c:v>Website/SEO</c:v>
                </c:pt>
                <c:pt idx="8">
                  <c:v>Video</c:v>
                </c:pt>
                <c:pt idx="9">
                  <c:v>Public Relations</c:v>
                </c:pt>
                <c:pt idx="10">
                  <c:v>Telemarketing (Lead Generation)</c:v>
                </c:pt>
                <c:pt idx="11">
                  <c:v>Direct Mail</c:v>
                </c:pt>
              </c:strCache>
            </c:strRef>
          </c:cat>
          <c:val>
            <c:numRef>
              <c:f>Marketing!$AM$58:$AM$69</c:f>
              <c:numCache>
                <c:formatCode>0%</c:formatCode>
                <c:ptCount val="12"/>
                <c:pt idx="0">
                  <c:v>0.32</c:v>
                </c:pt>
                <c:pt idx="1">
                  <c:v>0.33</c:v>
                </c:pt>
                <c:pt idx="2">
                  <c:v>0.4</c:v>
                </c:pt>
                <c:pt idx="3">
                  <c:v>0.37</c:v>
                </c:pt>
                <c:pt idx="4">
                  <c:v>0.35</c:v>
                </c:pt>
                <c:pt idx="5">
                  <c:v>0.43</c:v>
                </c:pt>
                <c:pt idx="6">
                  <c:v>0.37</c:v>
                </c:pt>
                <c:pt idx="7">
                  <c:v>0.56999999999999995</c:v>
                </c:pt>
                <c:pt idx="8">
                  <c:v>0.52</c:v>
                </c:pt>
                <c:pt idx="9">
                  <c:v>0.43</c:v>
                </c:pt>
                <c:pt idx="10">
                  <c:v>0.37</c:v>
                </c:pt>
                <c:pt idx="11">
                  <c:v>0.33</c:v>
                </c:pt>
              </c:numCache>
            </c:numRef>
          </c:val>
          <c:extLst>
            <c:ext xmlns:c16="http://schemas.microsoft.com/office/drawing/2014/chart" uri="{C3380CC4-5D6E-409C-BE32-E72D297353CC}">
              <c16:uniqueId val="{00000000-566D-4575-B041-912B248D416E}"/>
            </c:ext>
          </c:extLst>
        </c:ser>
        <c:ser>
          <c:idx val="1"/>
          <c:order val="1"/>
          <c:tx>
            <c:strRef>
              <c:f>Marketing!$AN$57</c:f>
              <c:strCache>
                <c:ptCount val="1"/>
                <c:pt idx="0">
                  <c:v>Primarily Performed In House</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Marketing!$AL$58:$AL$69</c:f>
              <c:strCache>
                <c:ptCount val="12"/>
                <c:pt idx="0">
                  <c:v>Social Media</c:v>
                </c:pt>
                <c:pt idx="1">
                  <c:v>Email Marketing</c:v>
                </c:pt>
                <c:pt idx="2">
                  <c:v>Content Creation/Thought Leadership</c:v>
                </c:pt>
                <c:pt idx="3">
                  <c:v>Trade Shows/Events</c:v>
                </c:pt>
                <c:pt idx="4">
                  <c:v>CRM/Marketing Automation</c:v>
                </c:pt>
                <c:pt idx="5">
                  <c:v>Advertising/Media Buying</c:v>
                </c:pt>
                <c:pt idx="6">
                  <c:v>Research</c:v>
                </c:pt>
                <c:pt idx="7">
                  <c:v>Website/SEO</c:v>
                </c:pt>
                <c:pt idx="8">
                  <c:v>Video</c:v>
                </c:pt>
                <c:pt idx="9">
                  <c:v>Public Relations</c:v>
                </c:pt>
                <c:pt idx="10">
                  <c:v>Telemarketing (Lead Generation)</c:v>
                </c:pt>
                <c:pt idx="11">
                  <c:v>Direct Mail</c:v>
                </c:pt>
              </c:strCache>
            </c:strRef>
          </c:cat>
          <c:val>
            <c:numRef>
              <c:f>Marketing!$AN$58:$AN$69</c:f>
              <c:numCache>
                <c:formatCode>0%</c:formatCode>
                <c:ptCount val="12"/>
                <c:pt idx="0">
                  <c:v>0.6</c:v>
                </c:pt>
                <c:pt idx="1">
                  <c:v>0.59</c:v>
                </c:pt>
                <c:pt idx="2">
                  <c:v>0.56000000000000005</c:v>
                </c:pt>
                <c:pt idx="3">
                  <c:v>0.52</c:v>
                </c:pt>
                <c:pt idx="4">
                  <c:v>0.52</c:v>
                </c:pt>
                <c:pt idx="5">
                  <c:v>0.49</c:v>
                </c:pt>
                <c:pt idx="6">
                  <c:v>0.44</c:v>
                </c:pt>
                <c:pt idx="7">
                  <c:v>0.35</c:v>
                </c:pt>
                <c:pt idx="8">
                  <c:v>0.35</c:v>
                </c:pt>
                <c:pt idx="9">
                  <c:v>0.41</c:v>
                </c:pt>
                <c:pt idx="10">
                  <c:v>0.33</c:v>
                </c:pt>
                <c:pt idx="11">
                  <c:v>0.35</c:v>
                </c:pt>
              </c:numCache>
            </c:numRef>
          </c:val>
          <c:extLst>
            <c:ext xmlns:c16="http://schemas.microsoft.com/office/drawing/2014/chart" uri="{C3380CC4-5D6E-409C-BE32-E72D297353CC}">
              <c16:uniqueId val="{00000001-566D-4575-B041-912B248D416E}"/>
            </c:ext>
          </c:extLst>
        </c:ser>
        <c:dLbls>
          <c:dLblPos val="ctr"/>
          <c:showLegendKey val="0"/>
          <c:showVal val="1"/>
          <c:showCatName val="0"/>
          <c:showSerName val="0"/>
          <c:showPercent val="0"/>
          <c:showBubbleSize val="0"/>
        </c:dLbls>
        <c:gapWidth val="150"/>
        <c:overlap val="100"/>
        <c:axId val="148844720"/>
        <c:axId val="148851920"/>
      </c:barChart>
      <c:catAx>
        <c:axId val="148844720"/>
        <c:scaling>
          <c:orientation val="minMax"/>
        </c:scaling>
        <c:delete val="1"/>
        <c:axPos val="l"/>
        <c:numFmt formatCode="General" sourceLinked="1"/>
        <c:majorTickMark val="none"/>
        <c:minorTickMark val="none"/>
        <c:tickLblPos val="nextTo"/>
        <c:crossAx val="148851920"/>
        <c:crosses val="autoZero"/>
        <c:auto val="1"/>
        <c:lblAlgn val="ctr"/>
        <c:lblOffset val="100"/>
        <c:noMultiLvlLbl val="0"/>
      </c:catAx>
      <c:valAx>
        <c:axId val="14885192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884472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00" b="0"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40" b="1">
                <a:solidFill>
                  <a:schemeClr val="tx1"/>
                </a:solidFill>
              </a:rPr>
              <a:t>2022 Marking Activity - Outsources </a:t>
            </a:r>
          </a:p>
          <a:p>
            <a:pPr>
              <a:defRPr sz="1440" b="1">
                <a:solidFill>
                  <a:schemeClr val="tx1"/>
                </a:solidFill>
              </a:defRPr>
            </a:pPr>
            <a:r>
              <a:rPr lang="en-US" sz="1440" b="1">
                <a:solidFill>
                  <a:schemeClr val="tx1"/>
                </a:solidFill>
              </a:rPr>
              <a:t>vs. In House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stacked"/>
        <c:varyColors val="0"/>
        <c:ser>
          <c:idx val="0"/>
          <c:order val="0"/>
          <c:tx>
            <c:strRef>
              <c:f>'[Chart in Microsoft PowerPoint]Marketing'!$AP$57</c:f>
              <c:strCache>
                <c:ptCount val="1"/>
                <c:pt idx="0">
                  <c:v>Primarily Outsourced</c:v>
                </c:pt>
              </c:strCache>
            </c:strRef>
          </c:tx>
          <c:spPr>
            <a:solidFill>
              <a:srgbClr val="0065A2"/>
            </a:solidFill>
            <a:ln>
              <a:noFill/>
            </a:ln>
            <a:effectLst/>
          </c:spPr>
          <c:invertIfNegative val="0"/>
          <c:dLbls>
            <c:dLbl>
              <c:idx val="10"/>
              <c:layout>
                <c:manualLayout>
                  <c:x val="1.1881189971340137E-2"/>
                  <c:y val="-3.01533714437125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12-407A-AF13-4E8B13D0D3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PowerPoint]Marketing'!$AO$58:$AO$69</c:f>
              <c:strCache>
                <c:ptCount val="12"/>
                <c:pt idx="0">
                  <c:v>Social Media</c:v>
                </c:pt>
                <c:pt idx="1">
                  <c:v>Email Marketing</c:v>
                </c:pt>
                <c:pt idx="2">
                  <c:v>Content Creation/Thought Leadership</c:v>
                </c:pt>
                <c:pt idx="3">
                  <c:v>Trade Shows/Events</c:v>
                </c:pt>
                <c:pt idx="4">
                  <c:v>CRM/Marketing Automation</c:v>
                </c:pt>
                <c:pt idx="5">
                  <c:v>Advertising/Media Buying</c:v>
                </c:pt>
                <c:pt idx="6">
                  <c:v>Research</c:v>
                </c:pt>
                <c:pt idx="7">
                  <c:v>Website/SEO</c:v>
                </c:pt>
                <c:pt idx="8">
                  <c:v>Video</c:v>
                </c:pt>
                <c:pt idx="9">
                  <c:v>Public Relations</c:v>
                </c:pt>
                <c:pt idx="10">
                  <c:v>Telemarketing (Lead Generation)</c:v>
                </c:pt>
                <c:pt idx="11">
                  <c:v>Direct Mail</c:v>
                </c:pt>
              </c:strCache>
            </c:strRef>
          </c:cat>
          <c:val>
            <c:numRef>
              <c:f>'[Chart in Microsoft PowerPoint]Marketing'!$AP$58:$AP$69</c:f>
              <c:numCache>
                <c:formatCode>0%</c:formatCode>
                <c:ptCount val="12"/>
                <c:pt idx="0">
                  <c:v>0.08</c:v>
                </c:pt>
                <c:pt idx="1">
                  <c:v>0.17</c:v>
                </c:pt>
                <c:pt idx="2">
                  <c:v>0.14000000000000001</c:v>
                </c:pt>
                <c:pt idx="4">
                  <c:v>0.17</c:v>
                </c:pt>
                <c:pt idx="5">
                  <c:v>0.11</c:v>
                </c:pt>
                <c:pt idx="6">
                  <c:v>0.12</c:v>
                </c:pt>
                <c:pt idx="7">
                  <c:v>0.38</c:v>
                </c:pt>
                <c:pt idx="8">
                  <c:v>0.28999999999999998</c:v>
                </c:pt>
                <c:pt idx="9">
                  <c:v>0.2</c:v>
                </c:pt>
                <c:pt idx="10">
                  <c:v>0.06</c:v>
                </c:pt>
                <c:pt idx="11">
                  <c:v>0.09</c:v>
                </c:pt>
              </c:numCache>
            </c:numRef>
          </c:val>
          <c:extLst>
            <c:ext xmlns:c16="http://schemas.microsoft.com/office/drawing/2014/chart" uri="{C3380CC4-5D6E-409C-BE32-E72D297353CC}">
              <c16:uniqueId val="{00000000-3F57-354A-8E0E-6114AC3A41DD}"/>
            </c:ext>
          </c:extLst>
        </c:ser>
        <c:ser>
          <c:idx val="1"/>
          <c:order val="1"/>
          <c:tx>
            <c:strRef>
              <c:f>'[Chart in Microsoft PowerPoint]Marketing'!$AQ$57</c:f>
              <c:strCache>
                <c:ptCount val="1"/>
                <c:pt idx="0">
                  <c:v>Primarily Performed In House</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PowerPoint]Marketing'!$AO$58:$AO$69</c:f>
              <c:strCache>
                <c:ptCount val="12"/>
                <c:pt idx="0">
                  <c:v>Social Media</c:v>
                </c:pt>
                <c:pt idx="1">
                  <c:v>Email Marketing</c:v>
                </c:pt>
                <c:pt idx="2">
                  <c:v>Content Creation/Thought Leadership</c:v>
                </c:pt>
                <c:pt idx="3">
                  <c:v>Trade Shows/Events</c:v>
                </c:pt>
                <c:pt idx="4">
                  <c:v>CRM/Marketing Automation</c:v>
                </c:pt>
                <c:pt idx="5">
                  <c:v>Advertising/Media Buying</c:v>
                </c:pt>
                <c:pt idx="6">
                  <c:v>Research</c:v>
                </c:pt>
                <c:pt idx="7">
                  <c:v>Website/SEO</c:v>
                </c:pt>
                <c:pt idx="8">
                  <c:v>Video</c:v>
                </c:pt>
                <c:pt idx="9">
                  <c:v>Public Relations</c:v>
                </c:pt>
                <c:pt idx="10">
                  <c:v>Telemarketing (Lead Generation)</c:v>
                </c:pt>
                <c:pt idx="11">
                  <c:v>Direct Mail</c:v>
                </c:pt>
              </c:strCache>
            </c:strRef>
          </c:cat>
          <c:val>
            <c:numRef>
              <c:f>'[Chart in Microsoft PowerPoint]Marketing'!$AQ$58:$AQ$69</c:f>
              <c:numCache>
                <c:formatCode>0%</c:formatCode>
                <c:ptCount val="12"/>
                <c:pt idx="0">
                  <c:v>0.83</c:v>
                </c:pt>
                <c:pt idx="1">
                  <c:v>0.75</c:v>
                </c:pt>
                <c:pt idx="2">
                  <c:v>0.75</c:v>
                </c:pt>
                <c:pt idx="3">
                  <c:v>0.86</c:v>
                </c:pt>
                <c:pt idx="4">
                  <c:v>0.72</c:v>
                </c:pt>
                <c:pt idx="5">
                  <c:v>0.69</c:v>
                </c:pt>
                <c:pt idx="6">
                  <c:v>0.61</c:v>
                </c:pt>
                <c:pt idx="7">
                  <c:v>0.54</c:v>
                </c:pt>
                <c:pt idx="8">
                  <c:v>0.62</c:v>
                </c:pt>
                <c:pt idx="9">
                  <c:v>0.6</c:v>
                </c:pt>
                <c:pt idx="10">
                  <c:v>0.54</c:v>
                </c:pt>
                <c:pt idx="11">
                  <c:v>0.49</c:v>
                </c:pt>
              </c:numCache>
            </c:numRef>
          </c:val>
          <c:extLst>
            <c:ext xmlns:c16="http://schemas.microsoft.com/office/drawing/2014/chart" uri="{C3380CC4-5D6E-409C-BE32-E72D297353CC}">
              <c16:uniqueId val="{00000001-3F57-354A-8E0E-6114AC3A41DD}"/>
            </c:ext>
          </c:extLst>
        </c:ser>
        <c:dLbls>
          <c:dLblPos val="ctr"/>
          <c:showLegendKey val="0"/>
          <c:showVal val="1"/>
          <c:showCatName val="0"/>
          <c:showSerName val="0"/>
          <c:showPercent val="0"/>
          <c:showBubbleSize val="0"/>
        </c:dLbls>
        <c:gapWidth val="150"/>
        <c:overlap val="100"/>
        <c:axId val="173219744"/>
        <c:axId val="2122957727"/>
      </c:barChart>
      <c:catAx>
        <c:axId val="173219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2122957727"/>
        <c:crosses val="autoZero"/>
        <c:auto val="1"/>
        <c:lblAlgn val="ctr"/>
        <c:lblOffset val="100"/>
        <c:noMultiLvlLbl val="0"/>
      </c:catAx>
      <c:valAx>
        <c:axId val="212295772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321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40" b="1" i="0" u="none" strike="noStrike" baseline="0">
                <a:effectLst/>
              </a:rPr>
              <a:t>Which of the following areas does your marketing organization track results or ROI?</a:t>
            </a:r>
            <a:r>
              <a:rPr lang="en-US" sz="1440" b="1" i="0" u="none" strike="noStrike" baseline="0"/>
              <a:t> </a:t>
            </a:r>
            <a:endParaRPr lang="en-US"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1"/>
          <c:order val="1"/>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Marketing!$A$1024:$A$1038</c:f>
              <c:strCache>
                <c:ptCount val="15"/>
                <c:pt idx="0">
                  <c:v>Website/SEO</c:v>
                </c:pt>
                <c:pt idx="1">
                  <c:v>Email marketing</c:v>
                </c:pt>
                <c:pt idx="2">
                  <c:v>Trade shows/events</c:v>
                </c:pt>
                <c:pt idx="3">
                  <c:v>Social media</c:v>
                </c:pt>
                <c:pt idx="4">
                  <c:v>Digital advertising</c:v>
                </c:pt>
                <c:pt idx="5">
                  <c:v>Content creating/marketing</c:v>
                </c:pt>
                <c:pt idx="6">
                  <c:v>CRM/marketing automation</c:v>
                </c:pt>
                <c:pt idx="7">
                  <c:v>Telemarketing</c:v>
                </c:pt>
                <c:pt idx="8">
                  <c:v>Print advertising</c:v>
                </c:pt>
                <c:pt idx="9">
                  <c:v>Video</c:v>
                </c:pt>
                <c:pt idx="10">
                  <c:v>Public relations</c:v>
                </c:pt>
                <c:pt idx="11">
                  <c:v>Research</c:v>
                </c:pt>
                <c:pt idx="12">
                  <c:v>Direct mail</c:v>
                </c:pt>
                <c:pt idx="13">
                  <c:v>Don't know</c:v>
                </c:pt>
                <c:pt idx="14">
                  <c:v>Other</c:v>
                </c:pt>
              </c:strCache>
            </c:strRef>
          </c:cat>
          <c:val>
            <c:numRef>
              <c:f>Marketing!$C$1024:$C$1038</c:f>
              <c:numCache>
                <c:formatCode>0%</c:formatCode>
                <c:ptCount val="15"/>
                <c:pt idx="0">
                  <c:v>0.5423728813559322</c:v>
                </c:pt>
                <c:pt idx="1">
                  <c:v>0.49152542372881358</c:v>
                </c:pt>
                <c:pt idx="2">
                  <c:v>0.4576271186440678</c:v>
                </c:pt>
                <c:pt idx="3">
                  <c:v>0.44067796610169491</c:v>
                </c:pt>
                <c:pt idx="4">
                  <c:v>0.42372881355932202</c:v>
                </c:pt>
                <c:pt idx="5">
                  <c:v>0.3559322033898305</c:v>
                </c:pt>
                <c:pt idx="6">
                  <c:v>0.3559322033898305</c:v>
                </c:pt>
                <c:pt idx="7">
                  <c:v>0.23728813559322035</c:v>
                </c:pt>
                <c:pt idx="8">
                  <c:v>0.22033898305084745</c:v>
                </c:pt>
                <c:pt idx="9">
                  <c:v>0.20338983050847459</c:v>
                </c:pt>
                <c:pt idx="10">
                  <c:v>0.16949152542372881</c:v>
                </c:pt>
                <c:pt idx="11">
                  <c:v>0.11864406779661017</c:v>
                </c:pt>
                <c:pt idx="12">
                  <c:v>0.10169491525423729</c:v>
                </c:pt>
                <c:pt idx="13">
                  <c:v>8.4745762711864403E-2</c:v>
                </c:pt>
                <c:pt idx="14">
                  <c:v>1.6949152542372881E-2</c:v>
                </c:pt>
              </c:numCache>
            </c:numRef>
          </c:val>
          <c:extLst>
            <c:ext xmlns:c16="http://schemas.microsoft.com/office/drawing/2014/chart" uri="{C3380CC4-5D6E-409C-BE32-E72D297353CC}">
              <c16:uniqueId val="{00000000-36D3-4B0A-8F51-4D0F4EC99965}"/>
            </c:ext>
          </c:extLst>
        </c:ser>
        <c:dLbls>
          <c:dLblPos val="outEnd"/>
          <c:showLegendKey val="0"/>
          <c:showVal val="1"/>
          <c:showCatName val="0"/>
          <c:showSerName val="0"/>
          <c:showPercent val="0"/>
          <c:showBubbleSize val="0"/>
        </c:dLbls>
        <c:gapWidth val="219"/>
        <c:overlap val="-27"/>
        <c:axId val="774018303"/>
        <c:axId val="774020223"/>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Marketing!$A$1024:$A$1038</c15:sqref>
                        </c15:formulaRef>
                      </c:ext>
                    </c:extLst>
                    <c:strCache>
                      <c:ptCount val="15"/>
                      <c:pt idx="0">
                        <c:v>Website/SEO</c:v>
                      </c:pt>
                      <c:pt idx="1">
                        <c:v>Email marketing</c:v>
                      </c:pt>
                      <c:pt idx="2">
                        <c:v>Trade shows/events</c:v>
                      </c:pt>
                      <c:pt idx="3">
                        <c:v>Social media</c:v>
                      </c:pt>
                      <c:pt idx="4">
                        <c:v>Digital advertising</c:v>
                      </c:pt>
                      <c:pt idx="5">
                        <c:v>Content creating/marketing</c:v>
                      </c:pt>
                      <c:pt idx="6">
                        <c:v>CRM/marketing automation</c:v>
                      </c:pt>
                      <c:pt idx="7">
                        <c:v>Telemarketing</c:v>
                      </c:pt>
                      <c:pt idx="8">
                        <c:v>Print advertising</c:v>
                      </c:pt>
                      <c:pt idx="9">
                        <c:v>Video</c:v>
                      </c:pt>
                      <c:pt idx="10">
                        <c:v>Public relations</c:v>
                      </c:pt>
                      <c:pt idx="11">
                        <c:v>Research</c:v>
                      </c:pt>
                      <c:pt idx="12">
                        <c:v>Direct mail</c:v>
                      </c:pt>
                      <c:pt idx="13">
                        <c:v>Don't know</c:v>
                      </c:pt>
                      <c:pt idx="14">
                        <c:v>Other</c:v>
                      </c:pt>
                    </c:strCache>
                  </c:strRef>
                </c:cat>
                <c:val>
                  <c:numRef>
                    <c:extLst>
                      <c:ext uri="{02D57815-91ED-43cb-92C2-25804820EDAC}">
                        <c15:formulaRef>
                          <c15:sqref>Marketing!$B$1024:$B$1038</c15:sqref>
                        </c15:formulaRef>
                      </c:ext>
                    </c:extLst>
                    <c:numCache>
                      <c:formatCode>General</c:formatCode>
                      <c:ptCount val="15"/>
                      <c:pt idx="0">
                        <c:v>32</c:v>
                      </c:pt>
                      <c:pt idx="1">
                        <c:v>29</c:v>
                      </c:pt>
                      <c:pt idx="2">
                        <c:v>27</c:v>
                      </c:pt>
                      <c:pt idx="3">
                        <c:v>26</c:v>
                      </c:pt>
                      <c:pt idx="4">
                        <c:v>25</c:v>
                      </c:pt>
                      <c:pt idx="5">
                        <c:v>21</c:v>
                      </c:pt>
                      <c:pt idx="6">
                        <c:v>21</c:v>
                      </c:pt>
                      <c:pt idx="7">
                        <c:v>14</c:v>
                      </c:pt>
                      <c:pt idx="8">
                        <c:v>13</c:v>
                      </c:pt>
                      <c:pt idx="9">
                        <c:v>12</c:v>
                      </c:pt>
                      <c:pt idx="10">
                        <c:v>10</c:v>
                      </c:pt>
                      <c:pt idx="11">
                        <c:v>7</c:v>
                      </c:pt>
                      <c:pt idx="12">
                        <c:v>6</c:v>
                      </c:pt>
                      <c:pt idx="13">
                        <c:v>5</c:v>
                      </c:pt>
                      <c:pt idx="14">
                        <c:v>1</c:v>
                      </c:pt>
                    </c:numCache>
                  </c:numRef>
                </c:val>
                <c:extLst>
                  <c:ext xmlns:c16="http://schemas.microsoft.com/office/drawing/2014/chart" uri="{C3380CC4-5D6E-409C-BE32-E72D297353CC}">
                    <c16:uniqueId val="{00000001-36D3-4B0A-8F51-4D0F4EC99965}"/>
                  </c:ext>
                </c:extLst>
              </c15:ser>
            </c15:filteredBarSeries>
          </c:ext>
        </c:extLst>
      </c:barChart>
      <c:catAx>
        <c:axId val="77401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774020223"/>
        <c:crosses val="autoZero"/>
        <c:auto val="1"/>
        <c:lblAlgn val="ctr"/>
        <c:lblOffset val="100"/>
        <c:noMultiLvlLbl val="0"/>
      </c:catAx>
      <c:valAx>
        <c:axId val="774020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774018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i="1" dirty="0"/>
              <a:t>SALES</a:t>
            </a:r>
            <a:r>
              <a:rPr lang="en-US" sz="1400" b="1" dirty="0"/>
              <a:t> - What is your organization's approximate total Sales budget for this fiscal year?</a:t>
            </a:r>
          </a:p>
        </c:rich>
      </c:tx>
      <c:layout>
        <c:manualLayout>
          <c:xMode val="edge"/>
          <c:yMode val="edge"/>
          <c:x val="0.11452624509504473"/>
          <c:y val="2.158931870278550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Sheet4!$C$2</c:f>
              <c:strCache>
                <c:ptCount val="1"/>
                <c:pt idx="0">
                  <c:v>2024</c:v>
                </c:pt>
              </c:strCache>
            </c:strRef>
          </c:tx>
          <c:spPr>
            <a:solidFill>
              <a:srgbClr val="FFC82E"/>
            </a:solidFill>
            <a:ln>
              <a:noFill/>
            </a:ln>
            <a:effectLst/>
          </c:spPr>
          <c:invertIfNegative val="0"/>
          <c:dLbls>
            <c:dLbl>
              <c:idx val="5"/>
              <c:spPr>
                <a:noFill/>
                <a:ln>
                  <a:noFill/>
                </a:ln>
                <a:effectLst/>
              </c:spPr>
              <c:txPr>
                <a:bodyPr rot="0" spcFirstLastPara="1" vertOverflow="ellipsis" vert="horz" wrap="square" anchor="ctr" anchorCtr="1"/>
                <a:lstStyle/>
                <a:p>
                  <a:pPr>
                    <a:defRPr sz="11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7B5-0347-9A4D-D0835071E1F8}"/>
                </c:ext>
              </c:extLst>
            </c:dLbl>
            <c:dLbl>
              <c:idx val="6"/>
              <c:spPr>
                <a:noFill/>
                <a:ln>
                  <a:noFill/>
                </a:ln>
                <a:effectLst/>
              </c:spPr>
              <c:txPr>
                <a:bodyPr rot="0" spcFirstLastPara="1" vertOverflow="ellipsis" vert="horz" wrap="square" anchor="ctr" anchorCtr="1"/>
                <a:lstStyle/>
                <a:p>
                  <a:pPr>
                    <a:defRPr sz="11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7B5-0347-9A4D-D0835071E1F8}"/>
                </c:ext>
              </c:extLst>
            </c:dLbl>
            <c:dLbl>
              <c:idx val="7"/>
              <c:spPr>
                <a:noFill/>
                <a:ln>
                  <a:noFill/>
                </a:ln>
                <a:effectLst/>
              </c:spPr>
              <c:txPr>
                <a:bodyPr rot="0" spcFirstLastPara="1" vertOverflow="ellipsis" vert="horz" wrap="square" anchor="ctr" anchorCtr="1"/>
                <a:lstStyle/>
                <a:p>
                  <a:pPr>
                    <a:defRPr sz="1100" b="1"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7B5-0347-9A4D-D0835071E1F8}"/>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Sheet4!$A$3:$A$10</c:f>
              <c:strCache>
                <c:ptCount val="8"/>
                <c:pt idx="0">
                  <c:v>Less than $250,000</c:v>
                </c:pt>
                <c:pt idx="1">
                  <c:v>$250,000 - $499,000</c:v>
                </c:pt>
                <c:pt idx="2">
                  <c:v>$500,000 - $999,000</c:v>
                </c:pt>
                <c:pt idx="3">
                  <c:v>$1 Million - $1.99 Million</c:v>
                </c:pt>
                <c:pt idx="4">
                  <c:v>$2 Million - $4.99 Million</c:v>
                </c:pt>
                <c:pt idx="5">
                  <c:v>$5 Million - $9.99 Million</c:v>
                </c:pt>
                <c:pt idx="6">
                  <c:v>$10 Million - $19.99 Million</c:v>
                </c:pt>
                <c:pt idx="7">
                  <c:v>$20 Million or More</c:v>
                </c:pt>
              </c:strCache>
            </c:strRef>
          </c:cat>
          <c:val>
            <c:numRef>
              <c:f>Sheet4!$C$3:$C$10</c:f>
              <c:numCache>
                <c:formatCode>0%</c:formatCode>
                <c:ptCount val="8"/>
                <c:pt idx="0">
                  <c:v>0.02</c:v>
                </c:pt>
                <c:pt idx="1">
                  <c:v>0.15</c:v>
                </c:pt>
                <c:pt idx="2">
                  <c:v>0.28000000000000003</c:v>
                </c:pt>
                <c:pt idx="3">
                  <c:v>0.08</c:v>
                </c:pt>
                <c:pt idx="4">
                  <c:v>0.1</c:v>
                </c:pt>
                <c:pt idx="5">
                  <c:v>0.08</c:v>
                </c:pt>
                <c:pt idx="6">
                  <c:v>0.12</c:v>
                </c:pt>
                <c:pt idx="7">
                  <c:v>0.08</c:v>
                </c:pt>
              </c:numCache>
            </c:numRef>
          </c:val>
          <c:extLst>
            <c:ext xmlns:c16="http://schemas.microsoft.com/office/drawing/2014/chart" uri="{C3380CC4-5D6E-409C-BE32-E72D297353CC}">
              <c16:uniqueId val="{00000001-2243-4B0A-8A90-ABF6D6A31BC8}"/>
            </c:ext>
          </c:extLst>
        </c:ser>
        <c:ser>
          <c:idx val="0"/>
          <c:order val="1"/>
          <c:tx>
            <c:strRef>
              <c:f>Sheet4!$B$2</c:f>
              <c:strCache>
                <c:ptCount val="1"/>
                <c:pt idx="0">
                  <c:v>2022</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Sheet4!$A$3:$A$10</c:f>
              <c:strCache>
                <c:ptCount val="8"/>
                <c:pt idx="0">
                  <c:v>Less than $250,000</c:v>
                </c:pt>
                <c:pt idx="1">
                  <c:v>$250,000 - $499,000</c:v>
                </c:pt>
                <c:pt idx="2">
                  <c:v>$500,000 - $999,000</c:v>
                </c:pt>
                <c:pt idx="3">
                  <c:v>$1 Million - $1.99 Million</c:v>
                </c:pt>
                <c:pt idx="4">
                  <c:v>$2 Million - $4.99 Million</c:v>
                </c:pt>
                <c:pt idx="5">
                  <c:v>$5 Million - $9.99 Million</c:v>
                </c:pt>
                <c:pt idx="6">
                  <c:v>$10 Million - $19.99 Million</c:v>
                </c:pt>
                <c:pt idx="7">
                  <c:v>$20 Million or More</c:v>
                </c:pt>
              </c:strCache>
            </c:strRef>
          </c:cat>
          <c:val>
            <c:numRef>
              <c:f>Sheet4!$B$3:$B$10</c:f>
              <c:numCache>
                <c:formatCode>0%</c:formatCode>
                <c:ptCount val="8"/>
                <c:pt idx="0">
                  <c:v>0.13</c:v>
                </c:pt>
                <c:pt idx="1">
                  <c:v>0.17</c:v>
                </c:pt>
                <c:pt idx="2">
                  <c:v>0.13</c:v>
                </c:pt>
                <c:pt idx="3">
                  <c:v>7.0000000000000007E-2</c:v>
                </c:pt>
                <c:pt idx="4">
                  <c:v>0.1</c:v>
                </c:pt>
                <c:pt idx="5">
                  <c:v>0.13</c:v>
                </c:pt>
                <c:pt idx="6">
                  <c:v>0.03</c:v>
                </c:pt>
                <c:pt idx="7">
                  <c:v>0.03</c:v>
                </c:pt>
              </c:numCache>
            </c:numRef>
          </c:val>
          <c:extLst>
            <c:ext xmlns:c16="http://schemas.microsoft.com/office/drawing/2014/chart" uri="{C3380CC4-5D6E-409C-BE32-E72D297353CC}">
              <c16:uniqueId val="{00000000-2243-4B0A-8A90-ABF6D6A31BC8}"/>
            </c:ext>
          </c:extLst>
        </c:ser>
        <c:dLbls>
          <c:dLblPos val="outEnd"/>
          <c:showLegendKey val="0"/>
          <c:showVal val="1"/>
          <c:showCatName val="0"/>
          <c:showSerName val="0"/>
          <c:showPercent val="0"/>
          <c:showBubbleSize val="0"/>
        </c:dLbls>
        <c:gapWidth val="182"/>
        <c:axId val="1136801232"/>
        <c:axId val="1136785872"/>
      </c:barChart>
      <c:catAx>
        <c:axId val="113680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785872"/>
        <c:crosses val="autoZero"/>
        <c:auto val="1"/>
        <c:lblAlgn val="ctr"/>
        <c:lblOffset val="100"/>
        <c:noMultiLvlLbl val="0"/>
      </c:catAx>
      <c:valAx>
        <c:axId val="1136785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136801232"/>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dirty="0"/>
              <a:t>“What are the top 3 factors primarily responsible for your organization losing business from its customer base?”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Sales!$M$729</c:f>
              <c:strCache>
                <c:ptCount val="1"/>
                <c:pt idx="0">
                  <c:v>2024 Benchmark</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Sales!$K$730:$K$739</c:f>
              <c:strCache>
                <c:ptCount val="4"/>
                <c:pt idx="0">
                  <c:v>Service</c:v>
                </c:pt>
                <c:pt idx="1">
                  <c:v>Price</c:v>
                </c:pt>
                <c:pt idx="2">
                  <c:v>Inability to meet comprehensive needs</c:v>
                </c:pt>
                <c:pt idx="3">
                  <c:v>Inability to grow/expand as customer needs dictate</c:v>
                </c:pt>
              </c:strCache>
            </c:strRef>
          </c:cat>
          <c:val>
            <c:numRef>
              <c:f>Sales!$M$730:$M$739</c:f>
              <c:numCache>
                <c:formatCode>0%</c:formatCode>
                <c:ptCount val="4"/>
                <c:pt idx="0">
                  <c:v>0.31818181818181818</c:v>
                </c:pt>
                <c:pt idx="1">
                  <c:v>0.31818181818181818</c:v>
                </c:pt>
                <c:pt idx="2">
                  <c:v>0.40909090909090912</c:v>
                </c:pt>
                <c:pt idx="3">
                  <c:v>0.45454545454545453</c:v>
                </c:pt>
              </c:numCache>
            </c:numRef>
          </c:val>
          <c:extLst>
            <c:ext xmlns:c16="http://schemas.microsoft.com/office/drawing/2014/chart" uri="{C3380CC4-5D6E-409C-BE32-E72D297353CC}">
              <c16:uniqueId val="{00000001-E0D5-4D3A-B8FB-6D5043338317}"/>
            </c:ext>
          </c:extLst>
        </c:ser>
        <c:ser>
          <c:idx val="0"/>
          <c:order val="1"/>
          <c:tx>
            <c:strRef>
              <c:f>Sales!$L$729</c:f>
              <c:strCache>
                <c:ptCount val="1"/>
                <c:pt idx="0">
                  <c:v>2022 Benchmark</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Sales!$K$730:$K$739</c:f>
              <c:strCache>
                <c:ptCount val="4"/>
                <c:pt idx="0">
                  <c:v>Service</c:v>
                </c:pt>
                <c:pt idx="1">
                  <c:v>Price</c:v>
                </c:pt>
                <c:pt idx="2">
                  <c:v>Inability to meet comprehensive needs</c:v>
                </c:pt>
                <c:pt idx="3">
                  <c:v>Inability to grow/expand as customer needs dictate</c:v>
                </c:pt>
              </c:strCache>
            </c:strRef>
          </c:cat>
          <c:val>
            <c:numRef>
              <c:f>Sales!$L$730:$L$739</c:f>
              <c:numCache>
                <c:formatCode>0%</c:formatCode>
                <c:ptCount val="4"/>
                <c:pt idx="0">
                  <c:v>0.26</c:v>
                </c:pt>
                <c:pt idx="1">
                  <c:v>0.48</c:v>
                </c:pt>
                <c:pt idx="2">
                  <c:v>0.15</c:v>
                </c:pt>
                <c:pt idx="3">
                  <c:v>0.22</c:v>
                </c:pt>
              </c:numCache>
            </c:numRef>
          </c:val>
          <c:extLst>
            <c:ext xmlns:c16="http://schemas.microsoft.com/office/drawing/2014/chart" uri="{C3380CC4-5D6E-409C-BE32-E72D297353CC}">
              <c16:uniqueId val="{00000000-E0D5-4D3A-B8FB-6D5043338317}"/>
            </c:ext>
          </c:extLst>
        </c:ser>
        <c:dLbls>
          <c:dLblPos val="outEnd"/>
          <c:showLegendKey val="0"/>
          <c:showVal val="1"/>
          <c:showCatName val="0"/>
          <c:showSerName val="0"/>
          <c:showPercent val="0"/>
          <c:showBubbleSize val="0"/>
        </c:dLbls>
        <c:gapWidth val="182"/>
        <c:axId val="1704029648"/>
        <c:axId val="1704021008"/>
      </c:barChart>
      <c:catAx>
        <c:axId val="170402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04021008"/>
        <c:crosses val="autoZero"/>
        <c:auto val="1"/>
        <c:lblAlgn val="ctr"/>
        <c:lblOffset val="100"/>
        <c:noMultiLvlLbl val="0"/>
      </c:catAx>
      <c:valAx>
        <c:axId val="1704021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04029648"/>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a:t>ALL RESPONDENTS</a:t>
            </a:r>
            <a:r>
              <a:rPr lang="en-US" b="1" baseline="0"/>
              <a:t> - </a:t>
            </a:r>
            <a:r>
              <a:rPr lang="en-US" b="1"/>
              <a:t>Does your organization have a formal customer experience (CX) or customer service review strategy in place?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1"/>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'Managing Customer Relationships'!$B$43:$B$46</c:f>
              <c:strCache>
                <c:ptCount val="4"/>
                <c:pt idx="0">
                  <c:v>No, such a strategy does not exist, and we do not plan on developing one within the next 12 months</c:v>
                </c:pt>
                <c:pt idx="1">
                  <c:v>No, such a strategy does not currently exist, but there are plans to develop one within the next 12 months</c:v>
                </c:pt>
                <c:pt idx="2">
                  <c:v>Yes, an informal strategy exists but it’s not sophisticated or fully documented</c:v>
                </c:pt>
                <c:pt idx="3">
                  <c:v>Yes, a formal and sophisticated strategy exists</c:v>
                </c:pt>
              </c:strCache>
            </c:strRef>
          </c:cat>
          <c:val>
            <c:numRef>
              <c:f>'Managing Customer Relationships'!$D$43:$D$46</c:f>
              <c:numCache>
                <c:formatCode>0%</c:formatCode>
                <c:ptCount val="4"/>
                <c:pt idx="0">
                  <c:v>8.5106382978723402E-2</c:v>
                </c:pt>
                <c:pt idx="1">
                  <c:v>0.13475177304964539</c:v>
                </c:pt>
                <c:pt idx="2">
                  <c:v>0.32624113475177308</c:v>
                </c:pt>
                <c:pt idx="3">
                  <c:v>0.39007092198581561</c:v>
                </c:pt>
              </c:numCache>
            </c:numRef>
          </c:val>
          <c:extLst>
            <c:ext xmlns:c16="http://schemas.microsoft.com/office/drawing/2014/chart" uri="{C3380CC4-5D6E-409C-BE32-E72D297353CC}">
              <c16:uniqueId val="{00000000-4E2B-4938-A855-4524A4DF44A5}"/>
            </c:ext>
          </c:extLst>
        </c:ser>
        <c:dLbls>
          <c:dLblPos val="outEnd"/>
          <c:showLegendKey val="0"/>
          <c:showVal val="1"/>
          <c:showCatName val="0"/>
          <c:showSerName val="0"/>
          <c:showPercent val="0"/>
          <c:showBubbleSize val="0"/>
        </c:dLbls>
        <c:gapWidth val="182"/>
        <c:axId val="615770591"/>
        <c:axId val="615771071"/>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'Managing Customer Relationships'!$B$43:$B$46</c15:sqref>
                        </c15:formulaRef>
                      </c:ext>
                    </c:extLst>
                    <c:strCache>
                      <c:ptCount val="4"/>
                      <c:pt idx="0">
                        <c:v>No, such a strategy does not exist, and we do not plan on developing one within the next 12 months</c:v>
                      </c:pt>
                      <c:pt idx="1">
                        <c:v>No, such a strategy does not currently exist, but there are plans to develop one within the next 12 months</c:v>
                      </c:pt>
                      <c:pt idx="2">
                        <c:v>Yes, an informal strategy exists but it’s not sophisticated or fully documented</c:v>
                      </c:pt>
                      <c:pt idx="3">
                        <c:v>Yes, a formal and sophisticated strategy exists</c:v>
                      </c:pt>
                    </c:strCache>
                  </c:strRef>
                </c:cat>
                <c:val>
                  <c:numRef>
                    <c:extLst>
                      <c:ext uri="{02D57815-91ED-43cb-92C2-25804820EDAC}">
                        <c15:formulaRef>
                          <c15:sqref>'Managing Customer Relationships'!$C$43:$C$46</c15:sqref>
                        </c15:formulaRef>
                      </c:ext>
                    </c:extLst>
                    <c:numCache>
                      <c:formatCode>General</c:formatCode>
                      <c:ptCount val="4"/>
                      <c:pt idx="0">
                        <c:v>12</c:v>
                      </c:pt>
                      <c:pt idx="1">
                        <c:v>19</c:v>
                      </c:pt>
                      <c:pt idx="2">
                        <c:v>46</c:v>
                      </c:pt>
                      <c:pt idx="3">
                        <c:v>55</c:v>
                      </c:pt>
                    </c:numCache>
                  </c:numRef>
                </c:val>
                <c:extLst>
                  <c:ext xmlns:c16="http://schemas.microsoft.com/office/drawing/2014/chart" uri="{C3380CC4-5D6E-409C-BE32-E72D297353CC}">
                    <c16:uniqueId val="{00000001-4E2B-4938-A855-4524A4DF44A5}"/>
                  </c:ext>
                </c:extLst>
              </c15:ser>
            </c15:filteredBarSeries>
          </c:ext>
        </c:extLst>
      </c:barChart>
      <c:catAx>
        <c:axId val="615770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15771071"/>
        <c:crosses val="autoZero"/>
        <c:auto val="1"/>
        <c:lblAlgn val="ctr"/>
        <c:lblOffset val="100"/>
        <c:noMultiLvlLbl val="0"/>
      </c:catAx>
      <c:valAx>
        <c:axId val="6157710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15770591"/>
        <c:crosses val="autoZero"/>
        <c:crossBetween val="between"/>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dirty="0"/>
              <a:t>MARKETING – Top Objectives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bar"/>
        <c:grouping val="clustered"/>
        <c:varyColors val="0"/>
        <c:ser>
          <c:idx val="1"/>
          <c:order val="0"/>
          <c:tx>
            <c:strRef>
              <c:f>Marketing!$AH$649</c:f>
              <c:strCache>
                <c:ptCount val="1"/>
                <c:pt idx="0">
                  <c:v>2024</c:v>
                </c:pt>
              </c:strCache>
            </c:strRef>
          </c:tx>
          <c:spPr>
            <a:solidFill>
              <a:srgbClr val="FFC82E"/>
            </a:solidFill>
            <a:ln>
              <a:noFill/>
            </a:ln>
            <a:effectLst/>
          </c:spPr>
          <c:invertIfNegative val="0"/>
          <c:dLbls>
            <c:dLbl>
              <c:idx val="4"/>
              <c:layout>
                <c:manualLayout>
                  <c:x val="-6.8716826884186984E-3"/>
                  <c:y val="-9.09826194540899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44-414F-8360-12EB8FCED2A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Marketing!$AF$650:$AF$654</c:f>
              <c:strCache>
                <c:ptCount val="5"/>
                <c:pt idx="0">
                  <c:v>Other</c:v>
                </c:pt>
                <c:pt idx="1">
                  <c:v>Customer Experience/CX</c:v>
                </c:pt>
                <c:pt idx="2">
                  <c:v>Customer Retention/Loyalty</c:v>
                </c:pt>
                <c:pt idx="3">
                  <c:v>Customer Acquisition/Lead Generation</c:v>
                </c:pt>
                <c:pt idx="4">
                  <c:v>Brand Awareness</c:v>
                </c:pt>
              </c:strCache>
            </c:strRef>
          </c:cat>
          <c:val>
            <c:numRef>
              <c:f>Marketing!$AH$650:$AH$654</c:f>
              <c:numCache>
                <c:formatCode>0%</c:formatCode>
                <c:ptCount val="5"/>
                <c:pt idx="0">
                  <c:v>0.05</c:v>
                </c:pt>
                <c:pt idx="1">
                  <c:v>7.0000000000000007E-2</c:v>
                </c:pt>
                <c:pt idx="2">
                  <c:v>0.09</c:v>
                </c:pt>
                <c:pt idx="3">
                  <c:v>0.21</c:v>
                </c:pt>
                <c:pt idx="4">
                  <c:v>0.35</c:v>
                </c:pt>
              </c:numCache>
            </c:numRef>
          </c:val>
          <c:extLst>
            <c:ext xmlns:c16="http://schemas.microsoft.com/office/drawing/2014/chart" uri="{C3380CC4-5D6E-409C-BE32-E72D297353CC}">
              <c16:uniqueId val="{00000001-5544-414F-8360-12EB8FCED2A2}"/>
            </c:ext>
          </c:extLst>
        </c:ser>
        <c:ser>
          <c:idx val="0"/>
          <c:order val="1"/>
          <c:tx>
            <c:strRef>
              <c:f>Marketing!$AG$649</c:f>
              <c:strCache>
                <c:ptCount val="1"/>
                <c:pt idx="0">
                  <c:v>2022</c:v>
                </c:pt>
              </c:strCache>
            </c:strRef>
          </c:tx>
          <c:spPr>
            <a:solidFill>
              <a:srgbClr val="0065A2"/>
            </a:solidFill>
            <a:ln>
              <a:noFill/>
            </a:ln>
            <a:effectLst/>
          </c:spPr>
          <c:invertIfNegative val="0"/>
          <c:dLbls>
            <c:dLbl>
              <c:idx val="4"/>
              <c:spPr>
                <a:noFill/>
                <a:ln>
                  <a:noFill/>
                </a:ln>
                <a:effectLst/>
              </c:spPr>
              <c:txPr>
                <a:bodyPr rot="0" spcFirstLastPara="1" vertOverflow="ellipsis" vert="horz" wrap="square" anchor="ctr" anchorCtr="1"/>
                <a:lstStyle/>
                <a:p>
                  <a:pPr>
                    <a:defRPr sz="1400" b="0" i="0" u="none" strike="noStrike" kern="1200" baseline="0">
                      <a:solidFill>
                        <a:schemeClr val="tx1"/>
                      </a:solidFill>
                      <a:highlight>
                        <a:srgbClr val="FFFF00"/>
                      </a:highlight>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749-3449-9AFD-6B288A79368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Marketing!$AF$650:$AF$654</c:f>
              <c:strCache>
                <c:ptCount val="5"/>
                <c:pt idx="0">
                  <c:v>Other</c:v>
                </c:pt>
                <c:pt idx="1">
                  <c:v>Customer Experience/CX</c:v>
                </c:pt>
                <c:pt idx="2">
                  <c:v>Customer Retention/Loyalty</c:v>
                </c:pt>
                <c:pt idx="3">
                  <c:v>Customer Acquisition/Lead Generation</c:v>
                </c:pt>
                <c:pt idx="4">
                  <c:v>Brand Awareness</c:v>
                </c:pt>
              </c:strCache>
            </c:strRef>
          </c:cat>
          <c:val>
            <c:numRef>
              <c:f>Marketing!$AG$650:$AG$654</c:f>
              <c:numCache>
                <c:formatCode>0%</c:formatCode>
                <c:ptCount val="5"/>
                <c:pt idx="1">
                  <c:v>0.15</c:v>
                </c:pt>
                <c:pt idx="2">
                  <c:v>0.14000000000000001</c:v>
                </c:pt>
                <c:pt idx="3">
                  <c:v>0.4</c:v>
                </c:pt>
                <c:pt idx="4">
                  <c:v>0.34</c:v>
                </c:pt>
              </c:numCache>
            </c:numRef>
          </c:val>
          <c:extLst>
            <c:ext xmlns:c16="http://schemas.microsoft.com/office/drawing/2014/chart" uri="{C3380CC4-5D6E-409C-BE32-E72D297353CC}">
              <c16:uniqueId val="{00000000-5544-414F-8360-12EB8FCED2A2}"/>
            </c:ext>
          </c:extLst>
        </c:ser>
        <c:dLbls>
          <c:dLblPos val="outEnd"/>
          <c:showLegendKey val="0"/>
          <c:showVal val="1"/>
          <c:showCatName val="0"/>
          <c:showSerName val="0"/>
          <c:showPercent val="0"/>
          <c:showBubbleSize val="0"/>
        </c:dLbls>
        <c:gapWidth val="182"/>
        <c:axId val="173189984"/>
        <c:axId val="173190464"/>
      </c:barChart>
      <c:catAx>
        <c:axId val="17318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190464"/>
        <c:crosses val="autoZero"/>
        <c:auto val="1"/>
        <c:lblAlgn val="ctr"/>
        <c:lblOffset val="100"/>
        <c:noMultiLvlLbl val="0"/>
      </c:catAx>
      <c:valAx>
        <c:axId val="173190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73189984"/>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sz="1400" b="1"/>
              <a:t>SALES</a:t>
            </a:r>
            <a:r>
              <a:rPr lang="en-US" sz="1400" b="1" baseline="0"/>
              <a:t> - </a:t>
            </a:r>
            <a:r>
              <a:rPr lang="en-US" sz="1400" b="1"/>
              <a:t>How much of your organization's growth revenue SALES pipeline was generated by the sources below?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stacked"/>
        <c:varyColors val="0"/>
        <c:ser>
          <c:idx val="0"/>
          <c:order val="0"/>
          <c:tx>
            <c:strRef>
              <c:f>Sales!$X$319</c:f>
              <c:strCache>
                <c:ptCount val="1"/>
                <c:pt idx="0">
                  <c:v>Less than 25%</c:v>
                </c:pt>
              </c:strCache>
            </c:strRef>
          </c:tx>
          <c:spPr>
            <a:solidFill>
              <a:srgbClr val="AFAFAF"/>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Sales!$X$320:$X$324</c:f>
              <c:numCache>
                <c:formatCode>0%</c:formatCode>
                <c:ptCount val="5"/>
                <c:pt idx="0">
                  <c:v>9.5744680851063829E-2</c:v>
                </c:pt>
                <c:pt idx="1">
                  <c:v>0.11578947368421053</c:v>
                </c:pt>
                <c:pt idx="2">
                  <c:v>0.26373626373626374</c:v>
                </c:pt>
                <c:pt idx="3">
                  <c:v>0.26744186046511625</c:v>
                </c:pt>
                <c:pt idx="4">
                  <c:v>0.27956989247311825</c:v>
                </c:pt>
              </c:numCache>
            </c:numRef>
          </c:val>
          <c:extLst>
            <c:ext xmlns:c16="http://schemas.microsoft.com/office/drawing/2014/chart" uri="{C3380CC4-5D6E-409C-BE32-E72D297353CC}">
              <c16:uniqueId val="{00000000-369F-41FC-B6B2-A6806AC539D3}"/>
            </c:ext>
          </c:extLst>
        </c:ser>
        <c:ser>
          <c:idx val="1"/>
          <c:order val="1"/>
          <c:tx>
            <c:strRef>
              <c:f>Sales!$Y$319</c:f>
              <c:strCache>
                <c:ptCount val="1"/>
                <c:pt idx="0">
                  <c:v>25% - 49%</c:v>
                </c:pt>
              </c:strCache>
            </c:strRef>
          </c:tx>
          <c:spPr>
            <a:solidFill>
              <a:srgbClr val="0065A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Sales!$Y$320:$Y$324</c:f>
              <c:numCache>
                <c:formatCode>0%</c:formatCode>
                <c:ptCount val="5"/>
                <c:pt idx="0">
                  <c:v>0.52127659574468088</c:v>
                </c:pt>
                <c:pt idx="1">
                  <c:v>0.61052631578947369</c:v>
                </c:pt>
                <c:pt idx="2">
                  <c:v>0.53846153846153844</c:v>
                </c:pt>
                <c:pt idx="3">
                  <c:v>0.47674418604651164</c:v>
                </c:pt>
                <c:pt idx="4">
                  <c:v>0.5376344086021505</c:v>
                </c:pt>
              </c:numCache>
            </c:numRef>
          </c:val>
          <c:extLst>
            <c:ext xmlns:c16="http://schemas.microsoft.com/office/drawing/2014/chart" uri="{C3380CC4-5D6E-409C-BE32-E72D297353CC}">
              <c16:uniqueId val="{00000001-369F-41FC-B6B2-A6806AC539D3}"/>
            </c:ext>
          </c:extLst>
        </c:ser>
        <c:ser>
          <c:idx val="2"/>
          <c:order val="2"/>
          <c:tx>
            <c:strRef>
              <c:f>Sales!$Z$319</c:f>
              <c:strCache>
                <c:ptCount val="1"/>
                <c:pt idx="0">
                  <c:v>50% - 74%</c:v>
                </c:pt>
              </c:strCache>
            </c:strRef>
          </c:tx>
          <c:spPr>
            <a:solidFill>
              <a:srgbClr val="FFC82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Sales!$Z$320:$Z$324</c:f>
              <c:numCache>
                <c:formatCode>0%</c:formatCode>
                <c:ptCount val="5"/>
                <c:pt idx="0">
                  <c:v>0.24468085106382978</c:v>
                </c:pt>
                <c:pt idx="1">
                  <c:v>0.17894736842105263</c:v>
                </c:pt>
                <c:pt idx="2">
                  <c:v>0.13186813186813187</c:v>
                </c:pt>
                <c:pt idx="3">
                  <c:v>0.18604651162790697</c:v>
                </c:pt>
                <c:pt idx="4">
                  <c:v>0.12903225806451613</c:v>
                </c:pt>
              </c:numCache>
            </c:numRef>
          </c:val>
          <c:extLst>
            <c:ext xmlns:c16="http://schemas.microsoft.com/office/drawing/2014/chart" uri="{C3380CC4-5D6E-409C-BE32-E72D297353CC}">
              <c16:uniqueId val="{00000002-369F-41FC-B6B2-A6806AC539D3}"/>
            </c:ext>
          </c:extLst>
        </c:ser>
        <c:ser>
          <c:idx val="3"/>
          <c:order val="3"/>
          <c:tx>
            <c:strRef>
              <c:f>Sales!$AA$319</c:f>
              <c:strCache>
                <c:ptCount val="1"/>
                <c:pt idx="0">
                  <c:v>75%+</c:v>
                </c:pt>
              </c:strCache>
            </c:strRef>
          </c:tx>
          <c:spPr>
            <a:solidFill>
              <a:srgbClr val="688A7E"/>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Source Sans Pro" panose="020B0503030403020204" pitchFamily="34" charset="0"/>
                    <a:ea typeface="Source Sans Pro" panose="020B05030304030202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Sales!$W$320:$W$324</c:f>
              <c:strCache>
                <c:ptCount val="5"/>
                <c:pt idx="0">
                  <c:v>Salesperson individual prospecting efforts</c:v>
                </c:pt>
                <c:pt idx="1">
                  <c:v>Existing customer growth</c:v>
                </c:pt>
                <c:pt idx="2">
                  <c:v>Customer referrals</c:v>
                </c:pt>
                <c:pt idx="3">
                  <c:v>Referrals from other consultants</c:v>
                </c:pt>
                <c:pt idx="4">
                  <c:v>Marketing</c:v>
                </c:pt>
              </c:strCache>
            </c:strRef>
          </c:cat>
          <c:val>
            <c:numRef>
              <c:f>Sales!$AA$320:$AA$324</c:f>
              <c:numCache>
                <c:formatCode>0%</c:formatCode>
                <c:ptCount val="5"/>
                <c:pt idx="0">
                  <c:v>0.13829787234042554</c:v>
                </c:pt>
                <c:pt idx="1">
                  <c:v>9.4736842105263161E-2</c:v>
                </c:pt>
                <c:pt idx="2">
                  <c:v>6.5934065934065936E-2</c:v>
                </c:pt>
                <c:pt idx="3">
                  <c:v>6.9767441860465115E-2</c:v>
                </c:pt>
                <c:pt idx="4">
                  <c:v>5.3763440860215055E-2</c:v>
                </c:pt>
              </c:numCache>
            </c:numRef>
          </c:val>
          <c:extLst>
            <c:ext xmlns:c16="http://schemas.microsoft.com/office/drawing/2014/chart" uri="{C3380CC4-5D6E-409C-BE32-E72D297353CC}">
              <c16:uniqueId val="{00000003-369F-41FC-B6B2-A6806AC539D3}"/>
            </c:ext>
          </c:extLst>
        </c:ser>
        <c:dLbls>
          <c:dLblPos val="ctr"/>
          <c:showLegendKey val="0"/>
          <c:showVal val="1"/>
          <c:showCatName val="0"/>
          <c:showSerName val="0"/>
          <c:showPercent val="0"/>
          <c:showBubbleSize val="0"/>
        </c:dLbls>
        <c:gapWidth val="150"/>
        <c:overlap val="100"/>
        <c:axId val="1524954383"/>
        <c:axId val="1524949103"/>
      </c:barChart>
      <c:catAx>
        <c:axId val="152495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524949103"/>
        <c:crosses val="autoZero"/>
        <c:auto val="1"/>
        <c:lblAlgn val="ctr"/>
        <c:lblOffset val="100"/>
        <c:noMultiLvlLbl val="0"/>
      </c:catAx>
      <c:valAx>
        <c:axId val="15249491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1524954383"/>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Source Sans Pro" panose="020B0503030403020204" pitchFamily="34" charset="0"/>
          <a:ea typeface="Source Sans Pro" panose="020B0503030403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r>
              <a:rPr lang="en-US" b="1" i="1" dirty="0"/>
              <a:t>By Role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Source Sans Pro" panose="020B0503030403020204" pitchFamily="34" charset="0"/>
              <a:ea typeface="Source Sans Pro" panose="020B0503030403020204" pitchFamily="34" charset="0"/>
              <a:cs typeface="+mn-cs"/>
            </a:defRPr>
          </a:pPr>
          <a:endParaRPr lang="en-US"/>
        </a:p>
      </c:txPr>
    </c:title>
    <c:autoTitleDeleted val="0"/>
    <c:plotArea>
      <c:layout/>
      <c:barChart>
        <c:barDir val="col"/>
        <c:grouping val="clustered"/>
        <c:varyColors val="0"/>
        <c:ser>
          <c:idx val="0"/>
          <c:order val="0"/>
          <c:tx>
            <c:strRef>
              <c:f>Sheet1!$R$4</c:f>
              <c:strCache>
                <c:ptCount val="1"/>
                <c:pt idx="0">
                  <c:v>Easy to do business with (5-pt. scale)</c:v>
                </c:pt>
              </c:strCache>
            </c:strRef>
          </c:tx>
          <c:spPr>
            <a:solidFill>
              <a:srgbClr val="05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Sheet1!$Q$5:$Q$7</c:f>
              <c:strCache>
                <c:ptCount val="3"/>
                <c:pt idx="0">
                  <c:v>C-Suite</c:v>
                </c:pt>
                <c:pt idx="1">
                  <c:v>Mid-Manager</c:v>
                </c:pt>
                <c:pt idx="2">
                  <c:v>Daily</c:v>
                </c:pt>
              </c:strCache>
            </c:strRef>
          </c:cat>
          <c:val>
            <c:numRef>
              <c:f>Sheet1!$R$5:$R$7</c:f>
              <c:numCache>
                <c:formatCode>General</c:formatCode>
                <c:ptCount val="3"/>
                <c:pt idx="0">
                  <c:v>4.18</c:v>
                </c:pt>
                <c:pt idx="1">
                  <c:v>4.37</c:v>
                </c:pt>
                <c:pt idx="2">
                  <c:v>4.34</c:v>
                </c:pt>
              </c:numCache>
            </c:numRef>
          </c:val>
          <c:extLst>
            <c:ext xmlns:c16="http://schemas.microsoft.com/office/drawing/2014/chart" uri="{C3380CC4-5D6E-409C-BE32-E72D297353CC}">
              <c16:uniqueId val="{00000000-58DD-8840-9E20-375246C27A03}"/>
            </c:ext>
          </c:extLst>
        </c:ser>
        <c:dLbls>
          <c:dLblPos val="outEnd"/>
          <c:showLegendKey val="0"/>
          <c:showVal val="1"/>
          <c:showCatName val="0"/>
          <c:showSerName val="0"/>
          <c:showPercent val="0"/>
          <c:showBubbleSize val="0"/>
        </c:dLbls>
        <c:gapWidth val="219"/>
        <c:overlap val="-27"/>
        <c:axId val="67557216"/>
        <c:axId val="67450000"/>
      </c:barChart>
      <c:catAx>
        <c:axId val="6755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7450000"/>
        <c:crosses val="autoZero"/>
        <c:auto val="1"/>
        <c:lblAlgn val="ctr"/>
        <c:lblOffset val="100"/>
        <c:noMultiLvlLbl val="0"/>
      </c:catAx>
      <c:valAx>
        <c:axId val="67450000"/>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Source Sans Pro" panose="020B0503030403020204" pitchFamily="34" charset="0"/>
                <a:ea typeface="Source Sans Pro" panose="020B0503030403020204" pitchFamily="34" charset="0"/>
                <a:cs typeface="+mn-cs"/>
              </a:defRPr>
            </a:pPr>
            <a:endParaRPr lang="en-US"/>
          </a:p>
        </c:txPr>
        <c:crossAx val="675572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solidFill>
            <a:schemeClr val="tx1"/>
          </a:solidFill>
          <a:latin typeface="Source Sans Pro" panose="020B0503030403020204" pitchFamily="34" charset="0"/>
          <a:ea typeface="Source Sans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7A66B6-B9B7-1014-B397-A3083E3BB4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38103C-49CF-F621-3848-B21AED51B6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AECF8-A0D2-7946-8252-55DC1959858C}" type="datetimeFigureOut">
              <a:rPr lang="en-US" smtClean="0"/>
              <a:t>10/10/24</a:t>
            </a:fld>
            <a:endParaRPr lang="en-US"/>
          </a:p>
        </p:txBody>
      </p:sp>
      <p:sp>
        <p:nvSpPr>
          <p:cNvPr id="4" name="Footer Placeholder 3">
            <a:extLst>
              <a:ext uri="{FF2B5EF4-FFF2-40B4-BE49-F238E27FC236}">
                <a16:creationId xmlns:a16="http://schemas.microsoft.com/office/drawing/2014/main" id="{7944FD75-6C7A-6CD8-E4D7-159031ED1C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75BE7-1125-052F-7F58-A9BF85F507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5B2DCA-E791-6A4D-9DA7-DCCEB2AD5378}" type="slidenum">
              <a:rPr lang="en-US" smtClean="0"/>
              <a:t>‹#›</a:t>
            </a:fld>
            <a:endParaRPr lang="en-US"/>
          </a:p>
        </p:txBody>
      </p:sp>
    </p:spTree>
    <p:extLst>
      <p:ext uri="{BB962C8B-B14F-4D97-AF65-F5344CB8AC3E}">
        <p14:creationId xmlns:p14="http://schemas.microsoft.com/office/powerpoint/2010/main" val="1726352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C2358-8DA1-CD42-BE6B-D6ECDADEE56A}" type="datetimeFigureOut">
              <a:rPr lang="en-US" smtClean="0"/>
              <a:t>10/10/24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9E02F-80DF-9542-A391-C249ADF24494}" type="slidenum">
              <a:rPr lang="en-US" smtClean="0"/>
              <a:t>‹#›</a:t>
            </a:fld>
            <a:endParaRPr lang="en-US"/>
          </a:p>
        </p:txBody>
      </p:sp>
    </p:spTree>
    <p:extLst>
      <p:ext uri="{BB962C8B-B14F-4D97-AF65-F5344CB8AC3E}">
        <p14:creationId xmlns:p14="http://schemas.microsoft.com/office/powerpoint/2010/main" val="3666524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745943-2833-244A-9190-972825EBBE23}" type="slidenum">
              <a:rPr lang="en-US" smtClean="0"/>
              <a:t>1</a:t>
            </a:fld>
            <a:endParaRPr lang="en-US"/>
          </a:p>
        </p:txBody>
      </p:sp>
    </p:spTree>
    <p:extLst>
      <p:ext uri="{BB962C8B-B14F-4D97-AF65-F5344CB8AC3E}">
        <p14:creationId xmlns:p14="http://schemas.microsoft.com/office/powerpoint/2010/main" val="96975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E02F-80DF-9542-A391-C249ADF24494}" type="slidenum">
              <a:rPr lang="en-US" smtClean="0"/>
              <a:t>26</a:t>
            </a:fld>
            <a:endParaRPr lang="en-US"/>
          </a:p>
        </p:txBody>
      </p:sp>
    </p:spTree>
    <p:extLst>
      <p:ext uri="{BB962C8B-B14F-4D97-AF65-F5344CB8AC3E}">
        <p14:creationId xmlns:p14="http://schemas.microsoft.com/office/powerpoint/2010/main" val="32933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E02F-80DF-9542-A391-C249ADF24494}" type="slidenum">
              <a:rPr lang="en-US" smtClean="0"/>
              <a:t>31</a:t>
            </a:fld>
            <a:endParaRPr lang="en-US"/>
          </a:p>
        </p:txBody>
      </p:sp>
    </p:spTree>
    <p:extLst>
      <p:ext uri="{BB962C8B-B14F-4D97-AF65-F5344CB8AC3E}">
        <p14:creationId xmlns:p14="http://schemas.microsoft.com/office/powerpoint/2010/main" val="381375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E02F-80DF-9542-A391-C249ADF24494}" type="slidenum">
              <a:rPr lang="en-US" smtClean="0"/>
              <a:t>37</a:t>
            </a:fld>
            <a:endParaRPr lang="en-US"/>
          </a:p>
        </p:txBody>
      </p:sp>
    </p:spTree>
    <p:extLst>
      <p:ext uri="{BB962C8B-B14F-4D97-AF65-F5344CB8AC3E}">
        <p14:creationId xmlns:p14="http://schemas.microsoft.com/office/powerpoint/2010/main" val="263902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E02F-80DF-9542-A391-C249ADF24494}" type="slidenum">
              <a:rPr lang="en-US" smtClean="0"/>
              <a:t>5</a:t>
            </a:fld>
            <a:endParaRPr lang="en-US"/>
          </a:p>
        </p:txBody>
      </p:sp>
    </p:spTree>
    <p:extLst>
      <p:ext uri="{BB962C8B-B14F-4D97-AF65-F5344CB8AC3E}">
        <p14:creationId xmlns:p14="http://schemas.microsoft.com/office/powerpoint/2010/main" val="58302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E02F-80DF-9542-A391-C249ADF24494}" type="slidenum">
              <a:rPr lang="en-US" smtClean="0"/>
              <a:t>7</a:t>
            </a:fld>
            <a:endParaRPr lang="en-US"/>
          </a:p>
        </p:txBody>
      </p:sp>
    </p:spTree>
    <p:extLst>
      <p:ext uri="{BB962C8B-B14F-4D97-AF65-F5344CB8AC3E}">
        <p14:creationId xmlns:p14="http://schemas.microsoft.com/office/powerpoint/2010/main" val="35243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E02F-80DF-9542-A391-C249ADF24494}" type="slidenum">
              <a:rPr lang="en-US" smtClean="0"/>
              <a:t>8</a:t>
            </a:fld>
            <a:endParaRPr lang="en-US"/>
          </a:p>
        </p:txBody>
      </p:sp>
    </p:spTree>
    <p:extLst>
      <p:ext uri="{BB962C8B-B14F-4D97-AF65-F5344CB8AC3E}">
        <p14:creationId xmlns:p14="http://schemas.microsoft.com/office/powerpoint/2010/main" val="278922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E02F-80DF-9542-A391-C249ADF24494}" type="slidenum">
              <a:rPr lang="en-US" smtClean="0"/>
              <a:t>10</a:t>
            </a:fld>
            <a:endParaRPr lang="en-US"/>
          </a:p>
        </p:txBody>
      </p:sp>
    </p:spTree>
    <p:extLst>
      <p:ext uri="{BB962C8B-B14F-4D97-AF65-F5344CB8AC3E}">
        <p14:creationId xmlns:p14="http://schemas.microsoft.com/office/powerpoint/2010/main" val="327330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45943-2833-244A-9190-972825EBBE23}" type="slidenum">
              <a:rPr lang="en-US" smtClean="0"/>
              <a:pPr/>
              <a:t>14</a:t>
            </a:fld>
            <a:endParaRPr lang="en-US" dirty="0"/>
          </a:p>
        </p:txBody>
      </p:sp>
    </p:spTree>
    <p:extLst>
      <p:ext uri="{BB962C8B-B14F-4D97-AF65-F5344CB8AC3E}">
        <p14:creationId xmlns:p14="http://schemas.microsoft.com/office/powerpoint/2010/main" val="28448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E02F-80DF-9542-A391-C249ADF24494}" type="slidenum">
              <a:rPr lang="en-US" smtClean="0"/>
              <a:t>22</a:t>
            </a:fld>
            <a:endParaRPr lang="en-US"/>
          </a:p>
        </p:txBody>
      </p:sp>
    </p:spTree>
    <p:extLst>
      <p:ext uri="{BB962C8B-B14F-4D97-AF65-F5344CB8AC3E}">
        <p14:creationId xmlns:p14="http://schemas.microsoft.com/office/powerpoint/2010/main" val="357787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E02F-80DF-9542-A391-C249ADF24494}" type="slidenum">
              <a:rPr lang="en-US" smtClean="0"/>
              <a:t>24</a:t>
            </a:fld>
            <a:endParaRPr lang="en-US"/>
          </a:p>
        </p:txBody>
      </p:sp>
    </p:spTree>
    <p:extLst>
      <p:ext uri="{BB962C8B-B14F-4D97-AF65-F5344CB8AC3E}">
        <p14:creationId xmlns:p14="http://schemas.microsoft.com/office/powerpoint/2010/main" val="84237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E02F-80DF-9542-A391-C249ADF24494}" type="slidenum">
              <a:rPr lang="en-US" smtClean="0"/>
              <a:t>25</a:t>
            </a:fld>
            <a:endParaRPr lang="en-US"/>
          </a:p>
        </p:txBody>
      </p:sp>
    </p:spTree>
    <p:extLst>
      <p:ext uri="{BB962C8B-B14F-4D97-AF65-F5344CB8AC3E}">
        <p14:creationId xmlns:p14="http://schemas.microsoft.com/office/powerpoint/2010/main" val="41424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2AB-82B6-7E96-437F-0FE513AB33AD}"/>
              </a:ext>
            </a:extLst>
          </p:cNvPr>
          <p:cNvSpPr>
            <a:spLocks noGrp="1"/>
          </p:cNvSpPr>
          <p:nvPr>
            <p:ph type="title" hasCustomPrompt="1"/>
          </p:nvPr>
        </p:nvSpPr>
        <p:spPr>
          <a:xfrm>
            <a:off x="410029" y="1978363"/>
            <a:ext cx="10515600" cy="1679225"/>
          </a:xfrm>
          <a:prstGeom prst="rect">
            <a:avLst/>
          </a:prstGeom>
        </p:spPr>
        <p:txBody>
          <a:bodyPr/>
          <a:lstStyle>
            <a:lvl1pPr marL="0" indent="0">
              <a:lnSpc>
                <a:spcPts val="6600"/>
              </a:lnSpc>
              <a:tabLst>
                <a:tab pos="2105025" algn="l"/>
              </a:tabLst>
              <a:defRPr sz="5400" b="0" i="0">
                <a:solidFill>
                  <a:srgbClr val="FA5265"/>
                </a:solidFill>
                <a:latin typeface="Source Sans Pro" panose="020B0503030403020204" pitchFamily="34" charset="0"/>
                <a:ea typeface="Source Sans Pro" panose="020B0503030403020204" pitchFamily="34" charset="0"/>
                <a:cs typeface="Arial" panose="020B0604020202020204" pitchFamily="34" charset="0"/>
              </a:defRPr>
            </a:lvl1pPr>
          </a:lstStyle>
          <a:p>
            <a:r>
              <a:rPr lang="en-US"/>
              <a:t>NATIONWIDE </a:t>
            </a:r>
            <a:br>
              <a:rPr lang="en-US"/>
            </a:br>
            <a:r>
              <a:rPr lang="en-US"/>
              <a:t>PROJECT FRANKLIN</a:t>
            </a:r>
          </a:p>
        </p:txBody>
      </p:sp>
      <p:sp>
        <p:nvSpPr>
          <p:cNvPr id="4" name="Text Placeholder 3">
            <a:extLst>
              <a:ext uri="{FF2B5EF4-FFF2-40B4-BE49-F238E27FC236}">
                <a16:creationId xmlns:a16="http://schemas.microsoft.com/office/drawing/2014/main" id="{98E00C25-29F3-A962-E243-CA4E0C7EA2B8}"/>
              </a:ext>
            </a:extLst>
          </p:cNvPr>
          <p:cNvSpPr>
            <a:spLocks noGrp="1"/>
          </p:cNvSpPr>
          <p:nvPr>
            <p:ph type="body" sz="quarter" idx="10" hasCustomPrompt="1"/>
          </p:nvPr>
        </p:nvSpPr>
        <p:spPr>
          <a:xfrm>
            <a:off x="410029" y="4098508"/>
            <a:ext cx="6781800" cy="407796"/>
          </a:xfrm>
          <a:prstGeom prst="rect">
            <a:avLst/>
          </a:prstGeom>
        </p:spPr>
        <p:txBody>
          <a:bodyPr/>
          <a:lstStyle>
            <a:lvl1pPr marL="0" indent="0">
              <a:buFontTx/>
              <a:buNone/>
              <a:defRPr sz="2000" b="0" i="0">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US"/>
              <a:t>Kickoff and discovery notes</a:t>
            </a:r>
          </a:p>
        </p:txBody>
      </p:sp>
      <p:sp>
        <p:nvSpPr>
          <p:cNvPr id="6" name="Text Placeholder 5">
            <a:extLst>
              <a:ext uri="{FF2B5EF4-FFF2-40B4-BE49-F238E27FC236}">
                <a16:creationId xmlns:a16="http://schemas.microsoft.com/office/drawing/2014/main" id="{6397204A-DAA6-B43B-12D6-EC06A028852B}"/>
              </a:ext>
            </a:extLst>
          </p:cNvPr>
          <p:cNvSpPr>
            <a:spLocks noGrp="1"/>
          </p:cNvSpPr>
          <p:nvPr>
            <p:ph type="body" sz="quarter" idx="11" hasCustomPrompt="1"/>
          </p:nvPr>
        </p:nvSpPr>
        <p:spPr>
          <a:xfrm>
            <a:off x="452667" y="4926806"/>
            <a:ext cx="5981700" cy="280987"/>
          </a:xfrm>
          <a:prstGeom prst="rect">
            <a:avLst/>
          </a:prstGeom>
        </p:spPr>
        <p:txBody>
          <a:bodyPr/>
          <a:lstStyle>
            <a:lvl1pPr marL="0" indent="0">
              <a:buFontTx/>
              <a:buNone/>
              <a:defRPr sz="1600" b="0" i="0">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US"/>
              <a:t>February 22, 2023</a:t>
            </a:r>
          </a:p>
        </p:txBody>
      </p:sp>
      <p:cxnSp>
        <p:nvCxnSpPr>
          <p:cNvPr id="3" name="Straight Connector 2">
            <a:extLst>
              <a:ext uri="{FF2B5EF4-FFF2-40B4-BE49-F238E27FC236}">
                <a16:creationId xmlns:a16="http://schemas.microsoft.com/office/drawing/2014/main" id="{4BECB0FB-C914-0D4F-4C49-DBFD8A93BE30}"/>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0AB422-6CCC-7989-A3F4-DF1E1B5F5E45}"/>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520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90" y="2364248"/>
            <a:ext cx="5642810" cy="1726490"/>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5658852" cy="496720"/>
          </a:xfrm>
          <a:prstGeom prst="rect">
            <a:avLst/>
          </a:prstGeom>
        </p:spPr>
        <p:txBody>
          <a:bodyPr/>
          <a:lstStyle>
            <a:lvl1pPr marL="0" indent="0">
              <a:buFontTx/>
              <a:buNone/>
              <a:defRPr sz="3600" b="0" i="0">
                <a:solidFill>
                  <a:schemeClr val="bg1"/>
                </a:solidFill>
                <a:latin typeface="Source Sans Pro" panose="020B0503030403020204" pitchFamily="34" charset="0"/>
                <a:ea typeface="Source Sans Pro" panose="020B0503030403020204" pitchFamily="34" charset="0"/>
              </a:defRPr>
            </a:lvl1pPr>
          </a:lstStyle>
          <a:p>
            <a:pPr lvl="0"/>
            <a:r>
              <a:rPr lang="en-US"/>
              <a:t>CHART SLIDE TITLE</a:t>
            </a:r>
          </a:p>
        </p:txBody>
      </p:sp>
      <p:sp>
        <p:nvSpPr>
          <p:cNvPr id="3" name="Chart Placeholder 2">
            <a:extLst>
              <a:ext uri="{FF2B5EF4-FFF2-40B4-BE49-F238E27FC236}">
                <a16:creationId xmlns:a16="http://schemas.microsoft.com/office/drawing/2014/main" id="{E9DFE645-48DD-D07B-385C-7F90534E5F4C}"/>
              </a:ext>
            </a:extLst>
          </p:cNvPr>
          <p:cNvSpPr>
            <a:spLocks noGrp="1"/>
          </p:cNvSpPr>
          <p:nvPr>
            <p:ph type="chart" sz="quarter" idx="12" hasCustomPrompt="1"/>
          </p:nvPr>
        </p:nvSpPr>
        <p:spPr>
          <a:xfrm>
            <a:off x="6481763" y="979487"/>
            <a:ext cx="5116679" cy="4538997"/>
          </a:xfrm>
          <a:prstGeom prst="rect">
            <a:avLst/>
          </a:prstGeom>
        </p:spPr>
        <p:txBody>
          <a:bodyPr/>
          <a:lstStyle>
            <a:lvl1pPr marL="0" indent="0">
              <a:buFontTx/>
              <a:buNone/>
              <a:defRPr b="0" i="0">
                <a:latin typeface="Source Sans Pro" panose="020B0503030403020204" pitchFamily="34" charset="0"/>
                <a:ea typeface="Source Sans Pro" panose="020B0503030403020204" pitchFamily="34" charset="0"/>
              </a:defRPr>
            </a:lvl1pPr>
          </a:lstStyle>
          <a:p>
            <a:r>
              <a:rPr lang="en-US"/>
              <a:t>Chart - Inset</a:t>
            </a:r>
          </a:p>
        </p:txBody>
      </p:sp>
      <p:cxnSp>
        <p:nvCxnSpPr>
          <p:cNvPr id="4" name="Straight Connector 3">
            <a:extLst>
              <a:ext uri="{FF2B5EF4-FFF2-40B4-BE49-F238E27FC236}">
                <a16:creationId xmlns:a16="http://schemas.microsoft.com/office/drawing/2014/main" id="{90E26496-BC90-6788-4949-9DBC76526B4F}"/>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D6A2F7-57B3-A34C-7FC6-D85691D6EF05}"/>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977226"/>
      </p:ext>
    </p:extLst>
  </p:cSld>
  <p:clrMapOvr>
    <a:masterClrMapping/>
  </p:clrMapOvr>
  <p:extLst>
    <p:ext uri="{DCECCB84-F9BA-43D5-87BE-67443E8EF086}">
      <p15:sldGuideLst xmlns:p15="http://schemas.microsoft.com/office/powerpoint/2012/main">
        <p15:guide id="1" orient="horz" pos="600">
          <p15:clr>
            <a:srgbClr val="FBAE40"/>
          </p15:clr>
        </p15:guide>
        <p15:guide id="2" orient="horz" pos="3480">
          <p15:clr>
            <a:srgbClr val="FBAE40"/>
          </p15:clr>
        </p15:guide>
        <p15:guide id="3" pos="4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L -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5999748" y="979154"/>
            <a:ext cx="5518485" cy="496720"/>
          </a:xfrm>
          <a:prstGeom prst="rect">
            <a:avLst/>
          </a:prstGeom>
        </p:spPr>
        <p:txBody>
          <a:bodyPr/>
          <a:lstStyle>
            <a:lvl1pPr marL="0" indent="0">
              <a:buFontTx/>
              <a:buNone/>
              <a:defRPr sz="3600" b="0" i="0">
                <a:solidFill>
                  <a:schemeClr val="bg1"/>
                </a:solidFill>
                <a:latin typeface="Source Sans Pro" panose="020B0503030403020204" pitchFamily="34" charset="0"/>
                <a:ea typeface="Source Sans Pro" panose="020B0503030403020204" pitchFamily="34" charset="0"/>
              </a:defRPr>
            </a:lvl1pPr>
          </a:lstStyle>
          <a:p>
            <a:pPr lvl="0"/>
            <a:r>
              <a:rPr lang="en-US"/>
              <a:t>PICTURE SLIDE TITLE</a:t>
            </a:r>
          </a:p>
        </p:txBody>
      </p:sp>
      <p:cxnSp>
        <p:nvCxnSpPr>
          <p:cNvPr id="4" name="Straight Connector 3">
            <a:extLst>
              <a:ext uri="{FF2B5EF4-FFF2-40B4-BE49-F238E27FC236}">
                <a16:creationId xmlns:a16="http://schemas.microsoft.com/office/drawing/2014/main" id="{F8B1C23A-ADAC-60CC-0996-5950556BCE7D}"/>
              </a:ext>
            </a:extLst>
          </p:cNvPr>
          <p:cNvCxnSpPr>
            <a:cxnSpLocks/>
          </p:cNvCxnSpPr>
          <p:nvPr userDrawn="1"/>
        </p:nvCxnSpPr>
        <p:spPr>
          <a:xfrm>
            <a:off x="6096000" y="6000750"/>
            <a:ext cx="54972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407A43-CE28-A700-2029-DA9080DE754E}"/>
              </a:ext>
            </a:extLst>
          </p:cNvPr>
          <p:cNvCxnSpPr>
            <a:cxnSpLocks/>
          </p:cNvCxnSpPr>
          <p:nvPr userDrawn="1"/>
        </p:nvCxnSpPr>
        <p:spPr>
          <a:xfrm>
            <a:off x="6112041" y="492579"/>
            <a:ext cx="54812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0007AF3-6CC6-440C-715F-EE6ACDD1F917}"/>
              </a:ext>
            </a:extLst>
          </p:cNvPr>
          <p:cNvSpPr>
            <a:spLocks noGrp="1"/>
          </p:cNvSpPr>
          <p:nvPr>
            <p:ph type="pic" sz="quarter" idx="12" hasCustomPrompt="1"/>
          </p:nvPr>
        </p:nvSpPr>
        <p:spPr>
          <a:xfrm>
            <a:off x="0" y="0"/>
            <a:ext cx="5759450" cy="6858000"/>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stStyle>
          <a:p>
            <a:r>
              <a:rPr lang="en-US"/>
              <a:t>Picture – Full Bleed</a:t>
            </a:r>
          </a:p>
        </p:txBody>
      </p:sp>
      <p:sp>
        <p:nvSpPr>
          <p:cNvPr id="13" name="Text Placeholder 12">
            <a:extLst>
              <a:ext uri="{FF2B5EF4-FFF2-40B4-BE49-F238E27FC236}">
                <a16:creationId xmlns:a16="http://schemas.microsoft.com/office/drawing/2014/main" id="{6F9D952C-0960-CE8C-6AD8-2966912F2640}"/>
              </a:ext>
            </a:extLst>
          </p:cNvPr>
          <p:cNvSpPr>
            <a:spLocks noGrp="1"/>
          </p:cNvSpPr>
          <p:nvPr>
            <p:ph type="body" sz="quarter" idx="13" hasCustomPrompt="1"/>
          </p:nvPr>
        </p:nvSpPr>
        <p:spPr>
          <a:xfrm>
            <a:off x="6015623" y="2275974"/>
            <a:ext cx="5481638" cy="3146425"/>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998650"/>
      </p:ext>
    </p:extLst>
  </p:cSld>
  <p:clrMapOvr>
    <a:masterClrMapping/>
  </p:clrMapOvr>
  <p:extLst>
    <p:ext uri="{DCECCB84-F9BA-43D5-87BE-67443E8EF086}">
      <p15:sldGuideLst xmlns:p15="http://schemas.microsoft.com/office/powerpoint/2012/main">
        <p15:guide id="1" orient="horz" pos="1464" userDrawn="1">
          <p15:clr>
            <a:srgbClr val="FBAE40"/>
          </p15:clr>
        </p15:guide>
        <p15:guide id="2" pos="264"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L - Divid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89" y="2364248"/>
            <a:ext cx="9797715" cy="2304005"/>
          </a:xfrm>
          <a:prstGeom prst="rect">
            <a:avLst/>
          </a:prstGeom>
        </p:spPr>
        <p:txBody>
          <a:bodyPr/>
          <a:lstStyle>
            <a:lvl1pPr marL="0" indent="0">
              <a:lnSpc>
                <a:spcPts val="2800"/>
              </a:lnSpc>
              <a:buFontTx/>
              <a:buNone/>
              <a:defRPr sz="2400" b="0" i="0">
                <a:latin typeface="Source Sans Pro" panose="020B0503030403020204" pitchFamily="34" charset="0"/>
                <a:ea typeface="Source Sans Pro" panose="020B0503030403020204" pitchFamily="34" charset="0"/>
              </a:defRPr>
            </a:lvl1pPr>
            <a:lvl2pPr>
              <a:defRPr b="0" i="0">
                <a:latin typeface="DIN Next LT Pro Light Condensed" panose="020B0306020203050203" pitchFamily="34" charset="77"/>
              </a:defRPr>
            </a:lvl2pPr>
            <a:lvl3pPr>
              <a:defRPr b="0" i="0">
                <a:latin typeface="DIN Next LT Pro Light Condensed" panose="020B0306020203050203" pitchFamily="34" charset="77"/>
              </a:defRPr>
            </a:lvl3pPr>
            <a:lvl4pPr>
              <a:defRPr b="0" i="0">
                <a:latin typeface="DIN Next LT Pro Light Condensed" panose="020B0306020203050203" pitchFamily="34" charset="77"/>
              </a:defRPr>
            </a:lvl4pPr>
            <a:lvl5pPr>
              <a:defRPr b="0" i="0">
                <a:latin typeface="DIN Next LT Pro Light Condensed" panose="020B0306020203050203" pitchFamily="34" charset="77"/>
              </a:defRPr>
            </a:lvl5pPr>
          </a:lstStyle>
          <a:p>
            <a:pPr lvl="0"/>
            <a:r>
              <a:rPr lang="en-US"/>
              <a:t>When it comes to saving for the future, you welcome guidance and a</a:t>
            </a:r>
          </a:p>
          <a:p>
            <a:pPr lvl="0"/>
            <a:r>
              <a:rPr lang="en-US"/>
              <a:t>game plan, not a set of rules. My Financial Wellness Planner helps you</a:t>
            </a:r>
          </a:p>
          <a:p>
            <a:pPr lvl="0"/>
            <a:r>
              <a:rPr lang="en-US"/>
              <a:t>save on your terms. It's a customizable tool for developing good financial</a:t>
            </a:r>
          </a:p>
          <a:p>
            <a:pPr lvl="0"/>
            <a:r>
              <a:rPr lang="en-US"/>
              <a:t>habits that lead to healthy routines, allowing you to track your progress</a:t>
            </a:r>
          </a:p>
          <a:p>
            <a:pPr lvl="0"/>
            <a:r>
              <a:rPr lang="en-US"/>
              <a:t>and be in control of your financial success.</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7310438" cy="496720"/>
          </a:xfrm>
          <a:prstGeom prst="rect">
            <a:avLst/>
          </a:prstGeom>
        </p:spPr>
        <p:txBody>
          <a:bodyPr/>
          <a:lstStyle>
            <a:lvl1pPr marL="0" indent="0">
              <a:buFontTx/>
              <a:buNone/>
              <a:defRPr sz="3600" b="0" i="0">
                <a:solidFill>
                  <a:schemeClr val="bg1"/>
                </a:solidFill>
                <a:latin typeface="Source Sans Pro" panose="020B0503030403020204" pitchFamily="34" charset="0"/>
                <a:ea typeface="Source Sans Pro" panose="020B0503030403020204" pitchFamily="34" charset="0"/>
              </a:defRPr>
            </a:lvl1pPr>
          </a:lstStyle>
          <a:p>
            <a:pPr lvl="0"/>
            <a:r>
              <a:rPr lang="en-US"/>
              <a:t>DIVIDER SLIDE TITLE</a:t>
            </a:r>
          </a:p>
        </p:txBody>
      </p:sp>
      <p:cxnSp>
        <p:nvCxnSpPr>
          <p:cNvPr id="2" name="Straight Connector 1">
            <a:extLst>
              <a:ext uri="{FF2B5EF4-FFF2-40B4-BE49-F238E27FC236}">
                <a16:creationId xmlns:a16="http://schemas.microsoft.com/office/drawing/2014/main" id="{DFE2C6D2-F41A-3D43-CC73-7DE4CE3F2EA0}"/>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73DC1DF-4236-DED8-0B06-F13DF056AD9B}"/>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26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 - Thank you">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23AD38-2DF2-0545-E1C2-AC512778D7FA}"/>
              </a:ext>
            </a:extLst>
          </p:cNvPr>
          <p:cNvSpPr>
            <a:spLocks noGrp="1"/>
          </p:cNvSpPr>
          <p:nvPr>
            <p:ph type="title" hasCustomPrompt="1"/>
          </p:nvPr>
        </p:nvSpPr>
        <p:spPr>
          <a:xfrm>
            <a:off x="423859" y="2737983"/>
            <a:ext cx="10515600" cy="691017"/>
          </a:xfrm>
          <a:prstGeom prst="rect">
            <a:avLst/>
          </a:prstGeom>
        </p:spPr>
        <p:txBody>
          <a:bodyPr/>
          <a:lstStyle>
            <a:lvl1pPr>
              <a:defRPr sz="5400" b="0" i="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r>
              <a:rPr lang="en-US"/>
              <a:t>THANK YOU</a:t>
            </a:r>
          </a:p>
        </p:txBody>
      </p:sp>
      <p:cxnSp>
        <p:nvCxnSpPr>
          <p:cNvPr id="2" name="Straight Connector 1">
            <a:extLst>
              <a:ext uri="{FF2B5EF4-FFF2-40B4-BE49-F238E27FC236}">
                <a16:creationId xmlns:a16="http://schemas.microsoft.com/office/drawing/2014/main" id="{921AA47A-F491-AD1A-1620-4D3285DA5640}"/>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61D842B-0662-A75D-7F82-65BD111E5BE8}"/>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0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1FCD2D1-A3F4-AC46-B4AD-A9A19DF6EF8C}"/>
              </a:ext>
            </a:extLst>
          </p:cNvPr>
          <p:cNvSpPr>
            <a:spLocks noGrp="1"/>
          </p:cNvSpPr>
          <p:nvPr>
            <p:ph type="pic" sz="quarter" idx="10"/>
          </p:nvPr>
        </p:nvSpPr>
        <p:spPr>
          <a:xfrm>
            <a:off x="0" y="0"/>
            <a:ext cx="4721225" cy="6858000"/>
          </a:xfrm>
          <a:custGeom>
            <a:avLst/>
            <a:gdLst>
              <a:gd name="connsiteX0" fmla="*/ 0 w 4721225"/>
              <a:gd name="connsiteY0" fmla="*/ 0 h 6858000"/>
              <a:gd name="connsiteX1" fmla="*/ 4721225 w 4721225"/>
              <a:gd name="connsiteY1" fmla="*/ 0 h 6858000"/>
              <a:gd name="connsiteX2" fmla="*/ 4721225 w 4721225"/>
              <a:gd name="connsiteY2" fmla="*/ 1 h 6858000"/>
              <a:gd name="connsiteX3" fmla="*/ 3925694 w 4721225"/>
              <a:gd name="connsiteY3" fmla="*/ 1 h 6858000"/>
              <a:gd name="connsiteX4" fmla="*/ 4721225 w 4721225"/>
              <a:gd name="connsiteY4" fmla="*/ 2477388 h 6858000"/>
              <a:gd name="connsiteX5" fmla="*/ 4721225 w 4721225"/>
              <a:gd name="connsiteY5" fmla="*/ 6403899 h 6858000"/>
              <a:gd name="connsiteX6" fmla="*/ 3307095 w 4721225"/>
              <a:gd name="connsiteY6" fmla="*/ 6858000 h 6858000"/>
              <a:gd name="connsiteX7" fmla="*/ 3027044 w 4721225"/>
              <a:gd name="connsiteY7" fmla="*/ 6858000 h 6858000"/>
              <a:gd name="connsiteX8" fmla="*/ 0 w 4721225"/>
              <a:gd name="connsiteY8" fmla="*/ 3657600 h 6858000"/>
              <a:gd name="connsiteX0" fmla="*/ 0 w 4721225"/>
              <a:gd name="connsiteY0" fmla="*/ 0 h 6858000"/>
              <a:gd name="connsiteX1" fmla="*/ 4721225 w 4721225"/>
              <a:gd name="connsiteY1" fmla="*/ 0 h 6858000"/>
              <a:gd name="connsiteX2" fmla="*/ 3925694 w 4721225"/>
              <a:gd name="connsiteY2" fmla="*/ 1 h 6858000"/>
              <a:gd name="connsiteX3" fmla="*/ 4721225 w 4721225"/>
              <a:gd name="connsiteY3" fmla="*/ 2477388 h 6858000"/>
              <a:gd name="connsiteX4" fmla="*/ 4721225 w 4721225"/>
              <a:gd name="connsiteY4" fmla="*/ 6403899 h 6858000"/>
              <a:gd name="connsiteX5" fmla="*/ 3307095 w 4721225"/>
              <a:gd name="connsiteY5" fmla="*/ 6858000 h 6858000"/>
              <a:gd name="connsiteX6" fmla="*/ 3027044 w 4721225"/>
              <a:gd name="connsiteY6" fmla="*/ 6858000 h 6858000"/>
              <a:gd name="connsiteX7" fmla="*/ 0 w 4721225"/>
              <a:gd name="connsiteY7" fmla="*/ 3657600 h 6858000"/>
              <a:gd name="connsiteX8" fmla="*/ 0 w 4721225"/>
              <a:gd name="connsiteY8" fmla="*/ 0 h 6858000"/>
              <a:gd name="connsiteX0" fmla="*/ 0 w 4721225"/>
              <a:gd name="connsiteY0" fmla="*/ 0 h 6858000"/>
              <a:gd name="connsiteX1" fmla="*/ 3925694 w 4721225"/>
              <a:gd name="connsiteY1" fmla="*/ 1 h 6858000"/>
              <a:gd name="connsiteX2" fmla="*/ 4721225 w 4721225"/>
              <a:gd name="connsiteY2" fmla="*/ 2477388 h 6858000"/>
              <a:gd name="connsiteX3" fmla="*/ 4721225 w 4721225"/>
              <a:gd name="connsiteY3" fmla="*/ 6403899 h 6858000"/>
              <a:gd name="connsiteX4" fmla="*/ 3307095 w 4721225"/>
              <a:gd name="connsiteY4" fmla="*/ 6858000 h 6858000"/>
              <a:gd name="connsiteX5" fmla="*/ 3027044 w 4721225"/>
              <a:gd name="connsiteY5" fmla="*/ 6858000 h 6858000"/>
              <a:gd name="connsiteX6" fmla="*/ 0 w 4721225"/>
              <a:gd name="connsiteY6" fmla="*/ 3657600 h 6858000"/>
              <a:gd name="connsiteX7" fmla="*/ 0 w 472122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1225" h="6858000">
                <a:moveTo>
                  <a:pt x="0" y="0"/>
                </a:moveTo>
                <a:lnTo>
                  <a:pt x="3925694" y="1"/>
                </a:lnTo>
                <a:lnTo>
                  <a:pt x="4721225" y="2477388"/>
                </a:lnTo>
                <a:lnTo>
                  <a:pt x="4721225" y="6403899"/>
                </a:lnTo>
                <a:lnTo>
                  <a:pt x="3307095" y="6858000"/>
                </a:lnTo>
                <a:lnTo>
                  <a:pt x="3027044" y="6858000"/>
                </a:lnTo>
                <a:lnTo>
                  <a:pt x="0" y="3657600"/>
                </a:lnTo>
                <a:lnTo>
                  <a:pt x="0" y="0"/>
                </a:lnTo>
                <a:close/>
              </a:path>
            </a:pathLst>
          </a:custGeom>
        </p:spPr>
        <p:txBody>
          <a:bodyPr wrap="square" anchor="ctr">
            <a:noAutofit/>
          </a:bodyPr>
          <a:lstStyle>
            <a:lvl1pPr marL="0" indent="0" algn="ctr">
              <a:buNone/>
              <a:defRPr>
                <a:latin typeface="Source Sans Pro" panose="020B0503030403020204" pitchFamily="34" charset="0"/>
                <a:ea typeface="Source Sans Pro" panose="020B0503030403020204" pitchFamily="34" charset="0"/>
              </a:defRPr>
            </a:lvl1pPr>
          </a:lstStyle>
          <a:p>
            <a:endParaRPr lang="en-US"/>
          </a:p>
        </p:txBody>
      </p:sp>
      <p:sp>
        <p:nvSpPr>
          <p:cNvPr id="25" name="Text Placeholder 24">
            <a:extLst>
              <a:ext uri="{FF2B5EF4-FFF2-40B4-BE49-F238E27FC236}">
                <a16:creationId xmlns:a16="http://schemas.microsoft.com/office/drawing/2014/main" id="{797C3305-76B1-144A-8AF5-EB821DAF7DCF}"/>
              </a:ext>
            </a:extLst>
          </p:cNvPr>
          <p:cNvSpPr>
            <a:spLocks noGrp="1"/>
          </p:cNvSpPr>
          <p:nvPr>
            <p:ph type="body" sz="quarter" idx="11" hasCustomPrompt="1"/>
          </p:nvPr>
        </p:nvSpPr>
        <p:spPr>
          <a:xfrm>
            <a:off x="4922283" y="957082"/>
            <a:ext cx="6582145" cy="914400"/>
          </a:xfrm>
          <a:prstGeom prst="rect">
            <a:avLst/>
          </a:prstGeom>
        </p:spPr>
        <p:txBody>
          <a:bodyPr/>
          <a:lstStyle>
            <a:lvl1pPr marL="0" indent="0" algn="l" defTabSz="914400" rtl="0" eaLnBrk="1" latinLnBrk="0" hangingPunct="1">
              <a:lnSpc>
                <a:spcPct val="80000"/>
              </a:lnSpc>
              <a:buNone/>
              <a:defRPr lang="en-US" sz="4400" kern="1200" spc="300" dirty="0" smtClean="0">
                <a:solidFill>
                  <a:srgbClr val="FA5265"/>
                </a:solidFill>
                <a:latin typeface="Source Sans Pro" panose="020B0503030403020204" pitchFamily="34" charset="0"/>
                <a:ea typeface="Source Sans Pro" panose="020B050303040302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6" name="Text Placeholder 24">
            <a:extLst>
              <a:ext uri="{FF2B5EF4-FFF2-40B4-BE49-F238E27FC236}">
                <a16:creationId xmlns:a16="http://schemas.microsoft.com/office/drawing/2014/main" id="{8FD2CB6F-B043-1441-B595-441E76EED9B2}"/>
              </a:ext>
            </a:extLst>
          </p:cNvPr>
          <p:cNvSpPr>
            <a:spLocks noGrp="1"/>
          </p:cNvSpPr>
          <p:nvPr>
            <p:ph type="body" sz="quarter" idx="12"/>
          </p:nvPr>
        </p:nvSpPr>
        <p:spPr>
          <a:xfrm>
            <a:off x="4922283" y="2101086"/>
            <a:ext cx="6582145" cy="914400"/>
          </a:xfrm>
          <a:prstGeom prst="rect">
            <a:avLst/>
          </a:prstGeom>
        </p:spPr>
        <p:txBody>
          <a:bodyPr/>
          <a:lstStyle>
            <a:lvl1pPr marL="0" indent="0">
              <a:lnSpc>
                <a:spcPct val="100000"/>
              </a:lnSpc>
              <a:buNone/>
              <a:defRPr lang="en-US" sz="3200" kern="1200" dirty="0" smtClean="0">
                <a:solidFill>
                  <a:schemeClr val="tx1"/>
                </a:solidFill>
                <a:latin typeface="Source Sans Pro Light" panose="020B0403030403020204" pitchFamily="34" charset="0"/>
                <a:ea typeface="Source Sans Pro Light" panose="020B0403030403020204" pitchFamily="34" charset="0"/>
                <a:cs typeface="+mn-cs"/>
              </a:defRPr>
            </a:lvl1pPr>
            <a:lvl2pPr marL="457200" indent="0">
              <a:buNone/>
              <a:defRPr lang="en-US" sz="3200" kern="1200" dirty="0" smtClean="0">
                <a:solidFill>
                  <a:schemeClr val="tx1"/>
                </a:solidFill>
                <a:latin typeface="Source Sans Pro Light" panose="020B0403030403020204" pitchFamily="34" charset="0"/>
                <a:ea typeface="Source Sans Pro Light" panose="020B0403030403020204" pitchFamily="34" charset="0"/>
                <a:cs typeface="+mn-cs"/>
              </a:defRPr>
            </a:lvl2pPr>
            <a:lvl3pPr marL="914400" indent="0">
              <a:buNone/>
              <a:defRPr lang="en-US" sz="3200" kern="1200" dirty="0" smtClean="0">
                <a:solidFill>
                  <a:schemeClr val="tx1"/>
                </a:solidFill>
                <a:latin typeface="Source Sans Pro Light" panose="020B0403030403020204" pitchFamily="34" charset="0"/>
                <a:ea typeface="Source Sans Pro Light" panose="020B0403030403020204" pitchFamily="34" charset="0"/>
                <a:cs typeface="+mn-cs"/>
              </a:defRPr>
            </a:lvl3pPr>
            <a:lvl4pPr marL="1371600" indent="0">
              <a:buNone/>
              <a:defRPr lang="en-US" sz="3200" kern="1200" dirty="0" smtClean="0">
                <a:solidFill>
                  <a:schemeClr val="tx1"/>
                </a:solidFill>
                <a:latin typeface="Source Sans Pro Light" panose="020B0403030403020204" pitchFamily="34" charset="0"/>
                <a:ea typeface="Source Sans Pro Light" panose="020B0403030403020204" pitchFamily="34" charset="0"/>
                <a:cs typeface="+mn-cs"/>
              </a:defRPr>
            </a:lvl4pPr>
            <a:lvl5pPr marL="1828800" indent="0">
              <a:buNone/>
              <a:defRPr lang="en-US" sz="3200" kern="1200" dirty="0">
                <a:solidFill>
                  <a:schemeClr val="tx1"/>
                </a:solidFill>
                <a:latin typeface="Source Sans Pro Light" panose="020B0403030403020204" pitchFamily="34" charset="0"/>
                <a:ea typeface="Source Sans Pro Light" panose="020B0403030403020204" pitchFamily="34" charset="0"/>
                <a:cs typeface="+mn-cs"/>
              </a:defRPr>
            </a:lvl5pPr>
          </a:lstStyle>
          <a:p>
            <a:pPr lvl="0"/>
            <a:r>
              <a:rPr lang="en-US"/>
              <a:t>Click to edit Master text styles</a:t>
            </a:r>
          </a:p>
        </p:txBody>
      </p:sp>
    </p:spTree>
    <p:extLst>
      <p:ext uri="{BB962C8B-B14F-4D97-AF65-F5344CB8AC3E}">
        <p14:creationId xmlns:p14="http://schemas.microsoft.com/office/powerpoint/2010/main" val="108356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7"/>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sz="1867"/>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sz="1867"/>
            </a:lvl1pPr>
            <a:lvl2pPr marL="1219170" lvl="1" indent="-423323" algn="l" rtl="0">
              <a:lnSpc>
                <a:spcPct val="90000"/>
              </a:lnSpc>
              <a:spcBef>
                <a:spcPts val="1600"/>
              </a:spcBef>
              <a:spcAft>
                <a:spcPts val="0"/>
              </a:spcAft>
              <a:buClr>
                <a:schemeClr val="dk1"/>
              </a:buClr>
              <a:buSzPts val="1400"/>
              <a:buChar char="○"/>
              <a:defRPr sz="1867"/>
            </a:lvl2pPr>
            <a:lvl3pPr marL="1828754" lvl="2" indent="-423323" algn="l" rtl="0">
              <a:lnSpc>
                <a:spcPct val="90000"/>
              </a:lnSpc>
              <a:spcBef>
                <a:spcPts val="1600"/>
              </a:spcBef>
              <a:spcAft>
                <a:spcPts val="0"/>
              </a:spcAft>
              <a:buClr>
                <a:schemeClr val="dk1"/>
              </a:buClr>
              <a:buSzPts val="1400"/>
              <a:buChar char="■"/>
              <a:defRPr sz="1867"/>
            </a:lvl3pPr>
            <a:lvl4pPr marL="2438339" lvl="3" indent="-423323" algn="l" rtl="0">
              <a:lnSpc>
                <a:spcPct val="90000"/>
              </a:lnSpc>
              <a:spcBef>
                <a:spcPts val="1600"/>
              </a:spcBef>
              <a:spcAft>
                <a:spcPts val="0"/>
              </a:spcAft>
              <a:buClr>
                <a:schemeClr val="dk1"/>
              </a:buClr>
              <a:buSzPts val="1400"/>
              <a:buChar char="●"/>
              <a:defRPr sz="1867"/>
            </a:lvl4pPr>
            <a:lvl5pPr marL="3047924" lvl="4" indent="-423323" algn="l" rtl="0">
              <a:lnSpc>
                <a:spcPct val="90000"/>
              </a:lnSpc>
              <a:spcBef>
                <a:spcPts val="1600"/>
              </a:spcBef>
              <a:spcAft>
                <a:spcPts val="0"/>
              </a:spcAft>
              <a:buClr>
                <a:schemeClr val="dk1"/>
              </a:buClr>
              <a:buSzPts val="1400"/>
              <a:buChar char="○"/>
              <a:defRPr sz="1867"/>
            </a:lvl5pPr>
            <a:lvl6pPr marL="3657509" lvl="5" indent="-423323" algn="l" rtl="0">
              <a:lnSpc>
                <a:spcPct val="90000"/>
              </a:lnSpc>
              <a:spcBef>
                <a:spcPts val="1600"/>
              </a:spcBef>
              <a:spcAft>
                <a:spcPts val="0"/>
              </a:spcAft>
              <a:buClr>
                <a:schemeClr val="dk1"/>
              </a:buClr>
              <a:buSzPts val="1400"/>
              <a:buChar char="■"/>
              <a:defRPr sz="1867"/>
            </a:lvl6pPr>
            <a:lvl7pPr marL="4267093" lvl="6" indent="-423323" algn="l" rtl="0">
              <a:lnSpc>
                <a:spcPct val="90000"/>
              </a:lnSpc>
              <a:spcBef>
                <a:spcPts val="1600"/>
              </a:spcBef>
              <a:spcAft>
                <a:spcPts val="0"/>
              </a:spcAft>
              <a:buClr>
                <a:schemeClr val="dk1"/>
              </a:buClr>
              <a:buSzPts val="1400"/>
              <a:buChar char="●"/>
              <a:defRPr sz="1867"/>
            </a:lvl7pPr>
            <a:lvl8pPr marL="4876678" lvl="7" indent="-423323" algn="l" rtl="0">
              <a:lnSpc>
                <a:spcPct val="90000"/>
              </a:lnSpc>
              <a:spcBef>
                <a:spcPts val="1600"/>
              </a:spcBef>
              <a:spcAft>
                <a:spcPts val="0"/>
              </a:spcAft>
              <a:buClr>
                <a:schemeClr val="dk1"/>
              </a:buClr>
              <a:buSzPts val="1400"/>
              <a:buChar char="○"/>
              <a:defRPr sz="1867"/>
            </a:lvl8pPr>
            <a:lvl9pPr marL="5486263" lvl="8" indent="-423323" algn="l" rtl="0">
              <a:lnSpc>
                <a:spcPct val="90000"/>
              </a:lnSpc>
              <a:spcBef>
                <a:spcPts val="1600"/>
              </a:spcBef>
              <a:spcAft>
                <a:spcPts val="1600"/>
              </a:spcAft>
              <a:buClr>
                <a:schemeClr val="dk1"/>
              </a:buClr>
              <a:buSzPts val="1400"/>
              <a:buChar char="■"/>
              <a:defRPr sz="1867"/>
            </a:lvl9pPr>
          </a:lstStyle>
          <a:p>
            <a:endParaRPr/>
          </a:p>
        </p:txBody>
      </p:sp>
      <p:sp>
        <p:nvSpPr>
          <p:cNvPr id="53" name="Google Shape;53;p13"/>
          <p:cNvSpPr txBox="1">
            <a:spLocks noGrp="1"/>
          </p:cNvSpPr>
          <p:nvPr>
            <p:ph type="sldNum" idx="12"/>
          </p:nvPr>
        </p:nvSpPr>
        <p:spPr>
          <a:xfrm>
            <a:off x="8610600" y="6356352"/>
            <a:ext cx="2743200" cy="365200"/>
          </a:xfrm>
          <a:prstGeom prst="rect">
            <a:avLst/>
          </a:prstGeom>
          <a:noFill/>
          <a:ln>
            <a:noFill/>
          </a:ln>
        </p:spPr>
        <p:txBody>
          <a:bodyPr spcFirstLastPara="1" wrap="square" lIns="68575" tIns="34275" rIns="68575" bIns="34275" anchor="ctr" anchorCtr="0">
            <a:normAutofit lnSpcReduction="10000"/>
          </a:bodyPr>
          <a:lstStyle>
            <a:lvl1pPr marL="0" lvl="0" indent="0" algn="r" rtl="0">
              <a:spcBef>
                <a:spcPts val="0"/>
              </a:spcBef>
              <a:buNone/>
              <a:defRPr sz="1867"/>
            </a:lvl1pPr>
            <a:lvl2pPr marL="0" lvl="1" indent="0" algn="r" rtl="0">
              <a:spcBef>
                <a:spcPts val="0"/>
              </a:spcBef>
              <a:buNone/>
              <a:defRPr sz="1867"/>
            </a:lvl2pPr>
            <a:lvl3pPr marL="0" lvl="2" indent="0" algn="r" rtl="0">
              <a:spcBef>
                <a:spcPts val="0"/>
              </a:spcBef>
              <a:buNone/>
              <a:defRPr sz="1867"/>
            </a:lvl3pPr>
            <a:lvl4pPr marL="0" lvl="3" indent="0" algn="r" rtl="0">
              <a:spcBef>
                <a:spcPts val="0"/>
              </a:spcBef>
              <a:buNone/>
              <a:defRPr sz="1867"/>
            </a:lvl4pPr>
            <a:lvl5pPr marL="0" lvl="4" indent="0" algn="r" rtl="0">
              <a:spcBef>
                <a:spcPts val="0"/>
              </a:spcBef>
              <a:buNone/>
              <a:defRPr sz="1867"/>
            </a:lvl5pPr>
            <a:lvl6pPr marL="0" lvl="5" indent="0" algn="r" rtl="0">
              <a:spcBef>
                <a:spcPts val="0"/>
              </a:spcBef>
              <a:buNone/>
              <a:defRPr sz="1867"/>
            </a:lvl6pPr>
            <a:lvl7pPr marL="0" lvl="6" indent="0" algn="r" rtl="0">
              <a:spcBef>
                <a:spcPts val="0"/>
              </a:spcBef>
              <a:buNone/>
              <a:defRPr sz="1867"/>
            </a:lvl7pPr>
            <a:lvl8pPr marL="0" lvl="7" indent="0" algn="r" rtl="0">
              <a:spcBef>
                <a:spcPts val="0"/>
              </a:spcBef>
              <a:buNone/>
              <a:defRPr sz="1867"/>
            </a:lvl8pPr>
            <a:lvl9pPr marL="0" lvl="8" indent="0" algn="r" rtl="0">
              <a:spcBef>
                <a:spcPts val="0"/>
              </a:spcBef>
              <a:buNone/>
              <a:defRPr sz="1867"/>
            </a:lvl9pPr>
          </a:lstStyle>
          <a:p>
            <a:fld id="{00000000-1234-1234-1234-123412341234}" type="slidenum">
              <a:rPr lang="en" smtClean="0"/>
              <a:pPr/>
              <a:t>‹#›</a:t>
            </a:fld>
            <a:endParaRPr lang="en"/>
          </a:p>
        </p:txBody>
      </p:sp>
      <p:cxnSp>
        <p:nvCxnSpPr>
          <p:cNvPr id="54" name="Google Shape;54;p13"/>
          <p:cNvCxnSpPr/>
          <p:nvPr/>
        </p:nvCxnSpPr>
        <p:spPr>
          <a:xfrm>
            <a:off x="633087" y="603277"/>
            <a:ext cx="10815600" cy="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102127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90" y="2364248"/>
            <a:ext cx="7310438" cy="1726490"/>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7310438" cy="496720"/>
          </a:xfrm>
          <a:prstGeom prst="rect">
            <a:avLst/>
          </a:prstGeom>
        </p:spPr>
        <p:txBody>
          <a:bodyPr/>
          <a:lstStyle>
            <a:lvl1pPr marL="0" indent="0">
              <a:buFontTx/>
              <a:buNone/>
              <a:defRPr sz="3600" b="0" i="0">
                <a:solidFill>
                  <a:srgbClr val="FA5265"/>
                </a:solidFill>
                <a:latin typeface="Source Sans Pro" panose="020B0503030403020204" pitchFamily="34" charset="0"/>
                <a:ea typeface="Source Sans Pro" panose="020B0503030403020204" pitchFamily="34" charset="0"/>
              </a:defRPr>
            </a:lvl1pPr>
          </a:lstStyle>
          <a:p>
            <a:pPr lvl="0"/>
            <a:r>
              <a:rPr lang="en-US"/>
              <a:t>CONTENT SLIDE TITLE</a:t>
            </a:r>
          </a:p>
        </p:txBody>
      </p:sp>
      <p:cxnSp>
        <p:nvCxnSpPr>
          <p:cNvPr id="9" name="Straight Connector 8">
            <a:extLst>
              <a:ext uri="{FF2B5EF4-FFF2-40B4-BE49-F238E27FC236}">
                <a16:creationId xmlns:a16="http://schemas.microsoft.com/office/drawing/2014/main" id="{5758BB8F-E7DF-C9D9-2BE8-A2CB0861C029}"/>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8DEDBD-59A7-0BE5-2253-B3E4FC2C40D8}"/>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CC3D22-DA2C-B50C-342F-B3EAF5833A80}"/>
              </a:ext>
            </a:extLst>
          </p:cNvPr>
          <p:cNvSpPr txBox="1"/>
          <p:nvPr userDrawn="1"/>
        </p:nvSpPr>
        <p:spPr>
          <a:xfrm>
            <a:off x="239673" y="6349884"/>
            <a:ext cx="266218" cy="276999"/>
          </a:xfrm>
          <a:prstGeom prst="rect">
            <a:avLst/>
          </a:prstGeom>
          <a:noFill/>
        </p:spPr>
        <p:txBody>
          <a:bodyPr wrap="square" rtlCol="0">
            <a:spAutoFit/>
          </a:bodyPr>
          <a:lstStyle/>
          <a:p>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9544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90" y="2364248"/>
            <a:ext cx="5642810" cy="1726490"/>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5658852" cy="496720"/>
          </a:xfrm>
          <a:prstGeom prst="rect">
            <a:avLst/>
          </a:prstGeom>
        </p:spPr>
        <p:txBody>
          <a:bodyPr/>
          <a:lstStyle>
            <a:lvl1pPr marL="0" indent="0">
              <a:buFontTx/>
              <a:buNone/>
              <a:defRPr sz="3600" b="0" i="0">
                <a:solidFill>
                  <a:srgbClr val="FA5265"/>
                </a:solidFill>
                <a:latin typeface="Source Sans Pro" panose="020B0503030403020204" pitchFamily="34" charset="0"/>
                <a:ea typeface="Source Sans Pro" panose="020B0503030403020204" pitchFamily="34" charset="0"/>
              </a:defRPr>
            </a:lvl1pPr>
          </a:lstStyle>
          <a:p>
            <a:pPr lvl="0"/>
            <a:r>
              <a:rPr lang="en-US"/>
              <a:t>CHART SLIDE TITLE</a:t>
            </a:r>
          </a:p>
        </p:txBody>
      </p:sp>
      <p:sp>
        <p:nvSpPr>
          <p:cNvPr id="3" name="Chart Placeholder 2">
            <a:extLst>
              <a:ext uri="{FF2B5EF4-FFF2-40B4-BE49-F238E27FC236}">
                <a16:creationId xmlns:a16="http://schemas.microsoft.com/office/drawing/2014/main" id="{E9DFE645-48DD-D07B-385C-7F90534E5F4C}"/>
              </a:ext>
            </a:extLst>
          </p:cNvPr>
          <p:cNvSpPr>
            <a:spLocks noGrp="1"/>
          </p:cNvSpPr>
          <p:nvPr>
            <p:ph type="chart" sz="quarter" idx="12" hasCustomPrompt="1"/>
          </p:nvPr>
        </p:nvSpPr>
        <p:spPr>
          <a:xfrm>
            <a:off x="6481763" y="979487"/>
            <a:ext cx="5116679" cy="4538997"/>
          </a:xfrm>
          <a:prstGeom prst="rect">
            <a:avLst/>
          </a:prstGeom>
        </p:spPr>
        <p:txBody>
          <a:bodyPr/>
          <a:lstStyle>
            <a:lvl1pPr marL="0" indent="0">
              <a:buFontTx/>
              <a:buNone/>
              <a:defRPr b="0" i="0">
                <a:latin typeface="Source Sans Pro" panose="020B0503030403020204" pitchFamily="34" charset="0"/>
                <a:ea typeface="Source Sans Pro" panose="020B0503030403020204" pitchFamily="34" charset="0"/>
              </a:defRPr>
            </a:lvl1pPr>
          </a:lstStyle>
          <a:p>
            <a:r>
              <a:rPr lang="en-US"/>
              <a:t>Chart - Inset</a:t>
            </a:r>
          </a:p>
        </p:txBody>
      </p:sp>
      <p:cxnSp>
        <p:nvCxnSpPr>
          <p:cNvPr id="4" name="Straight Connector 3">
            <a:extLst>
              <a:ext uri="{FF2B5EF4-FFF2-40B4-BE49-F238E27FC236}">
                <a16:creationId xmlns:a16="http://schemas.microsoft.com/office/drawing/2014/main" id="{90E26496-BC90-6788-4949-9DBC76526B4F}"/>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D6A2F7-57B3-A34C-7FC6-D85691D6EF05}"/>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B3CC1EE-7C06-3D82-A8FD-1739AA1C8F83}"/>
              </a:ext>
            </a:extLst>
          </p:cNvPr>
          <p:cNvSpPr txBox="1"/>
          <p:nvPr userDrawn="1"/>
        </p:nvSpPr>
        <p:spPr>
          <a:xfrm>
            <a:off x="239673" y="6349884"/>
            <a:ext cx="266218" cy="276999"/>
          </a:xfrm>
          <a:prstGeom prst="rect">
            <a:avLst/>
          </a:prstGeom>
          <a:noFill/>
        </p:spPr>
        <p:txBody>
          <a:bodyPr wrap="square" rtlCol="0">
            <a:spAutoFit/>
          </a:bodyPr>
          <a:lstStyle/>
          <a:p>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02958569"/>
      </p:ext>
    </p:extLst>
  </p:cSld>
  <p:clrMapOvr>
    <a:masterClrMapping/>
  </p:clrMapOvr>
  <p:extLst>
    <p:ext uri="{DCECCB84-F9BA-43D5-87BE-67443E8EF086}">
      <p15:sldGuideLst xmlns:p15="http://schemas.microsoft.com/office/powerpoint/2012/main">
        <p15:guide id="1" orient="horz" pos="600" userDrawn="1">
          <p15:clr>
            <a:srgbClr val="FBAE40"/>
          </p15:clr>
        </p15:guide>
        <p15:guide id="2" orient="horz" pos="3480" userDrawn="1">
          <p15:clr>
            <a:srgbClr val="FBAE40"/>
          </p15:clr>
        </p15:guide>
        <p15:guide id="3" pos="4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5999748" y="979154"/>
            <a:ext cx="5518485" cy="496720"/>
          </a:xfrm>
          <a:prstGeom prst="rect">
            <a:avLst/>
          </a:prstGeom>
        </p:spPr>
        <p:txBody>
          <a:bodyPr/>
          <a:lstStyle>
            <a:lvl1pPr marL="0" indent="0">
              <a:buFontTx/>
              <a:buNone/>
              <a:defRPr sz="3600" b="0" i="0">
                <a:solidFill>
                  <a:srgbClr val="FA5265"/>
                </a:solidFill>
                <a:latin typeface="Source Sans Pro" panose="020B0503030403020204" pitchFamily="34" charset="0"/>
                <a:ea typeface="Source Sans Pro" panose="020B0503030403020204" pitchFamily="34" charset="0"/>
              </a:defRPr>
            </a:lvl1pPr>
          </a:lstStyle>
          <a:p>
            <a:pPr lvl="0"/>
            <a:r>
              <a:rPr lang="en-US"/>
              <a:t>PICTURE SLIDE TITLE</a:t>
            </a:r>
          </a:p>
        </p:txBody>
      </p:sp>
      <p:cxnSp>
        <p:nvCxnSpPr>
          <p:cNvPr id="4" name="Straight Connector 3">
            <a:extLst>
              <a:ext uri="{FF2B5EF4-FFF2-40B4-BE49-F238E27FC236}">
                <a16:creationId xmlns:a16="http://schemas.microsoft.com/office/drawing/2014/main" id="{F8B1C23A-ADAC-60CC-0996-5950556BCE7D}"/>
              </a:ext>
            </a:extLst>
          </p:cNvPr>
          <p:cNvCxnSpPr>
            <a:cxnSpLocks/>
          </p:cNvCxnSpPr>
          <p:nvPr userDrawn="1"/>
        </p:nvCxnSpPr>
        <p:spPr>
          <a:xfrm>
            <a:off x="6096000" y="6000750"/>
            <a:ext cx="54972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407A43-CE28-A700-2029-DA9080DE754E}"/>
              </a:ext>
            </a:extLst>
          </p:cNvPr>
          <p:cNvCxnSpPr>
            <a:cxnSpLocks/>
          </p:cNvCxnSpPr>
          <p:nvPr userDrawn="1"/>
        </p:nvCxnSpPr>
        <p:spPr>
          <a:xfrm>
            <a:off x="6112041" y="492579"/>
            <a:ext cx="54812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0007AF3-6CC6-440C-715F-EE6ACDD1F917}"/>
              </a:ext>
            </a:extLst>
          </p:cNvPr>
          <p:cNvSpPr>
            <a:spLocks noGrp="1"/>
          </p:cNvSpPr>
          <p:nvPr>
            <p:ph type="pic" sz="quarter" idx="12" hasCustomPrompt="1"/>
          </p:nvPr>
        </p:nvSpPr>
        <p:spPr>
          <a:xfrm>
            <a:off x="0" y="0"/>
            <a:ext cx="5759450" cy="6858000"/>
          </a:xfrm>
          <a:prstGeom prst="rect">
            <a:avLst/>
          </a:prstGeom>
        </p:spPr>
        <p:txBody>
          <a:bodyPr/>
          <a:lstStyle>
            <a:lvl1pPr marL="0" indent="0">
              <a:buFontTx/>
              <a:buNone/>
              <a:defRPr b="0" i="0">
                <a:latin typeface="Source Sans Pro" panose="020B0503030403020204" pitchFamily="34" charset="0"/>
                <a:ea typeface="Source Sans Pro" panose="020B0503030403020204" pitchFamily="34" charset="0"/>
              </a:defRPr>
            </a:lvl1pPr>
          </a:lstStyle>
          <a:p>
            <a:r>
              <a:rPr lang="en-US"/>
              <a:t>Picture – Full Bleed</a:t>
            </a:r>
          </a:p>
        </p:txBody>
      </p:sp>
      <p:sp>
        <p:nvSpPr>
          <p:cNvPr id="13" name="Text Placeholder 12">
            <a:extLst>
              <a:ext uri="{FF2B5EF4-FFF2-40B4-BE49-F238E27FC236}">
                <a16:creationId xmlns:a16="http://schemas.microsoft.com/office/drawing/2014/main" id="{6F9D952C-0960-CE8C-6AD8-2966912F2640}"/>
              </a:ext>
            </a:extLst>
          </p:cNvPr>
          <p:cNvSpPr>
            <a:spLocks noGrp="1"/>
          </p:cNvSpPr>
          <p:nvPr>
            <p:ph type="body" sz="quarter" idx="13" hasCustomPrompt="1"/>
          </p:nvPr>
        </p:nvSpPr>
        <p:spPr>
          <a:xfrm>
            <a:off x="6015623" y="2275974"/>
            <a:ext cx="5481638" cy="3146425"/>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DF7FBC6B-31E3-E3A5-B391-48FC42A3EAF8}"/>
              </a:ext>
            </a:extLst>
          </p:cNvPr>
          <p:cNvSpPr txBox="1"/>
          <p:nvPr userDrawn="1"/>
        </p:nvSpPr>
        <p:spPr>
          <a:xfrm>
            <a:off x="239673" y="6349884"/>
            <a:ext cx="266218" cy="276999"/>
          </a:xfrm>
          <a:prstGeom prst="rect">
            <a:avLst/>
          </a:prstGeom>
          <a:noFill/>
        </p:spPr>
        <p:txBody>
          <a:bodyPr wrap="square" rtlCol="0">
            <a:spAutoFit/>
          </a:bodyPr>
          <a:lstStyle/>
          <a:p>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29680779"/>
      </p:ext>
    </p:extLst>
  </p:cSld>
  <p:clrMapOvr>
    <a:masterClrMapping/>
  </p:clrMapOvr>
  <p:extLst>
    <p:ext uri="{DCECCB84-F9BA-43D5-87BE-67443E8EF086}">
      <p15:sldGuideLst xmlns:p15="http://schemas.microsoft.com/office/powerpoint/2012/main">
        <p15:guide id="1" orient="horz" pos="1464" userDrawn="1">
          <p15:clr>
            <a:srgbClr val="FBAE40"/>
          </p15:clr>
        </p15:guide>
        <p15:guide id="2" pos="264" userDrawn="1">
          <p15:clr>
            <a:srgbClr val="FBAE40"/>
          </p15:clr>
        </p15:guide>
        <p15:guide id="3"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 Divid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89" y="2364248"/>
            <a:ext cx="9797715" cy="2304005"/>
          </a:xfrm>
          <a:prstGeom prst="rect">
            <a:avLst/>
          </a:prstGeom>
        </p:spPr>
        <p:txBody>
          <a:bodyPr/>
          <a:lstStyle>
            <a:lvl1pPr marL="0" indent="0">
              <a:lnSpc>
                <a:spcPts val="2800"/>
              </a:lnSpc>
              <a:buFontTx/>
              <a:buNone/>
              <a:defRPr sz="2400" b="0" i="0">
                <a:latin typeface="Source Sans Pro" panose="020B0503030403020204" pitchFamily="34" charset="0"/>
                <a:ea typeface="Source Sans Pro" panose="020B0503030403020204" pitchFamily="34" charset="0"/>
              </a:defRPr>
            </a:lvl1pPr>
            <a:lvl2pPr>
              <a:defRPr b="0" i="0">
                <a:latin typeface="DIN Next LT Pro Light Condensed" panose="020B0306020203050203" pitchFamily="34" charset="77"/>
              </a:defRPr>
            </a:lvl2pPr>
            <a:lvl3pPr>
              <a:defRPr b="0" i="0">
                <a:latin typeface="DIN Next LT Pro Light Condensed" panose="020B0306020203050203" pitchFamily="34" charset="77"/>
              </a:defRPr>
            </a:lvl3pPr>
            <a:lvl4pPr>
              <a:defRPr b="0" i="0">
                <a:latin typeface="DIN Next LT Pro Light Condensed" panose="020B0306020203050203" pitchFamily="34" charset="77"/>
              </a:defRPr>
            </a:lvl4pPr>
            <a:lvl5pPr>
              <a:defRPr b="0" i="0">
                <a:latin typeface="DIN Next LT Pro Light Condensed" panose="020B0306020203050203" pitchFamily="34" charset="77"/>
              </a:defRPr>
            </a:lvl5pPr>
          </a:lstStyle>
          <a:p>
            <a:pPr lvl="0"/>
            <a:r>
              <a:rPr lang="en-US"/>
              <a:t>When it comes to saving for the future, you welcome guidance and a</a:t>
            </a:r>
          </a:p>
          <a:p>
            <a:pPr lvl="0"/>
            <a:r>
              <a:rPr lang="en-US"/>
              <a:t>game plan, not a set of rules. My Financial Wellness Planner helps you</a:t>
            </a:r>
          </a:p>
          <a:p>
            <a:pPr lvl="0"/>
            <a:r>
              <a:rPr lang="en-US"/>
              <a:t>save on your terms. It's a customizable tool for developing good financial</a:t>
            </a:r>
          </a:p>
          <a:p>
            <a:pPr lvl="0"/>
            <a:r>
              <a:rPr lang="en-US"/>
              <a:t>habits that lead to healthy routines, allowing you to track your progress</a:t>
            </a:r>
          </a:p>
          <a:p>
            <a:pPr lvl="0"/>
            <a:r>
              <a:rPr lang="en-US"/>
              <a:t>and be in control of your financial success.</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7310438" cy="496720"/>
          </a:xfrm>
          <a:prstGeom prst="rect">
            <a:avLst/>
          </a:prstGeom>
        </p:spPr>
        <p:txBody>
          <a:bodyPr/>
          <a:lstStyle>
            <a:lvl1pPr marL="0" indent="0">
              <a:buFontTx/>
              <a:buNone/>
              <a:defRPr sz="3600" b="0" i="0">
                <a:solidFill>
                  <a:srgbClr val="FA5265"/>
                </a:solidFill>
                <a:latin typeface="Source Sans Pro" panose="020B0503030403020204" pitchFamily="34" charset="0"/>
                <a:ea typeface="Source Sans Pro" panose="020B0503030403020204" pitchFamily="34" charset="0"/>
              </a:defRPr>
            </a:lvl1pPr>
          </a:lstStyle>
          <a:p>
            <a:pPr lvl="0"/>
            <a:r>
              <a:rPr lang="en-US"/>
              <a:t>DIVIDER SLIDE TITLE</a:t>
            </a:r>
          </a:p>
        </p:txBody>
      </p:sp>
      <p:cxnSp>
        <p:nvCxnSpPr>
          <p:cNvPr id="2" name="Straight Connector 1">
            <a:extLst>
              <a:ext uri="{FF2B5EF4-FFF2-40B4-BE49-F238E27FC236}">
                <a16:creationId xmlns:a16="http://schemas.microsoft.com/office/drawing/2014/main" id="{DFE2C6D2-F41A-3D43-CC73-7DE4CE3F2EA0}"/>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73DC1DF-4236-DED8-0B06-F13DF056AD9B}"/>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95B7FED-F359-8DD1-A3B2-6F673C367F57}"/>
              </a:ext>
            </a:extLst>
          </p:cNvPr>
          <p:cNvSpPr txBox="1"/>
          <p:nvPr userDrawn="1"/>
        </p:nvSpPr>
        <p:spPr>
          <a:xfrm>
            <a:off x="239673" y="6349884"/>
            <a:ext cx="266218" cy="276999"/>
          </a:xfrm>
          <a:prstGeom prst="rect">
            <a:avLst/>
          </a:prstGeom>
          <a:noFill/>
        </p:spPr>
        <p:txBody>
          <a:bodyPr wrap="square" rtlCol="0">
            <a:spAutoFit/>
          </a:bodyPr>
          <a:lstStyle/>
          <a:p>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7041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 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0220-09A0-8319-B9B6-7C71FF3699E5}"/>
              </a:ext>
            </a:extLst>
          </p:cNvPr>
          <p:cNvSpPr>
            <a:spLocks noGrp="1"/>
          </p:cNvSpPr>
          <p:nvPr>
            <p:ph type="title" hasCustomPrompt="1"/>
          </p:nvPr>
        </p:nvSpPr>
        <p:spPr>
          <a:xfrm>
            <a:off x="423859" y="2737983"/>
            <a:ext cx="10515600" cy="691017"/>
          </a:xfrm>
          <a:prstGeom prst="rect">
            <a:avLst/>
          </a:prstGeom>
        </p:spPr>
        <p:txBody>
          <a:bodyPr/>
          <a:lstStyle>
            <a:lvl1pPr>
              <a:defRPr sz="5400" b="0" i="0">
                <a:solidFill>
                  <a:srgbClr val="FA5265"/>
                </a:solidFill>
                <a:latin typeface="Source Sans Pro" panose="020B0503030403020204" pitchFamily="34" charset="0"/>
                <a:ea typeface="Source Sans Pro" panose="020B0503030403020204" pitchFamily="34" charset="0"/>
                <a:cs typeface="Arial" panose="020B0604020202020204" pitchFamily="34" charset="0"/>
              </a:defRPr>
            </a:lvl1pPr>
          </a:lstStyle>
          <a:p>
            <a:r>
              <a:rPr lang="en-US"/>
              <a:t>THANK YOU</a:t>
            </a:r>
          </a:p>
        </p:txBody>
      </p:sp>
      <p:cxnSp>
        <p:nvCxnSpPr>
          <p:cNvPr id="3" name="Straight Connector 2">
            <a:extLst>
              <a:ext uri="{FF2B5EF4-FFF2-40B4-BE49-F238E27FC236}">
                <a16:creationId xmlns:a16="http://schemas.microsoft.com/office/drawing/2014/main" id="{8C2CCEC2-A3F2-EBC1-B672-0ECCAF53F611}"/>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9F4700E-B381-6FD9-520B-0BD9CC387706}"/>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503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Opening and Cloising Slide">
    <p:spTree>
      <p:nvGrpSpPr>
        <p:cNvPr id="1" name=""/>
        <p:cNvGrpSpPr/>
        <p:nvPr/>
      </p:nvGrpSpPr>
      <p:grpSpPr>
        <a:xfrm>
          <a:off x="0" y="0"/>
          <a:ext cx="0" cy="0"/>
          <a:chOff x="0" y="0"/>
          <a:chExt cx="0" cy="0"/>
        </a:xfrm>
      </p:grpSpPr>
      <p:sp>
        <p:nvSpPr>
          <p:cNvPr id="71" name="Picture Placeholder 70">
            <a:extLst>
              <a:ext uri="{FF2B5EF4-FFF2-40B4-BE49-F238E27FC236}">
                <a16:creationId xmlns:a16="http://schemas.microsoft.com/office/drawing/2014/main" id="{8735EA74-C200-404A-B816-78E6445E8232}"/>
              </a:ext>
            </a:extLst>
          </p:cNvPr>
          <p:cNvSpPr>
            <a:spLocks noGrp="1"/>
          </p:cNvSpPr>
          <p:nvPr>
            <p:ph type="pic" sz="quarter" idx="12" hasCustomPrompt="1"/>
          </p:nvPr>
        </p:nvSpPr>
        <p:spPr>
          <a:xfrm>
            <a:off x="-11113" y="173600"/>
            <a:ext cx="12203102" cy="6678050"/>
          </a:xfrm>
          <a:custGeom>
            <a:avLst/>
            <a:gdLst>
              <a:gd name="connsiteX0" fmla="*/ 10097421 w 12203102"/>
              <a:gd name="connsiteY0" fmla="*/ 0 h 6678050"/>
              <a:gd name="connsiteX1" fmla="*/ 12203100 w 12203102"/>
              <a:gd name="connsiteY1" fmla="*/ 1557230 h 6678050"/>
              <a:gd name="connsiteX2" fmla="*/ 12203102 w 12203102"/>
              <a:gd name="connsiteY2" fmla="*/ 6678050 h 6678050"/>
              <a:gd name="connsiteX3" fmla="*/ 11505921 w 12203102"/>
              <a:gd name="connsiteY3" fmla="*/ 6678050 h 6678050"/>
              <a:gd name="connsiteX4" fmla="*/ 5127401 w 12203102"/>
              <a:gd name="connsiteY4" fmla="*/ 3029207 h 6678050"/>
              <a:gd name="connsiteX5" fmla="*/ 0 w 12203102"/>
              <a:gd name="connsiteY5" fmla="*/ 1944665 h 6678050"/>
              <a:gd name="connsiteX6" fmla="*/ 0 w 12203102"/>
              <a:gd name="connsiteY6" fmla="*/ 1901208 h 6678050"/>
              <a:gd name="connsiteX7" fmla="*/ 11112 w 12203102"/>
              <a:gd name="connsiteY7" fmla="*/ 860547 h 66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3102" h="6678050">
                <a:moveTo>
                  <a:pt x="10097421" y="0"/>
                </a:moveTo>
                <a:lnTo>
                  <a:pt x="12203100" y="1557230"/>
                </a:lnTo>
                <a:lnTo>
                  <a:pt x="12203102" y="6678050"/>
                </a:lnTo>
                <a:lnTo>
                  <a:pt x="11505921" y="6678050"/>
                </a:lnTo>
                <a:lnTo>
                  <a:pt x="5127401" y="3029207"/>
                </a:lnTo>
                <a:lnTo>
                  <a:pt x="0" y="1944665"/>
                </a:lnTo>
                <a:lnTo>
                  <a:pt x="0" y="1901208"/>
                </a:lnTo>
                <a:lnTo>
                  <a:pt x="11112" y="860547"/>
                </a:lnTo>
                <a:close/>
              </a:path>
            </a:pathLst>
          </a:custGeom>
        </p:spPr>
        <p:txBody>
          <a:bodyPr wrap="square" anchor="ctr">
            <a:noAutofit/>
          </a:bodyPr>
          <a:lstStyle>
            <a:lvl1pPr marL="0" indent="0" algn="ctr">
              <a:buNone/>
              <a:defRPr>
                <a:latin typeface="Source Sans Pro" panose="020B0503030403020204" pitchFamily="34" charset="0"/>
                <a:ea typeface="Source Sans Pro" panose="020B0503030403020204" pitchFamily="34" charset="0"/>
              </a:defRPr>
            </a:lvl1pPr>
          </a:lstStyle>
          <a:p>
            <a:r>
              <a:rPr lang="en-US"/>
              <a:t>Engaging Cover Photo</a:t>
            </a:r>
          </a:p>
        </p:txBody>
      </p:sp>
      <p:sp>
        <p:nvSpPr>
          <p:cNvPr id="18" name="Text Placeholder 17">
            <a:extLst>
              <a:ext uri="{FF2B5EF4-FFF2-40B4-BE49-F238E27FC236}">
                <a16:creationId xmlns:a16="http://schemas.microsoft.com/office/drawing/2014/main" id="{5DD38DDD-DE01-AA4F-9F9A-51522ACF933B}"/>
              </a:ext>
            </a:extLst>
          </p:cNvPr>
          <p:cNvSpPr>
            <a:spLocks noGrp="1"/>
          </p:cNvSpPr>
          <p:nvPr>
            <p:ph type="body" sz="quarter" idx="11" hasCustomPrompt="1"/>
          </p:nvPr>
        </p:nvSpPr>
        <p:spPr>
          <a:xfrm>
            <a:off x="291130" y="3055716"/>
            <a:ext cx="7220839" cy="2404238"/>
          </a:xfrm>
          <a:prstGeom prst="rect">
            <a:avLst/>
          </a:prstGeom>
          <a:ln w="82550">
            <a:noFill/>
          </a:ln>
          <a:effectLst>
            <a:outerShdw dist="88900" dir="2700000" algn="ctr" rotWithShape="0">
              <a:schemeClr val="bg1"/>
            </a:outerShdw>
          </a:effectLst>
        </p:spPr>
        <p:txBody>
          <a:bodyPr vert="horz" lIns="0" tIns="146304" rIns="0" bIns="0" rtlCol="0" anchor="b" anchorCtr="0">
            <a:noAutofit/>
          </a:bodyPr>
          <a:lstStyle>
            <a:lvl1pPr>
              <a:lnSpc>
                <a:spcPts val="9600"/>
              </a:lnSpc>
              <a:defRPr lang="en-US" sz="9600" b="0" i="0" spc="0" baseline="0" smtClean="0">
                <a:solidFill>
                  <a:srgbClr val="2D3D4F"/>
                </a:solidFill>
                <a:latin typeface="Source Sans Pro Light" panose="020B0403030403020204" pitchFamily="34" charset="0"/>
                <a:ea typeface="Source Sans Pro Light" panose="020B0403030403020204" pitchFamily="34" charset="0"/>
              </a:defRPr>
            </a:lvl1pPr>
            <a:lvl2pPr>
              <a:defRPr lang="en-US" sz="2800" b="0" i="0" baseline="0" smtClean="0">
                <a:latin typeface="Source Sans Pro" panose="020B0503030403020204" pitchFamily="34" charset="0"/>
                <a:ea typeface="Source Sans Pro" panose="020B0503030403020204" pitchFamily="34" charset="0"/>
                <a:cs typeface="Open Sans" panose="020B0606030504020204" pitchFamily="34" charset="0"/>
              </a:defRPr>
            </a:lvl2pPr>
            <a:lvl3pPr>
              <a:defRPr lang="en-US" sz="1003" baseline="0" smtClean="0">
                <a:solidFill>
                  <a:schemeClr val="tx1">
                    <a:lumMod val="95000"/>
                    <a:lumOff val="5000"/>
                  </a:schemeClr>
                </a:solidFill>
              </a:defRPr>
            </a:lvl3pPr>
            <a:lvl4pPr>
              <a:defRPr lang="en-US" b="0" i="0" smtClean="0">
                <a:latin typeface="Source Sans Pro" panose="020B0503030403020204" pitchFamily="34" charset="0"/>
                <a:ea typeface="Source Sans Pro" panose="020B0503030403020204" pitchFamily="34" charset="0"/>
                <a:cs typeface="Open Sans" panose="020B0606030504020204" pitchFamily="34" charset="0"/>
              </a:defRPr>
            </a:lvl4pPr>
            <a:lvl5pPr>
              <a:defRPr lang="en-US" sz="1200" b="0" i="0" baseline="0">
                <a:latin typeface="Source Sans Pro" panose="020B0503030403020204" pitchFamily="34" charset="0"/>
                <a:ea typeface="Source Sans Pro" panose="020B0503030403020204" pitchFamily="34" charset="0"/>
                <a:cs typeface="Open Sans" panose="020B0606030504020204" pitchFamily="34" charset="0"/>
              </a:defRPr>
            </a:lvl5pPr>
          </a:lstStyle>
          <a:p>
            <a:pPr marL="0" marR="0" lvl="0" indent="0" defTabSz="906695" fontAlgn="auto">
              <a:lnSpc>
                <a:spcPts val="9600"/>
              </a:lnSpc>
              <a:spcBef>
                <a:spcPts val="0"/>
              </a:spcBef>
              <a:spcAft>
                <a:spcPts val="0"/>
              </a:spcAft>
              <a:buClrTx/>
              <a:buSzPct val="100000"/>
              <a:buFontTx/>
              <a:buNone/>
              <a:tabLst/>
            </a:pPr>
            <a:r>
              <a:rPr lang="en-US"/>
              <a:t>Title</a:t>
            </a:r>
          </a:p>
        </p:txBody>
      </p:sp>
      <p:sp>
        <p:nvSpPr>
          <p:cNvPr id="3" name="Text Placeholder 2">
            <a:extLst>
              <a:ext uri="{FF2B5EF4-FFF2-40B4-BE49-F238E27FC236}">
                <a16:creationId xmlns:a16="http://schemas.microsoft.com/office/drawing/2014/main" id="{5E96D2A2-694B-D644-8B01-C14C4A0DEC20}"/>
              </a:ext>
            </a:extLst>
          </p:cNvPr>
          <p:cNvSpPr>
            <a:spLocks noGrp="1"/>
          </p:cNvSpPr>
          <p:nvPr>
            <p:ph type="body" sz="quarter" idx="13" hasCustomPrompt="1"/>
          </p:nvPr>
        </p:nvSpPr>
        <p:spPr>
          <a:xfrm>
            <a:off x="290513" y="5459413"/>
            <a:ext cx="7221537" cy="747712"/>
          </a:xfrm>
          <a:prstGeom prst="rect">
            <a:avLst/>
          </a:prstGeom>
        </p:spPr>
        <p:txBody>
          <a:bodyPr/>
          <a:lstStyle>
            <a:lvl1pPr marL="0" indent="0">
              <a:buNone/>
              <a:defRPr sz="2800" b="0" i="0">
                <a:solidFill>
                  <a:srgbClr val="FA5265"/>
                </a:solidFill>
                <a:latin typeface="Source Sans Pro Light" panose="020B0403030403020204" pitchFamily="34" charset="0"/>
                <a:ea typeface="Source Sans Pro Light" panose="020B0403030403020204" pitchFamily="34" charset="0"/>
              </a:defRPr>
            </a:lvl1pPr>
            <a:lvl2pPr marL="457200" indent="0">
              <a:buNone/>
              <a:defRPr sz="2800" b="0" i="0">
                <a:solidFill>
                  <a:srgbClr val="FA5265"/>
                </a:solidFill>
                <a:latin typeface="Source Sans Pro Light" panose="020B0403030403020204" pitchFamily="34" charset="0"/>
                <a:ea typeface="Source Sans Pro Light" panose="020B0403030403020204" pitchFamily="34" charset="0"/>
              </a:defRPr>
            </a:lvl2pPr>
            <a:lvl3pPr marL="914400" indent="0">
              <a:buNone/>
              <a:defRPr sz="2800" b="0" i="0">
                <a:solidFill>
                  <a:srgbClr val="FA5265"/>
                </a:solidFill>
                <a:latin typeface="Source Sans Pro Light" panose="020B0403030403020204" pitchFamily="34" charset="0"/>
                <a:ea typeface="Source Sans Pro Light" panose="020B0403030403020204" pitchFamily="34" charset="0"/>
              </a:defRPr>
            </a:lvl3pPr>
            <a:lvl4pPr marL="1371600" indent="0">
              <a:buNone/>
              <a:defRPr sz="2800" b="0" i="0">
                <a:solidFill>
                  <a:srgbClr val="FA5265"/>
                </a:solidFill>
                <a:latin typeface="Source Sans Pro Light" panose="020B0403030403020204" pitchFamily="34" charset="0"/>
                <a:ea typeface="Source Sans Pro Light" panose="020B0403030403020204" pitchFamily="34" charset="0"/>
              </a:defRPr>
            </a:lvl4pPr>
            <a:lvl5pPr marL="1828800" indent="0">
              <a:buNone/>
              <a:defRPr sz="2800" b="0" i="0">
                <a:solidFill>
                  <a:srgbClr val="FA5265"/>
                </a:solidFill>
                <a:latin typeface="Source Sans Pro Light" panose="020B0403030403020204" pitchFamily="34" charset="0"/>
                <a:ea typeface="Source Sans Pro Light" panose="020B0403030403020204" pitchFamily="34" charset="0"/>
              </a:defRPr>
            </a:lvl5pPr>
          </a:lstStyle>
          <a:p>
            <a:pPr lvl="0"/>
            <a:r>
              <a:rPr lang="en-US"/>
              <a:t>PRESENTATION TYPE, I.E. CAPABILITIES DECK</a:t>
            </a:r>
          </a:p>
        </p:txBody>
      </p:sp>
    </p:spTree>
    <p:extLst>
      <p:ext uri="{BB962C8B-B14F-4D97-AF65-F5344CB8AC3E}">
        <p14:creationId xmlns:p14="http://schemas.microsoft.com/office/powerpoint/2010/main" val="332824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L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2AB-82B6-7E96-437F-0FE513AB33AD}"/>
              </a:ext>
            </a:extLst>
          </p:cNvPr>
          <p:cNvSpPr>
            <a:spLocks noGrp="1"/>
          </p:cNvSpPr>
          <p:nvPr>
            <p:ph type="title" hasCustomPrompt="1"/>
          </p:nvPr>
        </p:nvSpPr>
        <p:spPr>
          <a:xfrm>
            <a:off x="410029" y="1978364"/>
            <a:ext cx="10515600" cy="1532932"/>
          </a:xfrm>
          <a:prstGeom prst="rect">
            <a:avLst/>
          </a:prstGeom>
        </p:spPr>
        <p:txBody>
          <a:bodyPr/>
          <a:lstStyle>
            <a:lvl1pPr marL="0" indent="0">
              <a:lnSpc>
                <a:spcPts val="6600"/>
              </a:lnSpc>
              <a:tabLst>
                <a:tab pos="2105025" algn="l"/>
              </a:tabLst>
              <a:defRPr sz="5400" b="0" i="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r>
              <a:rPr lang="en-US"/>
              <a:t>NATIONWIDE </a:t>
            </a:r>
            <a:br>
              <a:rPr lang="en-US"/>
            </a:br>
            <a:r>
              <a:rPr lang="en-US"/>
              <a:t>PROJECT FRANKLIN</a:t>
            </a:r>
          </a:p>
        </p:txBody>
      </p:sp>
      <p:sp>
        <p:nvSpPr>
          <p:cNvPr id="4" name="Text Placeholder 3">
            <a:extLst>
              <a:ext uri="{FF2B5EF4-FFF2-40B4-BE49-F238E27FC236}">
                <a16:creationId xmlns:a16="http://schemas.microsoft.com/office/drawing/2014/main" id="{98E00C25-29F3-A962-E243-CA4E0C7EA2B8}"/>
              </a:ext>
            </a:extLst>
          </p:cNvPr>
          <p:cNvSpPr>
            <a:spLocks noGrp="1"/>
          </p:cNvSpPr>
          <p:nvPr>
            <p:ph type="body" sz="quarter" idx="10" hasCustomPrompt="1"/>
          </p:nvPr>
        </p:nvSpPr>
        <p:spPr>
          <a:xfrm>
            <a:off x="438379" y="3971699"/>
            <a:ext cx="6781800" cy="408894"/>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US"/>
              <a:t>Kickoff and discovery notes</a:t>
            </a:r>
          </a:p>
        </p:txBody>
      </p:sp>
      <p:sp>
        <p:nvSpPr>
          <p:cNvPr id="6" name="Text Placeholder 5">
            <a:extLst>
              <a:ext uri="{FF2B5EF4-FFF2-40B4-BE49-F238E27FC236}">
                <a16:creationId xmlns:a16="http://schemas.microsoft.com/office/drawing/2014/main" id="{6397204A-DAA6-B43B-12D6-EC06A028852B}"/>
              </a:ext>
            </a:extLst>
          </p:cNvPr>
          <p:cNvSpPr>
            <a:spLocks noGrp="1"/>
          </p:cNvSpPr>
          <p:nvPr>
            <p:ph type="body" sz="quarter" idx="11" hasCustomPrompt="1"/>
          </p:nvPr>
        </p:nvSpPr>
        <p:spPr>
          <a:xfrm>
            <a:off x="452667" y="4926806"/>
            <a:ext cx="5981700" cy="280987"/>
          </a:xfrm>
          <a:prstGeom prst="rect">
            <a:avLst/>
          </a:prstGeom>
        </p:spPr>
        <p:txBody>
          <a:bodyPr/>
          <a:lstStyle>
            <a:lvl1pPr marL="0" indent="0">
              <a:buFontTx/>
              <a:buNone/>
              <a:defRPr sz="1400" b="0" i="0">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US"/>
              <a:t>February 22, 2023</a:t>
            </a:r>
          </a:p>
        </p:txBody>
      </p:sp>
      <p:cxnSp>
        <p:nvCxnSpPr>
          <p:cNvPr id="3" name="Straight Connector 2">
            <a:extLst>
              <a:ext uri="{FF2B5EF4-FFF2-40B4-BE49-F238E27FC236}">
                <a16:creationId xmlns:a16="http://schemas.microsoft.com/office/drawing/2014/main" id="{2F64158E-8C9C-537D-1BEF-B36AB4262F42}"/>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D23FC3D-E02F-4DE2-E9A3-D0CC43F1A381}"/>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13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L -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6CD175-40EB-0F54-D18C-234AA88C0831}"/>
              </a:ext>
            </a:extLst>
          </p:cNvPr>
          <p:cNvSpPr>
            <a:spLocks noGrp="1"/>
          </p:cNvSpPr>
          <p:nvPr>
            <p:ph type="body" sz="quarter" idx="10" hasCustomPrompt="1"/>
          </p:nvPr>
        </p:nvSpPr>
        <p:spPr>
          <a:xfrm>
            <a:off x="453190" y="2364248"/>
            <a:ext cx="7310438" cy="1726490"/>
          </a:xfrm>
          <a:prstGeom prst="rect">
            <a:avLst/>
          </a:prstGeom>
        </p:spPr>
        <p:txBody>
          <a:bodyPr/>
          <a:lstStyle>
            <a:lvl1pPr marL="0" indent="0">
              <a:buFontTx/>
              <a:buNone/>
              <a:defRPr sz="2400" b="0" i="0">
                <a:latin typeface="Source Sans Pro" panose="020B0503030403020204" pitchFamily="34" charset="0"/>
                <a:ea typeface="Source Sans Pro" panose="020B0503030403020204" pitchFamily="34" charset="0"/>
              </a:defRPr>
            </a:lvl1pPr>
            <a:lvl2pPr>
              <a:defRPr sz="2000" b="0" i="0">
                <a:latin typeface="Source Sans Pro" panose="020B0503030403020204" pitchFamily="34" charset="0"/>
                <a:ea typeface="Source Sans Pro" panose="020B0503030403020204" pitchFamily="34" charset="0"/>
              </a:defRPr>
            </a:lvl2pPr>
            <a:lvl3pPr>
              <a:defRPr sz="1800" b="0" i="0">
                <a:latin typeface="Source Sans Pro" panose="020B0503030403020204" pitchFamily="34" charset="0"/>
                <a:ea typeface="Source Sans Pro" panose="020B0503030403020204" pitchFamily="34" charset="0"/>
              </a:defRPr>
            </a:lvl3pPr>
            <a:lvl4pPr>
              <a:defRPr sz="1600" b="0" i="0">
                <a:latin typeface="Source Sans Pro" panose="020B0503030403020204" pitchFamily="34" charset="0"/>
                <a:ea typeface="Source Sans Pro" panose="020B0503030403020204" pitchFamily="34" charset="0"/>
              </a:defRPr>
            </a:lvl4pPr>
            <a:lvl5pPr>
              <a:defRPr sz="1600" b="0" i="0">
                <a:latin typeface="Source Sans Pro" panose="020B0503030403020204" pitchFamily="34" charset="0"/>
                <a:ea typeface="Source Sans Pro" panose="020B0503030403020204" pitchFamily="34" charset="0"/>
              </a:defRPr>
            </a:lvl5p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C1A7BC3-C2F9-D32B-8A14-9F721A1AA04E}"/>
              </a:ext>
            </a:extLst>
          </p:cNvPr>
          <p:cNvSpPr>
            <a:spLocks noGrp="1"/>
          </p:cNvSpPr>
          <p:nvPr>
            <p:ph type="body" sz="quarter" idx="11" hasCustomPrompt="1"/>
          </p:nvPr>
        </p:nvSpPr>
        <p:spPr>
          <a:xfrm>
            <a:off x="437148" y="979154"/>
            <a:ext cx="7310438" cy="496720"/>
          </a:xfrm>
          <a:prstGeom prst="rect">
            <a:avLst/>
          </a:prstGeom>
        </p:spPr>
        <p:txBody>
          <a:bodyPr/>
          <a:lstStyle>
            <a:lvl1pPr marL="0" indent="0">
              <a:buFontTx/>
              <a:buNone/>
              <a:defRPr sz="3600" b="0" i="0">
                <a:solidFill>
                  <a:schemeClr val="bg1"/>
                </a:solidFill>
                <a:latin typeface="Source Sans Pro" panose="020B0503030403020204" pitchFamily="34" charset="0"/>
                <a:ea typeface="Source Sans Pro" panose="020B0503030403020204" pitchFamily="34" charset="0"/>
              </a:defRPr>
            </a:lvl1pPr>
          </a:lstStyle>
          <a:p>
            <a:pPr lvl="0"/>
            <a:r>
              <a:rPr lang="en-US"/>
              <a:t>CONTENT SLIDE TITLE</a:t>
            </a:r>
          </a:p>
        </p:txBody>
      </p:sp>
      <p:cxnSp>
        <p:nvCxnSpPr>
          <p:cNvPr id="9" name="Straight Connector 8">
            <a:extLst>
              <a:ext uri="{FF2B5EF4-FFF2-40B4-BE49-F238E27FC236}">
                <a16:creationId xmlns:a16="http://schemas.microsoft.com/office/drawing/2014/main" id="{5758BB8F-E7DF-C9D9-2BE8-A2CB0861C029}"/>
              </a:ext>
            </a:extLst>
          </p:cNvPr>
          <p:cNvCxnSpPr>
            <a:cxnSpLocks/>
          </p:cNvCxnSpPr>
          <p:nvPr userDrawn="1"/>
        </p:nvCxnSpPr>
        <p:spPr>
          <a:xfrm>
            <a:off x="533400" y="6000750"/>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8DEDBD-59A7-0BE5-2253-B3E4FC2C40D8}"/>
              </a:ext>
            </a:extLst>
          </p:cNvPr>
          <p:cNvCxnSpPr>
            <a:cxnSpLocks/>
          </p:cNvCxnSpPr>
          <p:nvPr userDrawn="1"/>
        </p:nvCxnSpPr>
        <p:spPr>
          <a:xfrm>
            <a:off x="533400" y="492579"/>
            <a:ext cx="11059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47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8367F-6BB6-E21C-A8E7-1413C0C5935C}"/>
              </a:ext>
            </a:extLst>
          </p:cNvPr>
          <p:cNvPicPr>
            <a:picLocks noChangeAspect="1"/>
          </p:cNvPicPr>
          <p:nvPr userDrawn="1"/>
        </p:nvPicPr>
        <p:blipFill>
          <a:blip r:embed="rId9"/>
          <a:stretch>
            <a:fillRect/>
          </a:stretch>
        </p:blipFill>
        <p:spPr>
          <a:xfrm>
            <a:off x="4419600" y="2878438"/>
            <a:ext cx="7772400" cy="3979562"/>
          </a:xfrm>
          <a:prstGeom prst="rect">
            <a:avLst/>
          </a:prstGeom>
        </p:spPr>
      </p:pic>
      <p:pic>
        <p:nvPicPr>
          <p:cNvPr id="10" name="Picture 9" descr="Logo&#10;&#10;Description automatically generated">
            <a:extLst>
              <a:ext uri="{FF2B5EF4-FFF2-40B4-BE49-F238E27FC236}">
                <a16:creationId xmlns:a16="http://schemas.microsoft.com/office/drawing/2014/main" id="{4A6B3A46-145E-0E14-75CD-6FA38944544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05009" y="6263413"/>
            <a:ext cx="1181100" cy="449943"/>
          </a:xfrm>
          <a:prstGeom prst="rect">
            <a:avLst/>
          </a:prstGeom>
        </p:spPr>
      </p:pic>
    </p:spTree>
    <p:extLst>
      <p:ext uri="{BB962C8B-B14F-4D97-AF65-F5344CB8AC3E}">
        <p14:creationId xmlns:p14="http://schemas.microsoft.com/office/powerpoint/2010/main" val="1295507597"/>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60" r:id="rId3"/>
    <p:sldLayoutId id="2147483663" r:id="rId4"/>
    <p:sldLayoutId id="2147483662" r:id="rId5"/>
    <p:sldLayoutId id="2147483652" r:id="rId6"/>
    <p:sldLayoutId id="2147483674"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 userDrawn="1">
          <p15:clr>
            <a:srgbClr val="F26B43"/>
          </p15:clr>
        </p15:guide>
        <p15:guide id="3"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DF7DC3-B545-A73A-2CD5-0089520CB07E}"/>
              </a:ext>
            </a:extLst>
          </p:cNvPr>
          <p:cNvSpPr/>
          <p:nvPr userDrawn="1"/>
        </p:nvSpPr>
        <p:spPr>
          <a:xfrm>
            <a:off x="-14514" y="0"/>
            <a:ext cx="12206514" cy="6858000"/>
          </a:xfrm>
          <a:prstGeom prst="rect">
            <a:avLst/>
          </a:prstGeom>
          <a:solidFill>
            <a:srgbClr val="FA5264">
              <a:alpha val="927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39B74B3D-B8F6-95BE-3035-9FC06F0C04D9}"/>
              </a:ext>
            </a:extLst>
          </p:cNvPr>
          <p:cNvSpPr/>
          <p:nvPr userDrawn="1"/>
        </p:nvSpPr>
        <p:spPr>
          <a:xfrm flipH="1">
            <a:off x="4419600" y="2878439"/>
            <a:ext cx="7772400" cy="3979562"/>
          </a:xfrm>
          <a:prstGeom prst="rtTriangle">
            <a:avLst/>
          </a:prstGeom>
          <a:solidFill>
            <a:srgbClr val="399490">
              <a:alpha val="332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41660C53-A81B-6E9F-F140-24A0FE4970F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05009" y="6263413"/>
            <a:ext cx="1181100" cy="449943"/>
          </a:xfrm>
          <a:prstGeom prst="rect">
            <a:avLst/>
          </a:prstGeom>
        </p:spPr>
      </p:pic>
    </p:spTree>
    <p:extLst>
      <p:ext uri="{BB962C8B-B14F-4D97-AF65-F5344CB8AC3E}">
        <p14:creationId xmlns:p14="http://schemas.microsoft.com/office/powerpoint/2010/main" val="4146269862"/>
      </p:ext>
    </p:extLst>
  </p:cSld>
  <p:clrMap bg1="lt1" tx1="dk1" bg2="lt2" tx2="dk2" accent1="accent1" accent2="accent2" accent3="accent3" accent4="accent4" accent5="accent5" accent6="accent6" hlink="hlink" folHlink="folHlink"/>
  <p:sldLayoutIdLst>
    <p:sldLayoutId id="2147483654" r:id="rId1"/>
    <p:sldLayoutId id="2147483664" r:id="rId2"/>
    <p:sldLayoutId id="2147483665" r:id="rId3"/>
    <p:sldLayoutId id="2147483661" r:id="rId4"/>
    <p:sldLayoutId id="2147483659" r:id="rId5"/>
    <p:sldLayoutId id="2147483658" r:id="rId6"/>
    <p:sldLayoutId id="2147483673" r:id="rId7"/>
    <p:sldLayoutId id="214748367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arah@pathgrowth.com" TargetMode="External"/><Relationship Id="rId2" Type="http://schemas.openxmlformats.org/officeDocument/2006/relationships/hyperlink" Target="mailto:jennifer@tmsatoday.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67049C-E427-C942-B6DE-E28F670CE4D2}"/>
              </a:ext>
            </a:extLst>
          </p:cNvPr>
          <p:cNvSpPr>
            <a:spLocks noGrp="1"/>
          </p:cNvSpPr>
          <p:nvPr>
            <p:ph type="body" sz="quarter" idx="10"/>
          </p:nvPr>
        </p:nvSpPr>
        <p:spPr>
          <a:xfrm>
            <a:off x="380811" y="1589131"/>
            <a:ext cx="6007110" cy="1726490"/>
          </a:xfrm>
          <a:prstGeom prst="rect">
            <a:avLst/>
          </a:prstGeom>
        </p:spPr>
        <p:txBody>
          <a:bodyPr/>
          <a:lstStyle/>
          <a:p>
            <a:pPr marL="0" indent="0">
              <a:buNone/>
            </a:pPr>
            <a:r>
              <a:rPr lang="en-US" sz="6000" dirty="0"/>
              <a:t>2024 TMSA Marketing &amp; Sales Metric Study</a:t>
            </a:r>
          </a:p>
          <a:p>
            <a:pPr marL="0" indent="0">
              <a:buNone/>
            </a:pPr>
            <a:endParaRPr lang="en-US" sz="2000" dirty="0"/>
          </a:p>
          <a:p>
            <a:pPr marL="0" indent="0">
              <a:buNone/>
            </a:pPr>
            <a:r>
              <a:rPr lang="en-US" sz="5400" i="1" dirty="0"/>
              <a:t>Key Insights</a:t>
            </a:r>
          </a:p>
        </p:txBody>
      </p:sp>
      <p:pic>
        <p:nvPicPr>
          <p:cNvPr id="7" name="Picture Placeholder 6" descr="A group of people sitting in a room&#10;&#10;Description automatically generated">
            <a:extLst>
              <a:ext uri="{FF2B5EF4-FFF2-40B4-BE49-F238E27FC236}">
                <a16:creationId xmlns:a16="http://schemas.microsoft.com/office/drawing/2014/main" id="{FBE60F0C-1AA5-EE48-4798-776BD66473E1}"/>
              </a:ext>
            </a:extLst>
          </p:cNvPr>
          <p:cNvPicPr>
            <a:picLocks noGrp="1" noChangeAspect="1"/>
          </p:cNvPicPr>
          <p:nvPr>
            <p:ph type="chart" sz="quarter" idx="12"/>
          </p:nvPr>
        </p:nvPicPr>
        <p:blipFill>
          <a:blip r:embed="rId3"/>
          <a:stretch/>
        </p:blipFill>
        <p:spPr>
          <a:xfrm>
            <a:off x="6245971" y="1633787"/>
            <a:ext cx="5622849" cy="3363668"/>
          </a:xfrm>
          <a:prstGeom prst="rect">
            <a:avLst/>
          </a:prstGeom>
          <a:ln>
            <a:noFill/>
          </a:ln>
          <a:effectLst>
            <a:softEdge rad="112500"/>
          </a:effectLst>
        </p:spPr>
      </p:pic>
      <p:pic>
        <p:nvPicPr>
          <p:cNvPr id="8" name="Picture 7" descr="Logo&#10;&#10;Description automatically generated">
            <a:extLst>
              <a:ext uri="{FF2B5EF4-FFF2-40B4-BE49-F238E27FC236}">
                <a16:creationId xmlns:a16="http://schemas.microsoft.com/office/drawing/2014/main" id="{ABB575D1-4E34-EF73-DAE1-7BDC12D71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5009" y="6263413"/>
            <a:ext cx="1181100" cy="449943"/>
          </a:xfrm>
          <a:prstGeom prst="rect">
            <a:avLst/>
          </a:prstGeom>
        </p:spPr>
      </p:pic>
    </p:spTree>
    <p:extLst>
      <p:ext uri="{BB962C8B-B14F-4D97-AF65-F5344CB8AC3E}">
        <p14:creationId xmlns:p14="http://schemas.microsoft.com/office/powerpoint/2010/main" val="229382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AC72D-EDB3-CE00-45C3-AB34199CBCDC}"/>
              </a:ext>
            </a:extLst>
          </p:cNvPr>
          <p:cNvSpPr>
            <a:spLocks noGrp="1"/>
          </p:cNvSpPr>
          <p:nvPr>
            <p:ph type="body" sz="quarter" idx="10"/>
          </p:nvPr>
        </p:nvSpPr>
        <p:spPr>
          <a:xfrm>
            <a:off x="453191" y="2364248"/>
            <a:ext cx="3298851" cy="1726490"/>
          </a:xfrm>
        </p:spPr>
        <p:txBody>
          <a:bodyPr lIns="91440" tIns="45720" rIns="91440" bIns="45720" anchor="t"/>
          <a:lstStyle/>
          <a:p>
            <a:pPr marL="285750" indent="-285750">
              <a:buFont typeface="Arial" panose="020B0604020202020204" pitchFamily="34" charset="0"/>
              <a:buChar char="•"/>
            </a:pPr>
            <a:r>
              <a:rPr lang="en-US" sz="1800" dirty="0">
                <a:latin typeface="Source Sans Pro"/>
                <a:ea typeface="Source Sans Pro"/>
              </a:rPr>
              <a:t>Classic growth tools like prospecting and growing with current customers are still on top</a:t>
            </a:r>
          </a:p>
          <a:p>
            <a:pPr marL="285750" indent="-285750">
              <a:buFont typeface="Arial" panose="020B0604020202020204" pitchFamily="34" charset="0"/>
              <a:buChar char="•"/>
            </a:pPr>
            <a:r>
              <a:rPr lang="en-US" sz="1800" dirty="0">
                <a:latin typeface="Source Sans Pro"/>
                <a:ea typeface="Source Sans Pro"/>
              </a:rPr>
              <a:t>In the 2024 TMSA Benchmark, “Marketing” (28%) and “Customer referrals” (26%) </a:t>
            </a:r>
            <a:r>
              <a:rPr lang="en-US" sz="1800" b="1" dirty="0">
                <a:latin typeface="Source Sans Pro"/>
                <a:ea typeface="Source Sans Pro"/>
              </a:rPr>
              <a:t>are viewed as contributing less than 25% to pipeline.</a:t>
            </a:r>
          </a:p>
          <a:p>
            <a:pPr marL="285750" indent="-285750">
              <a:buFont typeface="Arial" panose="020B0604020202020204" pitchFamily="34" charset="0"/>
              <a:buChar char="•"/>
            </a:pPr>
            <a:r>
              <a:rPr lang="en-US" sz="1800" dirty="0">
                <a:latin typeface="Source Sans Pro"/>
                <a:ea typeface="Source Sans Pro"/>
              </a:rPr>
              <a:t>The second is both an important and underutilized growth driver</a:t>
            </a:r>
          </a:p>
          <a:p>
            <a:pPr marL="285750" indent="-285750">
              <a:buFont typeface="Arial" panose="020B0604020202020204" pitchFamily="34" charset="0"/>
              <a:buChar char="•"/>
            </a:pPr>
            <a:endParaRPr lang="en-US" sz="1800" b="1" dirty="0">
              <a:latin typeface="Source Sans Pro"/>
              <a:ea typeface="Source Sans Pro"/>
            </a:endParaRPr>
          </a:p>
          <a:p>
            <a:pPr marL="285750" indent="-285750">
              <a:buFont typeface="Arial" panose="020B0604020202020204" pitchFamily="34" charset="0"/>
              <a:buChar char="•"/>
            </a:pPr>
            <a:endParaRPr lang="en-US" sz="1800" b="1" dirty="0">
              <a:latin typeface="Source Sans Pro"/>
              <a:ea typeface="Source Sans Pro"/>
            </a:endParaRPr>
          </a:p>
        </p:txBody>
      </p:sp>
      <p:sp>
        <p:nvSpPr>
          <p:cNvPr id="3" name="Text Placeholder 2">
            <a:extLst>
              <a:ext uri="{FF2B5EF4-FFF2-40B4-BE49-F238E27FC236}">
                <a16:creationId xmlns:a16="http://schemas.microsoft.com/office/drawing/2014/main" id="{E90FCDEF-00AC-D45A-4528-193A3BBBAF46}"/>
              </a:ext>
            </a:extLst>
          </p:cNvPr>
          <p:cNvSpPr>
            <a:spLocks noGrp="1"/>
          </p:cNvSpPr>
          <p:nvPr>
            <p:ph type="body" sz="quarter" idx="11"/>
          </p:nvPr>
        </p:nvSpPr>
        <p:spPr>
          <a:xfrm>
            <a:off x="437147" y="979154"/>
            <a:ext cx="11064357" cy="496720"/>
          </a:xfrm>
        </p:spPr>
        <p:txBody>
          <a:bodyPr lIns="91440" tIns="45720" rIns="91440" bIns="45720" anchor="t"/>
          <a:lstStyle/>
          <a:p>
            <a:r>
              <a:rPr lang="en-US" sz="3200" i="1" dirty="0">
                <a:latin typeface="Source Sans Pro"/>
                <a:ea typeface="Source Sans Pro"/>
              </a:rPr>
              <a:t>Key Insights: </a:t>
            </a:r>
            <a:r>
              <a:rPr lang="en-US" sz="3200" dirty="0">
                <a:latin typeface="Source Sans Pro"/>
                <a:ea typeface="Source Sans Pro"/>
              </a:rPr>
              <a:t>Perception of Marketing driving sales still lags and companies are underleveraging current customers to grow</a:t>
            </a:r>
          </a:p>
        </p:txBody>
      </p:sp>
      <p:graphicFrame>
        <p:nvGraphicFramePr>
          <p:cNvPr id="7" name="Chart 6">
            <a:extLst>
              <a:ext uri="{FF2B5EF4-FFF2-40B4-BE49-F238E27FC236}">
                <a16:creationId xmlns:a16="http://schemas.microsoft.com/office/drawing/2014/main" id="{FD8278F9-78F1-DC18-ACB1-6520AA90EC8B}"/>
              </a:ext>
            </a:extLst>
          </p:cNvPr>
          <p:cNvGraphicFramePr>
            <a:graphicFrameLocks/>
          </p:cNvGraphicFramePr>
          <p:nvPr/>
        </p:nvGraphicFramePr>
        <p:xfrm>
          <a:off x="3945468" y="2320911"/>
          <a:ext cx="7556038" cy="33475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EC68036-F491-1BE3-8A3C-FA88572DB8C3}"/>
              </a:ext>
            </a:extLst>
          </p:cNvPr>
          <p:cNvSpPr txBox="1"/>
          <p:nvPr/>
        </p:nvSpPr>
        <p:spPr>
          <a:xfrm>
            <a:off x="6369020"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4" name="TextBox 3">
            <a:extLst>
              <a:ext uri="{FF2B5EF4-FFF2-40B4-BE49-F238E27FC236}">
                <a16:creationId xmlns:a16="http://schemas.microsoft.com/office/drawing/2014/main" id="{49D4824F-73B0-490D-CF7F-88F36FDF2F81}"/>
              </a:ext>
            </a:extLst>
          </p:cNvPr>
          <p:cNvSpPr txBox="1"/>
          <p:nvPr/>
        </p:nvSpPr>
        <p:spPr>
          <a:xfrm>
            <a:off x="444065" y="6337528"/>
            <a:ext cx="416792"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20</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
        <p:nvSpPr>
          <p:cNvPr id="5" name="Rectangle 4">
            <a:extLst>
              <a:ext uri="{FF2B5EF4-FFF2-40B4-BE49-F238E27FC236}">
                <a16:creationId xmlns:a16="http://schemas.microsoft.com/office/drawing/2014/main" id="{4E59A8D3-AD3F-7F0A-3DE9-C41957503A5C}"/>
              </a:ext>
            </a:extLst>
          </p:cNvPr>
          <p:cNvSpPr/>
          <p:nvPr/>
        </p:nvSpPr>
        <p:spPr>
          <a:xfrm>
            <a:off x="7272997" y="3291840"/>
            <a:ext cx="1280159" cy="2376573"/>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FC8364-1680-B6F0-982F-65EDB416E4F0}"/>
              </a:ext>
            </a:extLst>
          </p:cNvPr>
          <p:cNvSpPr/>
          <p:nvPr/>
        </p:nvSpPr>
        <p:spPr>
          <a:xfrm>
            <a:off x="10027921" y="3291839"/>
            <a:ext cx="1280159" cy="2376573"/>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9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054186"/>
            <a:ext cx="4955937" cy="2036552"/>
          </a:xfrm>
        </p:spPr>
        <p:txBody>
          <a:bodyPr lIns="91440" tIns="45720" rIns="91440" bIns="45720" anchor="t"/>
          <a:lstStyle/>
          <a:p>
            <a:pPr marL="285750" indent="-285750">
              <a:buFont typeface="Arial" panose="020B0604020202020204" pitchFamily="34" charset="0"/>
              <a:buChar char="•"/>
            </a:pPr>
            <a:r>
              <a:rPr lang="en-US" sz="1800" dirty="0">
                <a:latin typeface="Source Sans Pro"/>
                <a:ea typeface="Source Sans Pro"/>
              </a:rPr>
              <a:t>49% of respondents are using AI/Efficiency tools for marketing and communications</a:t>
            </a:r>
          </a:p>
          <a:p>
            <a:pPr marL="285750" indent="-285750">
              <a:buFont typeface="Arial" panose="020B0604020202020204" pitchFamily="34" charset="0"/>
              <a:buChar char="•"/>
            </a:pPr>
            <a:r>
              <a:rPr lang="en-US" sz="1800" dirty="0">
                <a:latin typeface="Source Sans Pro"/>
                <a:ea typeface="Source Sans Pro"/>
              </a:rPr>
              <a:t>50% of Marketer's AI budgets have increased in 2024</a:t>
            </a:r>
          </a:p>
          <a:p>
            <a:pPr marL="285750" indent="-285750">
              <a:buFont typeface="Arial" panose="020B0604020202020204" pitchFamily="34" charset="0"/>
              <a:buChar char="•"/>
            </a:pPr>
            <a:r>
              <a:rPr lang="en-US" sz="1800" b="1" dirty="0">
                <a:latin typeface="Source Sans Pro"/>
                <a:ea typeface="Source Sans Pro"/>
              </a:rPr>
              <a:t>For those who do use AI, 44% still don’t have formalize rules to govern AI use, opening their organizations up to significant risk.</a:t>
            </a:r>
          </a:p>
          <a:p>
            <a:endParaRPr lang="en-US" sz="1800" dirty="0"/>
          </a:p>
          <a:p>
            <a:endParaRPr lang="en-US" sz="2000" dirty="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7" y="979154"/>
            <a:ext cx="11188795" cy="496720"/>
          </a:xfrm>
        </p:spPr>
        <p:txBody>
          <a:bodyPr lIns="91440" tIns="45720" rIns="91440" bIns="45720" anchor="t"/>
          <a:lstStyle/>
          <a:p>
            <a:r>
              <a:rPr lang="en-US" sz="3200" i="1" dirty="0"/>
              <a:t>Key Insight: </a:t>
            </a:r>
            <a:r>
              <a:rPr lang="en-US" sz="3200" dirty="0">
                <a:latin typeface="Source Sans Pro"/>
                <a:ea typeface="Source Sans Pro"/>
              </a:rPr>
              <a:t>AI is growing dramatically in 2024, but 44% of orgs are using it ungoverned</a:t>
            </a:r>
            <a:endParaRPr lang="en-US" dirty="0"/>
          </a:p>
        </p:txBody>
      </p:sp>
      <p:sp>
        <p:nvSpPr>
          <p:cNvPr id="5" name="TextBox 4">
            <a:extLst>
              <a:ext uri="{FF2B5EF4-FFF2-40B4-BE49-F238E27FC236}">
                <a16:creationId xmlns:a16="http://schemas.microsoft.com/office/drawing/2014/main" id="{DFC6D0FA-6634-2D3A-6C21-DC0DCA5F858C}"/>
              </a:ext>
            </a:extLst>
          </p:cNvPr>
          <p:cNvSpPr txBox="1"/>
          <p:nvPr/>
        </p:nvSpPr>
        <p:spPr>
          <a:xfrm>
            <a:off x="6889841"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7" name="Table 6">
            <a:extLst>
              <a:ext uri="{FF2B5EF4-FFF2-40B4-BE49-F238E27FC236}">
                <a16:creationId xmlns:a16="http://schemas.microsoft.com/office/drawing/2014/main" id="{15D84F40-10C5-551A-E823-1DF101ACED7B}"/>
              </a:ext>
            </a:extLst>
          </p:cNvPr>
          <p:cNvGraphicFramePr>
            <a:graphicFrameLocks noGrp="1"/>
          </p:cNvGraphicFramePr>
          <p:nvPr>
            <p:extLst>
              <p:ext uri="{D42A27DB-BD31-4B8C-83A1-F6EECF244321}">
                <p14:modId xmlns:p14="http://schemas.microsoft.com/office/powerpoint/2010/main" val="1235810909"/>
              </p:ext>
            </p:extLst>
          </p:nvPr>
        </p:nvGraphicFramePr>
        <p:xfrm>
          <a:off x="6220496" y="1833980"/>
          <a:ext cx="5295029" cy="1169127"/>
        </p:xfrm>
        <a:graphic>
          <a:graphicData uri="http://schemas.openxmlformats.org/drawingml/2006/table">
            <a:tbl>
              <a:tblPr/>
              <a:tblGrid>
                <a:gridCol w="3630074">
                  <a:extLst>
                    <a:ext uri="{9D8B030D-6E8A-4147-A177-3AD203B41FA5}">
                      <a16:colId xmlns:a16="http://schemas.microsoft.com/office/drawing/2014/main" val="360310648"/>
                    </a:ext>
                  </a:extLst>
                </a:gridCol>
                <a:gridCol w="1664955">
                  <a:extLst>
                    <a:ext uri="{9D8B030D-6E8A-4147-A177-3AD203B41FA5}">
                      <a16:colId xmlns:a16="http://schemas.microsoft.com/office/drawing/2014/main" val="2091742734"/>
                    </a:ext>
                  </a:extLst>
                </a:gridCol>
              </a:tblGrid>
              <a:tr h="252399">
                <a:tc gridSpan="2">
                  <a:txBody>
                    <a:bodyPr/>
                    <a:lstStyle/>
                    <a:p>
                      <a:pPr marL="9144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chemeClr val="bg1"/>
                          </a:solidFill>
                          <a:effectLst/>
                          <a:latin typeface="Source Sans Pro" panose="020B0503030403020204" pitchFamily="34" charset="0"/>
                          <a:ea typeface="+mn-ea"/>
                          <a:cs typeface="+mn-cs"/>
                        </a:rPr>
                        <a:t>MARKETING Respondents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hMerge="1">
                  <a:txBody>
                    <a:bodyPr/>
                    <a:lstStyle/>
                    <a:p>
                      <a:pPr algn="ctr" fontAlgn="b"/>
                      <a:endParaRPr lang="en-US" sz="1400" b="1" i="0" u="none" strike="noStrike">
                        <a:solidFill>
                          <a:schemeClr val="tx1"/>
                        </a:solidFill>
                        <a:effectLst/>
                        <a:latin typeface="Source Sans Pro" panose="020B0503030403020204" pitchFamily="34" charset="0"/>
                      </a:endParaRP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372480"/>
                  </a:ext>
                </a:extLst>
              </a:tr>
              <a:tr h="252399">
                <a:tc>
                  <a:txBody>
                    <a:bodyPr/>
                    <a:lstStyle/>
                    <a:p>
                      <a:pPr marL="91440" algn="l" fontAlgn="b"/>
                      <a:r>
                        <a:rPr lang="en-US" sz="1200" b="1" i="0" u="none" strike="noStrike">
                          <a:solidFill>
                            <a:schemeClr val="bg1"/>
                          </a:solidFill>
                          <a:effectLst/>
                          <a:latin typeface="Source Sans Pro" panose="020B0503030403020204" pitchFamily="34" charset="0"/>
                        </a:rPr>
                        <a:t>Does your organization use AI/Efficiency Tools for marketing/ communications?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highlight>
                            <a:srgbClr val="FFFF00"/>
                          </a:highlight>
                          <a:latin typeface="Source Sans Pro" panose="020B0503030403020204" pitchFamily="34" charset="0"/>
                        </a:rPr>
                        <a:t>Yes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FFF00"/>
                          </a:highlight>
                          <a:latin typeface="Source Sans Pro" panose="020B0503030403020204" pitchFamily="34" charset="0"/>
                        </a:rPr>
                        <a:t>49%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dirty="0">
                          <a:solidFill>
                            <a:srgbClr val="000000"/>
                          </a:solidFill>
                          <a:effectLst/>
                          <a:latin typeface="Source Sans Pro" panose="020B0503030403020204" pitchFamily="34" charset="0"/>
                        </a:rPr>
                        <a:t>No, we are not allowed to use AI</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No, my organization hasn't implemented any AI</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083838"/>
                  </a:ext>
                </a:extLst>
              </a:tr>
            </a:tbl>
          </a:graphicData>
        </a:graphic>
      </p:graphicFrame>
      <p:graphicFrame>
        <p:nvGraphicFramePr>
          <p:cNvPr id="9" name="Table 8">
            <a:extLst>
              <a:ext uri="{FF2B5EF4-FFF2-40B4-BE49-F238E27FC236}">
                <a16:creationId xmlns:a16="http://schemas.microsoft.com/office/drawing/2014/main" id="{A019483D-572A-9371-D711-3E9C8469211A}"/>
              </a:ext>
            </a:extLst>
          </p:cNvPr>
          <p:cNvGraphicFramePr>
            <a:graphicFrameLocks noGrp="1"/>
          </p:cNvGraphicFramePr>
          <p:nvPr>
            <p:extLst>
              <p:ext uri="{D42A27DB-BD31-4B8C-83A1-F6EECF244321}">
                <p14:modId xmlns:p14="http://schemas.microsoft.com/office/powerpoint/2010/main" val="2407651027"/>
              </p:ext>
            </p:extLst>
          </p:nvPr>
        </p:nvGraphicFramePr>
        <p:xfrm>
          <a:off x="6220497" y="3213895"/>
          <a:ext cx="5295028" cy="734483"/>
        </p:xfrm>
        <a:graphic>
          <a:graphicData uri="http://schemas.openxmlformats.org/drawingml/2006/table">
            <a:tbl>
              <a:tblPr/>
              <a:tblGrid>
                <a:gridCol w="3630072">
                  <a:extLst>
                    <a:ext uri="{9D8B030D-6E8A-4147-A177-3AD203B41FA5}">
                      <a16:colId xmlns:a16="http://schemas.microsoft.com/office/drawing/2014/main" val="360310648"/>
                    </a:ext>
                  </a:extLst>
                </a:gridCol>
                <a:gridCol w="1664956">
                  <a:extLst>
                    <a:ext uri="{9D8B030D-6E8A-4147-A177-3AD203B41FA5}">
                      <a16:colId xmlns:a16="http://schemas.microsoft.com/office/drawing/2014/main" val="2091742734"/>
                    </a:ext>
                  </a:extLst>
                </a:gridCol>
              </a:tblGrid>
              <a:tr h="182245">
                <a:tc>
                  <a:txBody>
                    <a:bodyPr/>
                    <a:lstStyle/>
                    <a:p>
                      <a:pPr marL="91440" algn="l" fontAlgn="b"/>
                      <a:r>
                        <a:rPr lang="en-US" sz="1200" b="1" i="0" u="none" strike="noStrike">
                          <a:solidFill>
                            <a:schemeClr val="bg1"/>
                          </a:solidFill>
                          <a:effectLst/>
                          <a:latin typeface="Source Sans Pro" panose="020B0503030403020204" pitchFamily="34" charset="0"/>
                        </a:rPr>
                        <a:t>Has your budget for AI / Efficiency Tools increased compared to last year?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Yes, increased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Remained the same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Source Sans Pro" panose="020B0503030403020204" pitchFamily="34" charset="0"/>
                        </a:rPr>
                        <a:t>34%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bl>
          </a:graphicData>
        </a:graphic>
      </p:graphicFrame>
      <p:graphicFrame>
        <p:nvGraphicFramePr>
          <p:cNvPr id="13" name="Table 12">
            <a:extLst>
              <a:ext uri="{FF2B5EF4-FFF2-40B4-BE49-F238E27FC236}">
                <a16:creationId xmlns:a16="http://schemas.microsoft.com/office/drawing/2014/main" id="{8606AEEF-48DE-A471-6DDA-69FD508D7A03}"/>
              </a:ext>
            </a:extLst>
          </p:cNvPr>
          <p:cNvGraphicFramePr>
            <a:graphicFrameLocks noGrp="1"/>
          </p:cNvGraphicFramePr>
          <p:nvPr>
            <p:extLst>
              <p:ext uri="{D42A27DB-BD31-4B8C-83A1-F6EECF244321}">
                <p14:modId xmlns:p14="http://schemas.microsoft.com/office/powerpoint/2010/main" val="1248198173"/>
              </p:ext>
            </p:extLst>
          </p:nvPr>
        </p:nvGraphicFramePr>
        <p:xfrm>
          <a:off x="6220496" y="4177155"/>
          <a:ext cx="5295029" cy="1716741"/>
        </p:xfrm>
        <a:graphic>
          <a:graphicData uri="http://schemas.openxmlformats.org/drawingml/2006/table">
            <a:tbl>
              <a:tblPr/>
              <a:tblGrid>
                <a:gridCol w="3111747">
                  <a:extLst>
                    <a:ext uri="{9D8B030D-6E8A-4147-A177-3AD203B41FA5}">
                      <a16:colId xmlns:a16="http://schemas.microsoft.com/office/drawing/2014/main" val="4061101026"/>
                    </a:ext>
                  </a:extLst>
                </a:gridCol>
                <a:gridCol w="2183282">
                  <a:extLst>
                    <a:ext uri="{9D8B030D-6E8A-4147-A177-3AD203B41FA5}">
                      <a16:colId xmlns:a16="http://schemas.microsoft.com/office/drawing/2014/main" val="2659723390"/>
                    </a:ext>
                  </a:extLst>
                </a:gridCol>
              </a:tblGrid>
              <a:tr h="40725">
                <a:tc gridSpan="2">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SALES Respondents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hMerge="1">
                  <a:txBody>
                    <a:bodyPr/>
                    <a:lstStyle/>
                    <a:p>
                      <a:pPr marL="0" algn="ctr" defTabSz="914400" rtl="0" eaLnBrk="1" fontAlgn="b" latinLnBrk="0" hangingPunct="1"/>
                      <a:endParaRPr lang="en-US" sz="1200" b="1" i="0" u="none" strike="noStrike" kern="1200">
                        <a:solidFill>
                          <a:schemeClr val="bg1"/>
                        </a:solidFill>
                        <a:effectLst/>
                        <a:latin typeface="Source Sans Pro" panose="020B0503030403020204" pitchFamily="34" charset="0"/>
                        <a:ea typeface="+mn-ea"/>
                        <a:cs typeface="+mn-cs"/>
                      </a:endParaRP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1193643023"/>
                  </a:ext>
                </a:extLst>
              </a:tr>
              <a:tr h="40725">
                <a:tc>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Categories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 Total Sales Budget</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697885735"/>
                  </a:ext>
                </a:extLst>
              </a:tr>
              <a:tr h="0">
                <a:tc>
                  <a:txBody>
                    <a:bodyPr/>
                    <a:lstStyle/>
                    <a:p>
                      <a:pPr algn="l"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Sales Compensation</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44%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866775240"/>
                  </a:ext>
                </a:extLst>
              </a:tr>
              <a:tr h="0">
                <a:tc>
                  <a:txBody>
                    <a:bodyPr/>
                    <a:lstStyle/>
                    <a:p>
                      <a:pPr algn="l"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AI / Efficiency Tools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13%</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747375106"/>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Travel &amp; Entertainment</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8%</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531391"/>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Lead Generation</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5%</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226310"/>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Marketing</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318059"/>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Professional Development/Training</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062051"/>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Other</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dirty="0">
                          <a:solidFill>
                            <a:srgbClr val="000000"/>
                          </a:solidFill>
                          <a:effectLst/>
                          <a:latin typeface="Source Sans Pro" panose="020B0503030403020204" pitchFamily="34" charset="0"/>
                          <a:ea typeface="+mn-ea"/>
                          <a:cs typeface="+mn-cs"/>
                        </a:rPr>
                        <a:t>2%</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573328"/>
                  </a:ext>
                </a:extLst>
              </a:tr>
            </a:tbl>
          </a:graphicData>
        </a:graphic>
      </p:graphicFrame>
      <p:graphicFrame>
        <p:nvGraphicFramePr>
          <p:cNvPr id="6" name="Table 5">
            <a:extLst>
              <a:ext uri="{FF2B5EF4-FFF2-40B4-BE49-F238E27FC236}">
                <a16:creationId xmlns:a16="http://schemas.microsoft.com/office/drawing/2014/main" id="{BC5711C8-1D77-D8BD-CEA6-6375B20C3275}"/>
              </a:ext>
            </a:extLst>
          </p:cNvPr>
          <p:cNvGraphicFramePr>
            <a:graphicFrameLocks noGrp="1"/>
          </p:cNvGraphicFramePr>
          <p:nvPr>
            <p:extLst>
              <p:ext uri="{D42A27DB-BD31-4B8C-83A1-F6EECF244321}">
                <p14:modId xmlns:p14="http://schemas.microsoft.com/office/powerpoint/2010/main" val="1196745628"/>
              </p:ext>
            </p:extLst>
          </p:nvPr>
        </p:nvGraphicFramePr>
        <p:xfrm>
          <a:off x="673467" y="4803814"/>
          <a:ext cx="5122026" cy="1090082"/>
        </p:xfrm>
        <a:graphic>
          <a:graphicData uri="http://schemas.openxmlformats.org/drawingml/2006/table">
            <a:tbl>
              <a:tblPr/>
              <a:tblGrid>
                <a:gridCol w="3511469">
                  <a:extLst>
                    <a:ext uri="{9D8B030D-6E8A-4147-A177-3AD203B41FA5}">
                      <a16:colId xmlns:a16="http://schemas.microsoft.com/office/drawing/2014/main" val="360310648"/>
                    </a:ext>
                  </a:extLst>
                </a:gridCol>
                <a:gridCol w="1610557">
                  <a:extLst>
                    <a:ext uri="{9D8B030D-6E8A-4147-A177-3AD203B41FA5}">
                      <a16:colId xmlns:a16="http://schemas.microsoft.com/office/drawing/2014/main" val="2091742734"/>
                    </a:ext>
                  </a:extLst>
                </a:gridCol>
              </a:tblGrid>
              <a:tr h="437303">
                <a:tc>
                  <a:txBody>
                    <a:bodyPr/>
                    <a:lstStyle/>
                    <a:p>
                      <a:pPr marL="91440" algn="l" fontAlgn="b"/>
                      <a:r>
                        <a:rPr lang="en-US" sz="1200" b="1" i="0" u="none" strike="noStrike">
                          <a:solidFill>
                            <a:schemeClr val="bg1"/>
                          </a:solidFill>
                          <a:effectLst/>
                          <a:latin typeface="Source Sans Pro" panose="020B0503030403020204" pitchFamily="34" charset="0"/>
                        </a:rPr>
                        <a:t>Does your organization have formalized rules on the use of AI in marketing/communications?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dirty="0">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63830">
                <a:tc>
                  <a:txBody>
                    <a:bodyPr/>
                    <a:lstStyle/>
                    <a:p>
                      <a:pPr marL="91440" algn="l" fontAlgn="b"/>
                      <a:r>
                        <a:rPr lang="en-US" sz="1400" b="0" i="0" u="none" strike="noStrike">
                          <a:solidFill>
                            <a:srgbClr val="000000"/>
                          </a:solidFill>
                          <a:effectLst/>
                          <a:latin typeface="Source Sans Pro" panose="020B0503030403020204" pitchFamily="34" charset="0"/>
                        </a:rPr>
                        <a:t>Yes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panose="020B0503030403020204" pitchFamily="34" charset="0"/>
                        </a:rPr>
                        <a:t>50%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63830">
                <a:tc>
                  <a:txBody>
                    <a:bodyPr/>
                    <a:lstStyle/>
                    <a:p>
                      <a:pPr marL="91440" algn="l" fontAlgn="b"/>
                      <a:r>
                        <a:rPr lang="en-US" sz="1400" b="0" i="0" u="none" strike="noStrike">
                          <a:solidFill>
                            <a:srgbClr val="000000"/>
                          </a:solidFill>
                          <a:effectLst/>
                          <a:highlight>
                            <a:srgbClr val="FFFF00"/>
                          </a:highlight>
                          <a:latin typeface="Source Sans Pro" panose="020B0503030403020204" pitchFamily="34" charset="0"/>
                        </a:rPr>
                        <a:t>No</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highlight>
                            <a:srgbClr val="FFFF00"/>
                          </a:highlight>
                          <a:latin typeface="Source Sans Pro" panose="020B0503030403020204" pitchFamily="34" charset="0"/>
                        </a:rPr>
                        <a:t>25%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r h="163830">
                <a:tc>
                  <a:txBody>
                    <a:bodyPr/>
                    <a:lstStyle/>
                    <a:p>
                      <a:pPr marL="91440" algn="l" fontAlgn="b"/>
                      <a:r>
                        <a:rPr lang="en-US" sz="1400" b="0" i="0" u="none" strike="noStrike">
                          <a:solidFill>
                            <a:srgbClr val="000000"/>
                          </a:solidFill>
                          <a:effectLst/>
                          <a:highlight>
                            <a:srgbClr val="FFFF00"/>
                          </a:highlight>
                          <a:latin typeface="Source Sans Pro" panose="020B0503030403020204" pitchFamily="34" charset="0"/>
                        </a:rPr>
                        <a:t>No, rules are informal</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highlight>
                            <a:srgbClr val="FFFF00"/>
                          </a:highligh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083838"/>
                  </a:ext>
                </a:extLst>
              </a:tr>
            </a:tbl>
          </a:graphicData>
        </a:graphic>
      </p:graphicFrame>
      <p:sp>
        <p:nvSpPr>
          <p:cNvPr id="8" name="TextBox 7">
            <a:extLst>
              <a:ext uri="{FF2B5EF4-FFF2-40B4-BE49-F238E27FC236}">
                <a16:creationId xmlns:a16="http://schemas.microsoft.com/office/drawing/2014/main" id="{2233A819-E465-C6F1-AB86-7F30CBBD462A}"/>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11</a:t>
            </a:r>
          </a:p>
        </p:txBody>
      </p:sp>
    </p:spTree>
    <p:extLst>
      <p:ext uri="{BB962C8B-B14F-4D97-AF65-F5344CB8AC3E}">
        <p14:creationId xmlns:p14="http://schemas.microsoft.com/office/powerpoint/2010/main" val="198902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4DE7B-7452-D9A0-2068-1F1C891B10A3}"/>
              </a:ext>
            </a:extLst>
          </p:cNvPr>
          <p:cNvSpPr>
            <a:spLocks noGrp="1"/>
          </p:cNvSpPr>
          <p:nvPr>
            <p:ph type="body" sz="quarter" idx="10"/>
          </p:nvPr>
        </p:nvSpPr>
        <p:spPr>
          <a:xfrm>
            <a:off x="453190" y="2364248"/>
            <a:ext cx="5097604" cy="1726490"/>
          </a:xfrm>
        </p:spPr>
        <p:txBody>
          <a:bodyPr/>
          <a:lstStyle/>
          <a:p>
            <a:r>
              <a:rPr lang="en-US" dirty="0"/>
              <a:t>Go into your portal to check out the full benchmark including insights like:</a:t>
            </a:r>
          </a:p>
          <a:p>
            <a:pPr marL="342900" indent="-342900">
              <a:buFont typeface="Arial" panose="020B0604020202020204" pitchFamily="34" charset="0"/>
              <a:buChar char="•"/>
            </a:pPr>
            <a:r>
              <a:rPr lang="en-US" dirty="0"/>
              <a:t>Platform options &amp; utilization</a:t>
            </a:r>
          </a:p>
          <a:p>
            <a:pPr marL="342900" indent="-342900">
              <a:buFont typeface="Arial" panose="020B0604020202020204" pitchFamily="34" charset="0"/>
              <a:buChar char="•"/>
            </a:pPr>
            <a:r>
              <a:rPr lang="en-US" dirty="0"/>
              <a:t>Most used sales &amp; marketing metrics</a:t>
            </a:r>
          </a:p>
          <a:p>
            <a:pPr marL="342900" indent="-342900">
              <a:buFont typeface="Arial" panose="020B0604020202020204" pitchFamily="34" charset="0"/>
              <a:buChar char="•"/>
            </a:pPr>
            <a:r>
              <a:rPr lang="en-US" dirty="0"/>
              <a:t>Budget breakdowns</a:t>
            </a:r>
          </a:p>
          <a:p>
            <a:pPr marL="342900" indent="-342900">
              <a:buFont typeface="Arial" panose="020B0604020202020204" pitchFamily="34" charset="0"/>
              <a:buChar char="•"/>
            </a:pPr>
            <a:r>
              <a:rPr lang="en-US" dirty="0"/>
              <a:t>And more…</a:t>
            </a:r>
          </a:p>
          <a:p>
            <a:endParaRPr lang="en-US" dirty="0"/>
          </a:p>
        </p:txBody>
      </p:sp>
      <p:sp>
        <p:nvSpPr>
          <p:cNvPr id="3" name="Text Placeholder 2">
            <a:extLst>
              <a:ext uri="{FF2B5EF4-FFF2-40B4-BE49-F238E27FC236}">
                <a16:creationId xmlns:a16="http://schemas.microsoft.com/office/drawing/2014/main" id="{EC217D0B-7988-2BD0-440C-2B42110DC38A}"/>
              </a:ext>
            </a:extLst>
          </p:cNvPr>
          <p:cNvSpPr>
            <a:spLocks noGrp="1"/>
          </p:cNvSpPr>
          <p:nvPr>
            <p:ph type="body" sz="quarter" idx="11"/>
          </p:nvPr>
        </p:nvSpPr>
        <p:spPr>
          <a:xfrm>
            <a:off x="437147" y="979154"/>
            <a:ext cx="9878829" cy="496720"/>
          </a:xfrm>
        </p:spPr>
        <p:txBody>
          <a:bodyPr/>
          <a:lstStyle/>
          <a:p>
            <a:r>
              <a:rPr lang="en-US" dirty="0"/>
              <a:t>Members have access to the full study!</a:t>
            </a:r>
          </a:p>
        </p:txBody>
      </p:sp>
      <p:sp>
        <p:nvSpPr>
          <p:cNvPr id="4" name="TextBox 3">
            <a:extLst>
              <a:ext uri="{FF2B5EF4-FFF2-40B4-BE49-F238E27FC236}">
                <a16:creationId xmlns:a16="http://schemas.microsoft.com/office/drawing/2014/main" id="{BE5ECA28-1DB4-E931-95BF-65AC62B54103}"/>
              </a:ext>
            </a:extLst>
          </p:cNvPr>
          <p:cNvSpPr txBox="1"/>
          <p:nvPr/>
        </p:nvSpPr>
        <p:spPr>
          <a:xfrm>
            <a:off x="6641208" y="2654868"/>
            <a:ext cx="4468969" cy="1754326"/>
          </a:xfrm>
          <a:prstGeom prst="rect">
            <a:avLst/>
          </a:prstGeom>
          <a:noFill/>
        </p:spPr>
        <p:txBody>
          <a:bodyPr wrap="square" rtlCol="0">
            <a:spAutoFit/>
          </a:bodyPr>
          <a:lstStyle/>
          <a:p>
            <a:pPr algn="ctr"/>
            <a:r>
              <a:rPr lang="en-US" sz="5400" i="1" dirty="0"/>
              <a:t>Questions &amp; Comments?</a:t>
            </a:r>
          </a:p>
        </p:txBody>
      </p:sp>
    </p:spTree>
    <p:extLst>
      <p:ext uri="{BB962C8B-B14F-4D97-AF65-F5344CB8AC3E}">
        <p14:creationId xmlns:p14="http://schemas.microsoft.com/office/powerpoint/2010/main" val="275036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ADEE-AC7F-EE32-37E6-66843683BCC9}"/>
              </a:ext>
            </a:extLst>
          </p:cNvPr>
          <p:cNvSpPr>
            <a:spLocks noGrp="1"/>
          </p:cNvSpPr>
          <p:nvPr>
            <p:ph type="title"/>
          </p:nvPr>
        </p:nvSpPr>
        <p:spPr/>
        <p:txBody>
          <a:bodyPr/>
          <a:lstStyle/>
          <a:p>
            <a:r>
              <a:rPr lang="en-US" dirty="0"/>
              <a:t>Thank you!</a:t>
            </a:r>
            <a:br>
              <a:rPr lang="en-US" dirty="0"/>
            </a:br>
            <a:br>
              <a:rPr lang="en-US" dirty="0"/>
            </a:br>
            <a:r>
              <a:rPr lang="en-US" sz="3200" dirty="0">
                <a:hlinkClick r:id="rId2"/>
              </a:rPr>
              <a:t>jennifer@tmsatoday.org</a:t>
            </a:r>
            <a:br>
              <a:rPr lang="en-US" sz="3200" dirty="0"/>
            </a:br>
            <a:r>
              <a:rPr lang="en-US" sz="3200" dirty="0">
                <a:hlinkClick r:id="rId3"/>
              </a:rPr>
              <a:t>sarah@pathgrowth.com</a:t>
            </a:r>
            <a:r>
              <a:rPr lang="en-US" sz="3200" dirty="0"/>
              <a:t> </a:t>
            </a:r>
            <a:endParaRPr lang="en-US" dirty="0"/>
          </a:p>
        </p:txBody>
      </p:sp>
    </p:spTree>
    <p:extLst>
      <p:ext uri="{BB962C8B-B14F-4D97-AF65-F5344CB8AC3E}">
        <p14:creationId xmlns:p14="http://schemas.microsoft.com/office/powerpoint/2010/main" val="209894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8700E-295F-6F00-E598-D82611869325}"/>
              </a:ext>
            </a:extLst>
          </p:cNvPr>
          <p:cNvSpPr>
            <a:spLocks noGrp="1"/>
          </p:cNvSpPr>
          <p:nvPr>
            <p:ph type="body" sz="quarter" idx="10"/>
          </p:nvPr>
        </p:nvSpPr>
        <p:spPr>
          <a:xfrm>
            <a:off x="453191" y="2364248"/>
            <a:ext cx="4192950" cy="1726490"/>
          </a:xfrm>
        </p:spPr>
        <p:txBody>
          <a:bodyPr/>
          <a:lstStyle/>
          <a:p>
            <a:pPr marL="342900" indent="-342900">
              <a:buFont typeface="Arial" panose="020B0604020202020204" pitchFamily="34" charset="0"/>
              <a:buChar char="•"/>
            </a:pPr>
            <a:r>
              <a:rPr lang="en-US" sz="1800" dirty="0"/>
              <a:t>‘Ease of doing business’ is the strongest predictor of customer loyalty in PATH’s advanced analysis of our proprietary CX benchmark</a:t>
            </a:r>
          </a:p>
          <a:p>
            <a:pPr marL="342900" indent="-342900">
              <a:buFont typeface="Arial" panose="020B0604020202020204" pitchFamily="34" charset="0"/>
              <a:buChar char="•"/>
            </a:pPr>
            <a:endParaRPr lang="en-US" sz="300" dirty="0"/>
          </a:p>
          <a:p>
            <a:pPr marL="342900" indent="-342900">
              <a:buFont typeface="Arial" panose="020B0604020202020204" pitchFamily="34" charset="0"/>
              <a:buChar char="•"/>
            </a:pPr>
            <a:r>
              <a:rPr lang="en-US" sz="1800" dirty="0"/>
              <a:t>Companies, on average, </a:t>
            </a:r>
            <a:r>
              <a:rPr lang="en-US" sz="1800" i="1" u="sng" dirty="0"/>
              <a:t>are extremely easy to do business with</a:t>
            </a:r>
            <a:r>
              <a:rPr lang="en-US" sz="1800" dirty="0"/>
              <a:t> (all key segments above ideal 4.0 target on a 5-point scale)</a:t>
            </a:r>
            <a:endParaRPr lang="en-US" sz="1800" i="1" u="sng" dirty="0"/>
          </a:p>
          <a:p>
            <a:pPr marL="342900" indent="-342900">
              <a:buFont typeface="Arial" panose="020B0604020202020204" pitchFamily="34" charset="0"/>
              <a:buChar char="•"/>
            </a:pPr>
            <a:endParaRPr lang="en-US" sz="300" i="1" u="sng" dirty="0"/>
          </a:p>
          <a:p>
            <a:pPr marL="342900" indent="-342900">
              <a:buFont typeface="Arial" panose="020B0604020202020204" pitchFamily="34" charset="0"/>
              <a:buChar char="•"/>
            </a:pPr>
            <a:r>
              <a:rPr lang="en-US" sz="1800" dirty="0"/>
              <a:t>If companies are going to differentiate on the most important predictor of loyalty, they must be faster, more customized, and more responsive</a:t>
            </a:r>
          </a:p>
          <a:p>
            <a:endParaRPr lang="en-US" sz="1800" dirty="0"/>
          </a:p>
        </p:txBody>
      </p:sp>
      <p:sp>
        <p:nvSpPr>
          <p:cNvPr id="3" name="Text Placeholder 2">
            <a:extLst>
              <a:ext uri="{FF2B5EF4-FFF2-40B4-BE49-F238E27FC236}">
                <a16:creationId xmlns:a16="http://schemas.microsoft.com/office/drawing/2014/main" id="{CE98737F-5B96-AA7A-36FC-3CBE6F5DD854}"/>
              </a:ext>
            </a:extLst>
          </p:cNvPr>
          <p:cNvSpPr>
            <a:spLocks noGrp="1"/>
          </p:cNvSpPr>
          <p:nvPr>
            <p:ph type="body" sz="quarter" idx="11"/>
          </p:nvPr>
        </p:nvSpPr>
        <p:spPr>
          <a:xfrm>
            <a:off x="437147" y="979154"/>
            <a:ext cx="11141133" cy="496720"/>
          </a:xfrm>
        </p:spPr>
        <p:txBody>
          <a:bodyPr/>
          <a:lstStyle/>
          <a:p>
            <a:r>
              <a:rPr lang="en-US" sz="3200" dirty="0"/>
              <a:t>Logistics companies are extremely easy to do business with – to outperform, you have to be exceptional</a:t>
            </a:r>
          </a:p>
        </p:txBody>
      </p:sp>
      <p:sp>
        <p:nvSpPr>
          <p:cNvPr id="10" name="TextBox 9">
            <a:extLst>
              <a:ext uri="{FF2B5EF4-FFF2-40B4-BE49-F238E27FC236}">
                <a16:creationId xmlns:a16="http://schemas.microsoft.com/office/drawing/2014/main" id="{DD9A3133-9AE2-7801-5E52-11FF0E58097C}"/>
              </a:ext>
            </a:extLst>
          </p:cNvPr>
          <p:cNvSpPr txBox="1"/>
          <p:nvPr/>
        </p:nvSpPr>
        <p:spPr>
          <a:xfrm>
            <a:off x="6862225" y="5383835"/>
            <a:ext cx="4028791" cy="461665"/>
          </a:xfrm>
          <a:prstGeom prst="rect">
            <a:avLst/>
          </a:prstGeom>
          <a:noFill/>
        </p:spPr>
        <p:txBody>
          <a:bodyPr wrap="square">
            <a:spAutoFit/>
          </a:bodyPr>
          <a:lstStyle/>
          <a:p>
            <a:pPr marL="11113" lvl="2" algn="ctr"/>
            <a:r>
              <a:rPr lang="en-US" sz="1200" dirty="0">
                <a:latin typeface="Source Sans Pro" panose="020B0503030403020204" pitchFamily="34" charset="0"/>
                <a:ea typeface="Source Sans Pro" panose="020B0503030403020204" pitchFamily="34" charset="0"/>
              </a:rPr>
              <a:t>Note: Question is asked on a 5-pt. scale: </a:t>
            </a:r>
            <a:r>
              <a:rPr lang="en-US" sz="1200" i="1" dirty="0">
                <a:latin typeface="Source Sans Pro" panose="020B0503030403020204" pitchFamily="34" charset="0"/>
                <a:ea typeface="Source Sans Pro" panose="020B0503030403020204" pitchFamily="34" charset="0"/>
              </a:rPr>
              <a:t>“It is easy to do business with_____.” </a:t>
            </a:r>
            <a:r>
              <a:rPr lang="en-US" sz="1200" dirty="0">
                <a:latin typeface="Source Sans Pro" panose="020B0503030403020204" pitchFamily="34" charset="0"/>
                <a:ea typeface="Source Sans Pro" panose="020B0503030403020204" pitchFamily="34" charset="0"/>
              </a:rPr>
              <a:t>1(strongly disagree) – 5(strongly agree)</a:t>
            </a:r>
          </a:p>
        </p:txBody>
      </p:sp>
      <p:graphicFrame>
        <p:nvGraphicFramePr>
          <p:cNvPr id="11" name="Chart 10">
            <a:extLst>
              <a:ext uri="{FF2B5EF4-FFF2-40B4-BE49-F238E27FC236}">
                <a16:creationId xmlns:a16="http://schemas.microsoft.com/office/drawing/2014/main" id="{10EC7961-A1B8-DB8D-9327-0BA2CD9323F2}"/>
              </a:ext>
            </a:extLst>
          </p:cNvPr>
          <p:cNvGraphicFramePr>
            <a:graphicFrameLocks/>
          </p:cNvGraphicFramePr>
          <p:nvPr/>
        </p:nvGraphicFramePr>
        <p:xfrm>
          <a:off x="5499107" y="3020738"/>
          <a:ext cx="3377514" cy="232051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DA0C97D-31CD-F99E-7B41-B8113EF333D1}"/>
              </a:ext>
            </a:extLst>
          </p:cNvPr>
          <p:cNvSpPr txBox="1"/>
          <p:nvPr/>
        </p:nvSpPr>
        <p:spPr>
          <a:xfrm>
            <a:off x="4233074" y="3640478"/>
            <a:ext cx="1238976" cy="584775"/>
          </a:xfrm>
          <a:prstGeom prst="rect">
            <a:avLst/>
          </a:prstGeom>
          <a:noFill/>
        </p:spPr>
        <p:txBody>
          <a:bodyPr wrap="square" rtlCol="0">
            <a:spAutoFit/>
          </a:bodyPr>
          <a:lstStyle/>
          <a:p>
            <a:pPr algn="r"/>
            <a:r>
              <a:rPr lang="en-US" sz="1600" dirty="0"/>
              <a:t>Ideal 4.0 target</a:t>
            </a:r>
          </a:p>
        </p:txBody>
      </p:sp>
      <p:sp>
        <p:nvSpPr>
          <p:cNvPr id="14" name="TextBox 13">
            <a:extLst>
              <a:ext uri="{FF2B5EF4-FFF2-40B4-BE49-F238E27FC236}">
                <a16:creationId xmlns:a16="http://schemas.microsoft.com/office/drawing/2014/main" id="{28C971B1-3AF3-D398-6437-108F9B081367}"/>
              </a:ext>
            </a:extLst>
          </p:cNvPr>
          <p:cNvSpPr txBox="1"/>
          <p:nvPr/>
        </p:nvSpPr>
        <p:spPr>
          <a:xfrm>
            <a:off x="5444993" y="2374407"/>
            <a:ext cx="6101254" cy="646331"/>
          </a:xfrm>
          <a:prstGeom prst="rect">
            <a:avLst/>
          </a:prstGeom>
          <a:noFill/>
        </p:spPr>
        <p:txBody>
          <a:bodyPr wrap="square">
            <a:spAutoFit/>
          </a:bodyPr>
          <a:lstStyle/>
          <a:p>
            <a:pPr algn="ctr" rtl="0">
              <a:defRPr sz="1600" b="0" i="0" u="none" strike="noStrike" kern="1200" spc="0" baseline="0">
                <a:solidFill>
                  <a:srgbClr val="000000"/>
                </a:solidFill>
                <a:latin typeface="+mn-lt"/>
                <a:ea typeface="+mn-ea"/>
                <a:cs typeface="+mn-cs"/>
              </a:defRPr>
            </a:pPr>
            <a:r>
              <a:rPr lang="en-US" sz="1800" b="1" i="0" u="none" strike="noStrike" kern="1200" spc="0" baseline="0" dirty="0">
                <a:solidFill>
                  <a:srgbClr val="000000"/>
                </a:solidFill>
              </a:rPr>
              <a:t>“This partner is easy to do business with”</a:t>
            </a:r>
          </a:p>
          <a:p>
            <a:pPr algn="ctr" rtl="0">
              <a:defRPr sz="1600" b="0" i="0" u="none" strike="noStrike" kern="1200" spc="0" baseline="0">
                <a:solidFill>
                  <a:srgbClr val="000000"/>
                </a:solidFill>
                <a:latin typeface="+mn-lt"/>
                <a:ea typeface="+mn-ea"/>
                <a:cs typeface="+mn-cs"/>
              </a:defRPr>
            </a:pPr>
            <a:r>
              <a:rPr lang="en-US" b="1" i="1" dirty="0">
                <a:solidFill>
                  <a:srgbClr val="000000"/>
                </a:solidFill>
              </a:rPr>
              <a:t>9-year average</a:t>
            </a:r>
            <a:r>
              <a:rPr lang="en-US" sz="1800" b="1" i="1" u="none" strike="noStrike" kern="1200" spc="0" baseline="0" dirty="0">
                <a:solidFill>
                  <a:srgbClr val="000000"/>
                </a:solidFill>
              </a:rPr>
              <a:t> </a:t>
            </a:r>
          </a:p>
        </p:txBody>
      </p:sp>
      <p:graphicFrame>
        <p:nvGraphicFramePr>
          <p:cNvPr id="15" name="Chart 14">
            <a:extLst>
              <a:ext uri="{FF2B5EF4-FFF2-40B4-BE49-F238E27FC236}">
                <a16:creationId xmlns:a16="http://schemas.microsoft.com/office/drawing/2014/main" id="{02BC6308-51A3-43FC-CAE3-E56C7EEE778B}"/>
              </a:ext>
            </a:extLst>
          </p:cNvPr>
          <p:cNvGraphicFramePr>
            <a:graphicFrameLocks/>
          </p:cNvGraphicFramePr>
          <p:nvPr/>
        </p:nvGraphicFramePr>
        <p:xfrm>
          <a:off x="8967024" y="3020739"/>
          <a:ext cx="2669626" cy="232051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D1121541-40D9-B335-E02E-D3F0845B414E}"/>
              </a:ext>
            </a:extLst>
          </p:cNvPr>
          <p:cNvCxnSpPr>
            <a:cxnSpLocks/>
          </p:cNvCxnSpPr>
          <p:nvPr/>
        </p:nvCxnSpPr>
        <p:spPr>
          <a:xfrm>
            <a:off x="5684108" y="3871081"/>
            <a:ext cx="586213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5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0BFE-B17D-D594-4717-20651A8EA342}"/>
              </a:ext>
            </a:extLst>
          </p:cNvPr>
          <p:cNvSpPr>
            <a:spLocks noGrp="1"/>
          </p:cNvSpPr>
          <p:nvPr>
            <p:ph type="title"/>
          </p:nvPr>
        </p:nvSpPr>
        <p:spPr>
          <a:xfrm>
            <a:off x="416045" y="1821952"/>
            <a:ext cx="10515600" cy="1079897"/>
          </a:xfrm>
        </p:spPr>
        <p:txBody>
          <a:bodyPr/>
          <a:lstStyle/>
          <a:p>
            <a:r>
              <a:rPr lang="en-US"/>
              <a:t>AI &amp; Platform Integration</a:t>
            </a:r>
          </a:p>
        </p:txBody>
      </p:sp>
      <p:sp>
        <p:nvSpPr>
          <p:cNvPr id="4" name="TextBox 3">
            <a:extLst>
              <a:ext uri="{FF2B5EF4-FFF2-40B4-BE49-F238E27FC236}">
                <a16:creationId xmlns:a16="http://schemas.microsoft.com/office/drawing/2014/main" id="{B23ABC2D-D8F0-A3C6-E896-0CC72DB17B6F}"/>
              </a:ext>
            </a:extLst>
          </p:cNvPr>
          <p:cNvSpPr txBox="1"/>
          <p:nvPr/>
        </p:nvSpPr>
        <p:spPr>
          <a:xfrm>
            <a:off x="501361" y="2901849"/>
            <a:ext cx="8102312" cy="2308324"/>
          </a:xfrm>
          <a:prstGeom prst="rect">
            <a:avLst/>
          </a:prstGeom>
          <a:noFill/>
        </p:spPr>
        <p:txBody>
          <a:bodyPr wrap="square" lIns="91440" tIns="45720" rIns="91440" bIns="45720" anchor="t">
            <a:spAutoFit/>
          </a:bodyPr>
          <a:lstStyle/>
          <a:p>
            <a:r>
              <a:rPr lang="en-US" sz="1600">
                <a:ea typeface="+mn-lt"/>
                <a:cs typeface="+mn-lt"/>
              </a:rPr>
              <a:t>AI is revolutionizing operations for sales and marketing teams in transportation and logistics. Capabilities can take activities that have historically been done manually and supercharge them, positioning teams to be more effective for years to come.  The list of potential areas of impact continues to grow – including lead management, sales pipeline management, CRM integration, sales automation, reporting, content creation, SEO optimization, email marketing, marketing automation, social media management, analytics, and more. </a:t>
            </a:r>
            <a:endParaRPr lang="en-US">
              <a:ea typeface="+mn-lt"/>
              <a:cs typeface="+mn-lt"/>
            </a:endParaRPr>
          </a:p>
          <a:p>
            <a:endParaRPr lang="en-US" sz="1600">
              <a:ea typeface="+mn-lt"/>
              <a:cs typeface="+mn-lt"/>
            </a:endParaRPr>
          </a:p>
          <a:p>
            <a:r>
              <a:rPr lang="en-US" sz="1600">
                <a:ea typeface="+mn-lt"/>
                <a:cs typeface="+mn-lt"/>
              </a:rPr>
              <a:t>Without AI, transportation and logistics companies are missing a key competitive advantage that could serve to streamline their processes, improve efficiency, and drive revenue growth.</a:t>
            </a:r>
            <a:endParaRPr lang="en-US" sz="1600">
              <a:cs typeface="Calibri"/>
            </a:endParaRPr>
          </a:p>
        </p:txBody>
      </p:sp>
      <p:sp>
        <p:nvSpPr>
          <p:cNvPr id="3" name="TextBox 2">
            <a:extLst>
              <a:ext uri="{FF2B5EF4-FFF2-40B4-BE49-F238E27FC236}">
                <a16:creationId xmlns:a16="http://schemas.microsoft.com/office/drawing/2014/main" id="{EB0F7447-37E7-CA2E-35A8-A12811E358A2}"/>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9</a:t>
            </a:r>
          </a:p>
        </p:txBody>
      </p:sp>
    </p:spTree>
    <p:extLst>
      <p:ext uri="{BB962C8B-B14F-4D97-AF65-F5344CB8AC3E}">
        <p14:creationId xmlns:p14="http://schemas.microsoft.com/office/powerpoint/2010/main" val="40906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D17B0-F823-476E-CC3D-736EB1A41662}"/>
              </a:ext>
            </a:extLst>
          </p:cNvPr>
          <p:cNvSpPr>
            <a:spLocks noGrp="1"/>
          </p:cNvSpPr>
          <p:nvPr>
            <p:ph type="body" sz="quarter" idx="10"/>
          </p:nvPr>
        </p:nvSpPr>
        <p:spPr>
          <a:xfrm>
            <a:off x="453190" y="2364248"/>
            <a:ext cx="4967845" cy="1726490"/>
          </a:xfrm>
        </p:spPr>
        <p:txBody>
          <a:bodyPr lIns="91440" tIns="45720" rIns="91440" bIns="45720" anchor="t"/>
          <a:lstStyle/>
          <a:p>
            <a:r>
              <a:rPr lang="en-US" sz="1800" b="1">
                <a:latin typeface="Source Sans Pro"/>
                <a:ea typeface="Source Sans Pro"/>
              </a:rPr>
              <a:t>In 2022, 65% of organization had separate platforms – this has decreased to 44% in 2024.</a:t>
            </a:r>
            <a:r>
              <a:rPr lang="en-US" sz="1800">
                <a:latin typeface="Source Sans Pro"/>
                <a:ea typeface="Source Sans Pro"/>
              </a:rPr>
              <a:t> This trend indicates that sales and marketing teams are achieving efficiency and impact gains by consolidating technology partners and vendors. </a:t>
            </a:r>
          </a:p>
          <a:p>
            <a:endParaRPr lang="en-US" sz="500">
              <a:latin typeface="Source Sans Pro"/>
              <a:ea typeface="Source Sans Pro"/>
            </a:endParaRPr>
          </a:p>
          <a:p>
            <a:r>
              <a:rPr lang="en-US" sz="1800" b="1">
                <a:latin typeface="Source Sans Pro"/>
                <a:ea typeface="Source Sans Pro"/>
              </a:rPr>
              <a:t>In 2024, 43% of organizations have all software in one platform which has increased from 2022 (35%). </a:t>
            </a:r>
            <a:r>
              <a:rPr lang="en-US" sz="1800">
                <a:latin typeface="Source Sans Pro"/>
                <a:ea typeface="Source Sans Pro"/>
              </a:rPr>
              <a:t>Through increased visibility and transparency into the sales and marketing funnel, teams are better able to communicate activities and attribute outcomes.</a:t>
            </a:r>
          </a:p>
          <a:p>
            <a:endParaRPr lang="en-US" sz="1800"/>
          </a:p>
        </p:txBody>
      </p:sp>
      <p:sp>
        <p:nvSpPr>
          <p:cNvPr id="3" name="Text Placeholder 2">
            <a:extLst>
              <a:ext uri="{FF2B5EF4-FFF2-40B4-BE49-F238E27FC236}">
                <a16:creationId xmlns:a16="http://schemas.microsoft.com/office/drawing/2014/main" id="{020424F3-59AD-DE10-FEFE-8D288367B616}"/>
              </a:ext>
            </a:extLst>
          </p:cNvPr>
          <p:cNvSpPr>
            <a:spLocks noGrp="1"/>
          </p:cNvSpPr>
          <p:nvPr>
            <p:ph type="body" sz="quarter" idx="11"/>
          </p:nvPr>
        </p:nvSpPr>
        <p:spPr/>
        <p:txBody>
          <a:bodyPr/>
          <a:lstStyle/>
          <a:p>
            <a:r>
              <a:rPr lang="en-US" sz="3200"/>
              <a:t>Organizations’ platforms are more integrated in 2024 compared to 2022</a:t>
            </a:r>
          </a:p>
        </p:txBody>
      </p:sp>
      <p:graphicFrame>
        <p:nvGraphicFramePr>
          <p:cNvPr id="5" name="Chart 4">
            <a:extLst>
              <a:ext uri="{FF2B5EF4-FFF2-40B4-BE49-F238E27FC236}">
                <a16:creationId xmlns:a16="http://schemas.microsoft.com/office/drawing/2014/main" id="{C2BC4ADD-F39F-FA56-6F64-505EDE0DA797}"/>
              </a:ext>
            </a:extLst>
          </p:cNvPr>
          <p:cNvGraphicFramePr>
            <a:graphicFrameLocks/>
          </p:cNvGraphicFramePr>
          <p:nvPr/>
        </p:nvGraphicFramePr>
        <p:xfrm>
          <a:off x="5670046" y="2364248"/>
          <a:ext cx="5207881" cy="33382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107C7F9-767B-2835-38C6-2CE15559DD90}"/>
              </a:ext>
            </a:extLst>
          </p:cNvPr>
          <p:cNvSpPr txBox="1"/>
          <p:nvPr/>
        </p:nvSpPr>
        <p:spPr>
          <a:xfrm>
            <a:off x="5670046"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6" name="TextBox 5">
            <a:extLst>
              <a:ext uri="{FF2B5EF4-FFF2-40B4-BE49-F238E27FC236}">
                <a16:creationId xmlns:a16="http://schemas.microsoft.com/office/drawing/2014/main" id="{FB5B374D-2D7A-7A7E-936C-07D4C7D0DAC3}"/>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10</a:t>
            </a:r>
          </a:p>
        </p:txBody>
      </p:sp>
      <p:sp>
        <p:nvSpPr>
          <p:cNvPr id="7" name="TextBox 6">
            <a:extLst>
              <a:ext uri="{FF2B5EF4-FFF2-40B4-BE49-F238E27FC236}">
                <a16:creationId xmlns:a16="http://schemas.microsoft.com/office/drawing/2014/main" id="{EE86D240-57EE-571E-D89F-22E47D8E1E79}"/>
              </a:ext>
            </a:extLst>
          </p:cNvPr>
          <p:cNvSpPr txBox="1"/>
          <p:nvPr/>
        </p:nvSpPr>
        <p:spPr>
          <a:xfrm>
            <a:off x="10889973" y="4409267"/>
            <a:ext cx="1108301" cy="738664"/>
          </a:xfrm>
          <a:prstGeom prst="rect">
            <a:avLst/>
          </a:prstGeom>
          <a:noFill/>
        </p:spPr>
        <p:txBody>
          <a:bodyPr wrap="square" rtlCol="0">
            <a:spAutoFit/>
          </a:bodyPr>
          <a:lstStyle/>
          <a:p>
            <a:r>
              <a:rPr lang="en-US" sz="1400" i="1">
                <a:latin typeface="Source Sans Pro" panose="020B0503030403020204" pitchFamily="34" charset="0"/>
                <a:ea typeface="Source Sans Pro" panose="020B0503030403020204" pitchFamily="34" charset="0"/>
              </a:rPr>
              <a:t>65% in 2022</a:t>
            </a:r>
          </a:p>
          <a:p>
            <a:r>
              <a:rPr lang="en-US" sz="1400" i="1">
                <a:latin typeface="Source Sans Pro" panose="020B0503030403020204" pitchFamily="34" charset="0"/>
                <a:ea typeface="Source Sans Pro" panose="020B0503030403020204" pitchFamily="34" charset="0"/>
              </a:rPr>
              <a:t>vs.</a:t>
            </a:r>
          </a:p>
          <a:p>
            <a:r>
              <a:rPr lang="en-US" sz="1400" i="1">
                <a:latin typeface="Source Sans Pro" panose="020B0503030403020204" pitchFamily="34" charset="0"/>
                <a:ea typeface="Source Sans Pro" panose="020B0503030403020204" pitchFamily="34" charset="0"/>
              </a:rPr>
              <a:t>44% in 2024</a:t>
            </a:r>
          </a:p>
        </p:txBody>
      </p:sp>
      <p:sp>
        <p:nvSpPr>
          <p:cNvPr id="8" name="Right Brace 7">
            <a:extLst>
              <a:ext uri="{FF2B5EF4-FFF2-40B4-BE49-F238E27FC236}">
                <a16:creationId xmlns:a16="http://schemas.microsoft.com/office/drawing/2014/main" id="{E5A15BFD-2938-6C5D-7E7D-B0C11E6DA719}"/>
              </a:ext>
            </a:extLst>
          </p:cNvPr>
          <p:cNvSpPr/>
          <p:nvPr/>
        </p:nvSpPr>
        <p:spPr>
          <a:xfrm>
            <a:off x="10603952" y="4409267"/>
            <a:ext cx="286021" cy="798163"/>
          </a:xfrm>
          <a:prstGeom prst="rightBrace">
            <a:avLst/>
          </a:prstGeom>
          <a:noFill/>
          <a:ln w="28575">
            <a:solidFill>
              <a:srgbClr val="FA52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872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054186"/>
            <a:ext cx="5977786" cy="2036552"/>
          </a:xfrm>
        </p:spPr>
        <p:txBody>
          <a:bodyPr lIns="91440" tIns="45720" rIns="91440" bIns="45720" anchor="t"/>
          <a:lstStyle/>
          <a:p>
            <a:r>
              <a:rPr lang="en-US" sz="1500">
                <a:latin typeface="Source Sans Pro"/>
                <a:ea typeface="Source Sans Pro"/>
              </a:rPr>
              <a:t>Companies continue to lean into AI - </a:t>
            </a:r>
            <a:r>
              <a:rPr lang="en-US" sz="1500" b="1">
                <a:latin typeface="Source Sans Pro"/>
                <a:ea typeface="Source Sans Pro"/>
              </a:rPr>
              <a:t>50% of Marketer's AI budgets have increased in 2024 and AI is second only to compensation for Sales.</a:t>
            </a:r>
          </a:p>
          <a:p>
            <a:endParaRPr lang="en-US" sz="400"/>
          </a:p>
          <a:p>
            <a:r>
              <a:rPr lang="en-US" sz="1500">
                <a:latin typeface="Source Sans Pro"/>
                <a:ea typeface="Source Sans Pro"/>
              </a:rPr>
              <a:t>Almost half of marketers (49%) in the sample indicate they are using AI/Efficiency tools for marketing and communications. The other half responded they are “not allowed to use AI” or “hasn’t implemented any AI,” indicating that organizations are still not confident in the security and usefulness of these tools</a:t>
            </a:r>
            <a:r>
              <a:rPr lang="en-US" sz="1500" b="1">
                <a:latin typeface="Source Sans Pro"/>
                <a:ea typeface="Source Sans Pro"/>
              </a:rPr>
              <a:t>.  For those who do use AI, 44% still don’t have formalize rules to govern AI use, opening their organizations up to significant risk.</a:t>
            </a:r>
          </a:p>
          <a:p>
            <a:endParaRPr lang="en-US" sz="1400"/>
          </a:p>
          <a:p>
            <a:endParaRPr lang="en-US" sz="160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7" y="979154"/>
            <a:ext cx="11188795" cy="496720"/>
          </a:xfrm>
        </p:spPr>
        <p:txBody>
          <a:bodyPr lIns="91440" tIns="45720" rIns="91440" bIns="45720" anchor="t"/>
          <a:lstStyle/>
          <a:p>
            <a:r>
              <a:rPr lang="en-US" sz="3200">
                <a:latin typeface="Source Sans Pro"/>
                <a:ea typeface="Source Sans Pro"/>
              </a:rPr>
              <a:t>AI is growing dramatically in 2024, but 44% of organizations are using it ungoverned</a:t>
            </a:r>
            <a:endParaRPr lang="en-US"/>
          </a:p>
        </p:txBody>
      </p:sp>
      <p:sp>
        <p:nvSpPr>
          <p:cNvPr id="5" name="TextBox 4">
            <a:extLst>
              <a:ext uri="{FF2B5EF4-FFF2-40B4-BE49-F238E27FC236}">
                <a16:creationId xmlns:a16="http://schemas.microsoft.com/office/drawing/2014/main" id="{DFC6D0FA-6634-2D3A-6C21-DC0DCA5F858C}"/>
              </a:ext>
            </a:extLst>
          </p:cNvPr>
          <p:cNvSpPr txBox="1"/>
          <p:nvPr/>
        </p:nvSpPr>
        <p:spPr>
          <a:xfrm>
            <a:off x="6889841"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7" name="Table 6">
            <a:extLst>
              <a:ext uri="{FF2B5EF4-FFF2-40B4-BE49-F238E27FC236}">
                <a16:creationId xmlns:a16="http://schemas.microsoft.com/office/drawing/2014/main" id="{15D84F40-10C5-551A-E823-1DF101ACED7B}"/>
              </a:ext>
            </a:extLst>
          </p:cNvPr>
          <p:cNvGraphicFramePr>
            <a:graphicFrameLocks noGrp="1"/>
          </p:cNvGraphicFramePr>
          <p:nvPr/>
        </p:nvGraphicFramePr>
        <p:xfrm>
          <a:off x="6889841" y="1833980"/>
          <a:ext cx="4625684" cy="1169127"/>
        </p:xfrm>
        <a:graphic>
          <a:graphicData uri="http://schemas.openxmlformats.org/drawingml/2006/table">
            <a:tbl>
              <a:tblPr/>
              <a:tblGrid>
                <a:gridCol w="3171196">
                  <a:extLst>
                    <a:ext uri="{9D8B030D-6E8A-4147-A177-3AD203B41FA5}">
                      <a16:colId xmlns:a16="http://schemas.microsoft.com/office/drawing/2014/main" val="360310648"/>
                    </a:ext>
                  </a:extLst>
                </a:gridCol>
                <a:gridCol w="1454488">
                  <a:extLst>
                    <a:ext uri="{9D8B030D-6E8A-4147-A177-3AD203B41FA5}">
                      <a16:colId xmlns:a16="http://schemas.microsoft.com/office/drawing/2014/main" val="2091742734"/>
                    </a:ext>
                  </a:extLst>
                </a:gridCol>
              </a:tblGrid>
              <a:tr h="252399">
                <a:tc gridSpan="2">
                  <a:txBody>
                    <a:bodyPr/>
                    <a:lstStyle/>
                    <a:p>
                      <a:pPr marL="9144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chemeClr val="bg1"/>
                          </a:solidFill>
                          <a:effectLst/>
                          <a:latin typeface="Source Sans Pro" panose="020B0503030403020204" pitchFamily="34" charset="0"/>
                          <a:ea typeface="+mn-ea"/>
                          <a:cs typeface="+mn-cs"/>
                        </a:rPr>
                        <a:t>MARKETING Respondents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hMerge="1">
                  <a:txBody>
                    <a:bodyPr/>
                    <a:lstStyle/>
                    <a:p>
                      <a:pPr algn="ctr" fontAlgn="b"/>
                      <a:endParaRPr lang="en-US" sz="1400" b="1" i="0" u="none" strike="noStrike">
                        <a:solidFill>
                          <a:schemeClr val="tx1"/>
                        </a:solidFill>
                        <a:effectLst/>
                        <a:latin typeface="Source Sans Pro" panose="020B0503030403020204" pitchFamily="34" charset="0"/>
                      </a:endParaRP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372480"/>
                  </a:ext>
                </a:extLst>
              </a:tr>
              <a:tr h="252399">
                <a:tc>
                  <a:txBody>
                    <a:bodyPr/>
                    <a:lstStyle/>
                    <a:p>
                      <a:pPr marL="91440" algn="l" fontAlgn="b"/>
                      <a:r>
                        <a:rPr lang="en-US" sz="1200" b="1" i="0" u="none" strike="noStrike">
                          <a:solidFill>
                            <a:schemeClr val="bg1"/>
                          </a:solidFill>
                          <a:effectLst/>
                          <a:latin typeface="Source Sans Pro" panose="020B0503030403020204" pitchFamily="34" charset="0"/>
                        </a:rPr>
                        <a:t>Does your organization use AI/Efficiency Tools for marketing/ communications?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highlight>
                            <a:srgbClr val="FFFF00"/>
                          </a:highlight>
                          <a:latin typeface="Source Sans Pro" panose="020B0503030403020204" pitchFamily="34" charset="0"/>
                        </a:rPr>
                        <a:t>Yes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highlight>
                            <a:srgbClr val="FFFF00"/>
                          </a:highlight>
                          <a:latin typeface="Source Sans Pro" panose="020B0503030403020204" pitchFamily="34" charset="0"/>
                        </a:rPr>
                        <a:t>49%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No, we are not allowed to use AI</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No, my organization hasn't implemented any AI</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083838"/>
                  </a:ext>
                </a:extLst>
              </a:tr>
            </a:tbl>
          </a:graphicData>
        </a:graphic>
      </p:graphicFrame>
      <p:graphicFrame>
        <p:nvGraphicFramePr>
          <p:cNvPr id="9" name="Table 8">
            <a:extLst>
              <a:ext uri="{FF2B5EF4-FFF2-40B4-BE49-F238E27FC236}">
                <a16:creationId xmlns:a16="http://schemas.microsoft.com/office/drawing/2014/main" id="{A019483D-572A-9371-D711-3E9C8469211A}"/>
              </a:ext>
            </a:extLst>
          </p:cNvPr>
          <p:cNvGraphicFramePr>
            <a:graphicFrameLocks noGrp="1"/>
          </p:cNvGraphicFramePr>
          <p:nvPr/>
        </p:nvGraphicFramePr>
        <p:xfrm>
          <a:off x="6889841" y="3213895"/>
          <a:ext cx="4625683" cy="734483"/>
        </p:xfrm>
        <a:graphic>
          <a:graphicData uri="http://schemas.openxmlformats.org/drawingml/2006/table">
            <a:tbl>
              <a:tblPr/>
              <a:tblGrid>
                <a:gridCol w="3171194">
                  <a:extLst>
                    <a:ext uri="{9D8B030D-6E8A-4147-A177-3AD203B41FA5}">
                      <a16:colId xmlns:a16="http://schemas.microsoft.com/office/drawing/2014/main" val="360310648"/>
                    </a:ext>
                  </a:extLst>
                </a:gridCol>
                <a:gridCol w="1454489">
                  <a:extLst>
                    <a:ext uri="{9D8B030D-6E8A-4147-A177-3AD203B41FA5}">
                      <a16:colId xmlns:a16="http://schemas.microsoft.com/office/drawing/2014/main" val="2091742734"/>
                    </a:ext>
                  </a:extLst>
                </a:gridCol>
              </a:tblGrid>
              <a:tr h="182245">
                <a:tc>
                  <a:txBody>
                    <a:bodyPr/>
                    <a:lstStyle/>
                    <a:p>
                      <a:pPr marL="91440" algn="l" fontAlgn="b"/>
                      <a:r>
                        <a:rPr lang="en-US" sz="1200" b="1" i="0" u="none" strike="noStrike">
                          <a:solidFill>
                            <a:schemeClr val="bg1"/>
                          </a:solidFill>
                          <a:effectLst/>
                          <a:latin typeface="Source Sans Pro" panose="020B0503030403020204" pitchFamily="34" charset="0"/>
                        </a:rPr>
                        <a:t>Has your budget for AI / Efficiency Tools increased compared to last year?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Yes, increased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Remained the same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bl>
          </a:graphicData>
        </a:graphic>
      </p:graphicFrame>
      <p:graphicFrame>
        <p:nvGraphicFramePr>
          <p:cNvPr id="13" name="Table 12">
            <a:extLst>
              <a:ext uri="{FF2B5EF4-FFF2-40B4-BE49-F238E27FC236}">
                <a16:creationId xmlns:a16="http://schemas.microsoft.com/office/drawing/2014/main" id="{8606AEEF-48DE-A471-6DDA-69FD508D7A03}"/>
              </a:ext>
            </a:extLst>
          </p:cNvPr>
          <p:cNvGraphicFramePr>
            <a:graphicFrameLocks noGrp="1"/>
          </p:cNvGraphicFramePr>
          <p:nvPr/>
        </p:nvGraphicFramePr>
        <p:xfrm>
          <a:off x="6889841" y="4177155"/>
          <a:ext cx="4625684" cy="1716741"/>
        </p:xfrm>
        <a:graphic>
          <a:graphicData uri="http://schemas.openxmlformats.org/drawingml/2006/table">
            <a:tbl>
              <a:tblPr/>
              <a:tblGrid>
                <a:gridCol w="2718391">
                  <a:extLst>
                    <a:ext uri="{9D8B030D-6E8A-4147-A177-3AD203B41FA5}">
                      <a16:colId xmlns:a16="http://schemas.microsoft.com/office/drawing/2014/main" val="4061101026"/>
                    </a:ext>
                  </a:extLst>
                </a:gridCol>
                <a:gridCol w="1907293">
                  <a:extLst>
                    <a:ext uri="{9D8B030D-6E8A-4147-A177-3AD203B41FA5}">
                      <a16:colId xmlns:a16="http://schemas.microsoft.com/office/drawing/2014/main" val="2659723390"/>
                    </a:ext>
                  </a:extLst>
                </a:gridCol>
              </a:tblGrid>
              <a:tr h="40725">
                <a:tc gridSpan="2">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SALES Respondents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hMerge="1">
                  <a:txBody>
                    <a:bodyPr/>
                    <a:lstStyle/>
                    <a:p>
                      <a:pPr marL="0" algn="ctr" defTabSz="914400" rtl="0" eaLnBrk="1" fontAlgn="b" latinLnBrk="0" hangingPunct="1"/>
                      <a:endParaRPr lang="en-US" sz="1200" b="1" i="0" u="none" strike="noStrike" kern="1200">
                        <a:solidFill>
                          <a:schemeClr val="bg1"/>
                        </a:solidFill>
                        <a:effectLst/>
                        <a:latin typeface="Source Sans Pro" panose="020B0503030403020204" pitchFamily="34" charset="0"/>
                        <a:ea typeface="+mn-ea"/>
                        <a:cs typeface="+mn-cs"/>
                      </a:endParaRP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1193643023"/>
                  </a:ext>
                </a:extLst>
              </a:tr>
              <a:tr h="40725">
                <a:tc>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Categories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marL="0" algn="ctr" defTabSz="914400" rtl="0" eaLnBrk="1" fontAlgn="b" latinLnBrk="0" hangingPunct="1"/>
                      <a:r>
                        <a:rPr lang="en-US" sz="1200" b="1" i="0" u="none" strike="noStrike" kern="1200">
                          <a:solidFill>
                            <a:schemeClr val="bg1"/>
                          </a:solidFill>
                          <a:effectLst/>
                          <a:latin typeface="Source Sans Pro" panose="020B0503030403020204" pitchFamily="34" charset="0"/>
                          <a:ea typeface="+mn-ea"/>
                          <a:cs typeface="+mn-cs"/>
                        </a:rPr>
                        <a:t>% Total Sales Budget</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697885735"/>
                  </a:ext>
                </a:extLst>
              </a:tr>
              <a:tr h="0">
                <a:tc>
                  <a:txBody>
                    <a:bodyPr/>
                    <a:lstStyle/>
                    <a:p>
                      <a:pPr algn="l"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Sales Compensation</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44%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866775240"/>
                  </a:ext>
                </a:extLst>
              </a:tr>
              <a:tr h="0">
                <a:tc>
                  <a:txBody>
                    <a:bodyPr/>
                    <a:lstStyle/>
                    <a:p>
                      <a:pPr algn="l"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AI / Efficiency Tools</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highlight>
                            <a:srgbClr val="FFFF00"/>
                          </a:highlight>
                          <a:latin typeface="Source Sans Pro" panose="020B0503030403020204" pitchFamily="34" charset="0"/>
                          <a:ea typeface="+mn-ea"/>
                          <a:cs typeface="+mn-cs"/>
                        </a:rPr>
                        <a:t>13%</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747375106"/>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Travel &amp; Entertainment</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8%</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531391"/>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Lead Generation</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5%</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226310"/>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Marketing</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318059"/>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Professional Development/Training</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4%</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062051"/>
                  </a:ext>
                </a:extLst>
              </a:tr>
              <a:tr h="0">
                <a:tc>
                  <a:txBody>
                    <a:bodyPr/>
                    <a:lstStyle/>
                    <a:p>
                      <a:pPr algn="l" rtl="0" fontAlgn="b"/>
                      <a:r>
                        <a:rPr lang="en-US" sz="1200" b="0" i="0" u="none" strike="noStrike" kern="1200">
                          <a:solidFill>
                            <a:srgbClr val="000000"/>
                          </a:solidFill>
                          <a:effectLst/>
                          <a:latin typeface="Source Sans Pro" panose="020B0503030403020204" pitchFamily="34" charset="0"/>
                          <a:ea typeface="+mn-ea"/>
                          <a:cs typeface="+mn-cs"/>
                        </a:rPr>
                        <a:t>Other</a:t>
                      </a:r>
                    </a:p>
                  </a:txBody>
                  <a:tcPr marL="70817"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200" b="0" i="0" u="none" strike="noStrike" kern="1200">
                          <a:solidFill>
                            <a:srgbClr val="000000"/>
                          </a:solidFill>
                          <a:effectLst/>
                          <a:latin typeface="Source Sans Pro" panose="020B0503030403020204" pitchFamily="34" charset="0"/>
                          <a:ea typeface="+mn-ea"/>
                          <a:cs typeface="+mn-cs"/>
                        </a:rPr>
                        <a:t>2%</a:t>
                      </a:r>
                    </a:p>
                  </a:txBody>
                  <a:tcPr marL="7869" marR="7869" marT="78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573328"/>
                  </a:ext>
                </a:extLst>
              </a:tr>
            </a:tbl>
          </a:graphicData>
        </a:graphic>
      </p:graphicFrame>
      <p:graphicFrame>
        <p:nvGraphicFramePr>
          <p:cNvPr id="6" name="Table 5">
            <a:extLst>
              <a:ext uri="{FF2B5EF4-FFF2-40B4-BE49-F238E27FC236}">
                <a16:creationId xmlns:a16="http://schemas.microsoft.com/office/drawing/2014/main" id="{BC5711C8-1D77-D8BD-CEA6-6375B20C3275}"/>
              </a:ext>
            </a:extLst>
          </p:cNvPr>
          <p:cNvGraphicFramePr>
            <a:graphicFrameLocks noGrp="1"/>
          </p:cNvGraphicFramePr>
          <p:nvPr/>
        </p:nvGraphicFramePr>
        <p:xfrm>
          <a:off x="673467" y="4803814"/>
          <a:ext cx="5977786" cy="1090082"/>
        </p:xfrm>
        <a:graphic>
          <a:graphicData uri="http://schemas.openxmlformats.org/drawingml/2006/table">
            <a:tbl>
              <a:tblPr/>
              <a:tblGrid>
                <a:gridCol w="4098146">
                  <a:extLst>
                    <a:ext uri="{9D8B030D-6E8A-4147-A177-3AD203B41FA5}">
                      <a16:colId xmlns:a16="http://schemas.microsoft.com/office/drawing/2014/main" val="360310648"/>
                    </a:ext>
                  </a:extLst>
                </a:gridCol>
                <a:gridCol w="1879640">
                  <a:extLst>
                    <a:ext uri="{9D8B030D-6E8A-4147-A177-3AD203B41FA5}">
                      <a16:colId xmlns:a16="http://schemas.microsoft.com/office/drawing/2014/main" val="2091742734"/>
                    </a:ext>
                  </a:extLst>
                </a:gridCol>
              </a:tblGrid>
              <a:tr h="437303">
                <a:tc>
                  <a:txBody>
                    <a:bodyPr/>
                    <a:lstStyle/>
                    <a:p>
                      <a:pPr marL="91440" algn="l" fontAlgn="b"/>
                      <a:r>
                        <a:rPr lang="en-US" sz="1200" b="1" i="0" u="none" strike="noStrike">
                          <a:solidFill>
                            <a:schemeClr val="bg1"/>
                          </a:solidFill>
                          <a:effectLst/>
                          <a:latin typeface="Source Sans Pro" panose="020B0503030403020204" pitchFamily="34" charset="0"/>
                        </a:rPr>
                        <a:t>Does your organization have formalized rules on the use of AI in marketing/communications?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200" b="1" i="0" u="none" strike="noStrike">
                          <a:solidFill>
                            <a:schemeClr val="bg1"/>
                          </a:solidFill>
                          <a:effectLst/>
                          <a:latin typeface="Source Sans Pro" panose="020B0503030403020204" pitchFamily="34" charset="0"/>
                        </a:rPr>
                        <a:t>%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63830">
                <a:tc>
                  <a:txBody>
                    <a:bodyPr/>
                    <a:lstStyle/>
                    <a:p>
                      <a:pPr marL="91440" algn="l" fontAlgn="b"/>
                      <a:r>
                        <a:rPr lang="en-US" sz="1400" b="0" i="0" u="none" strike="noStrike">
                          <a:solidFill>
                            <a:srgbClr val="000000"/>
                          </a:solidFill>
                          <a:effectLst/>
                          <a:latin typeface="Source Sans Pro" panose="020B0503030403020204" pitchFamily="34" charset="0"/>
                        </a:rPr>
                        <a:t>Yes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panose="020B0503030403020204" pitchFamily="34" charset="0"/>
                        </a:rPr>
                        <a:t>50%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63830">
                <a:tc>
                  <a:txBody>
                    <a:bodyPr/>
                    <a:lstStyle/>
                    <a:p>
                      <a:pPr marL="91440" algn="l" fontAlgn="b"/>
                      <a:r>
                        <a:rPr lang="en-US" sz="1400" b="0" i="0" u="none" strike="noStrike">
                          <a:solidFill>
                            <a:srgbClr val="000000"/>
                          </a:solidFill>
                          <a:effectLst/>
                          <a:highlight>
                            <a:srgbClr val="FFFF00"/>
                          </a:highlight>
                          <a:latin typeface="Source Sans Pro" panose="020B0503030403020204" pitchFamily="34" charset="0"/>
                        </a:rPr>
                        <a:t>No</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highlight>
                            <a:srgbClr val="FFFF00"/>
                          </a:highlight>
                          <a:latin typeface="Source Sans Pro" panose="020B0503030403020204" pitchFamily="34" charset="0"/>
                        </a:rPr>
                        <a:t>25%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024439"/>
                  </a:ext>
                </a:extLst>
              </a:tr>
              <a:tr h="163830">
                <a:tc>
                  <a:txBody>
                    <a:bodyPr/>
                    <a:lstStyle/>
                    <a:p>
                      <a:pPr marL="91440" algn="l" fontAlgn="b"/>
                      <a:r>
                        <a:rPr lang="en-US" sz="1400" b="0" i="0" u="none" strike="noStrike">
                          <a:solidFill>
                            <a:srgbClr val="000000"/>
                          </a:solidFill>
                          <a:effectLst/>
                          <a:highlight>
                            <a:srgbClr val="FFFF00"/>
                          </a:highlight>
                          <a:latin typeface="Source Sans Pro" panose="020B0503030403020204" pitchFamily="34" charset="0"/>
                        </a:rPr>
                        <a:t>No, rules are informal</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highlight>
                            <a:srgbClr val="FFFF00"/>
                          </a:highligh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083838"/>
                  </a:ext>
                </a:extLst>
              </a:tr>
            </a:tbl>
          </a:graphicData>
        </a:graphic>
      </p:graphicFrame>
      <p:sp>
        <p:nvSpPr>
          <p:cNvPr id="8" name="TextBox 7">
            <a:extLst>
              <a:ext uri="{FF2B5EF4-FFF2-40B4-BE49-F238E27FC236}">
                <a16:creationId xmlns:a16="http://schemas.microsoft.com/office/drawing/2014/main" id="{2233A819-E465-C6F1-AB86-7F30CBBD462A}"/>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11</a:t>
            </a:r>
          </a:p>
        </p:txBody>
      </p:sp>
    </p:spTree>
    <p:extLst>
      <p:ext uri="{BB962C8B-B14F-4D97-AF65-F5344CB8AC3E}">
        <p14:creationId xmlns:p14="http://schemas.microsoft.com/office/powerpoint/2010/main" val="264019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364248"/>
            <a:ext cx="5149324" cy="1726490"/>
          </a:xfrm>
        </p:spPr>
        <p:txBody>
          <a:bodyPr/>
          <a:lstStyle/>
          <a:p>
            <a:r>
              <a:rPr lang="en-US" sz="1600" b="1"/>
              <a:t>HubSpot (Sales) made a huge jump from 23% in 2022 to 47% in 2024, </a:t>
            </a:r>
            <a:r>
              <a:rPr lang="en-US" sz="1600"/>
              <a:t>with Salesforce seeing a similar drop and falling from the top spot.  </a:t>
            </a:r>
          </a:p>
          <a:p>
            <a:r>
              <a:rPr lang="en-US" sz="1600" b="1"/>
              <a:t>ChatGPT (Marketing) is definitively the top AI/Efficiency Tool with 64%</a:t>
            </a:r>
            <a:r>
              <a:rPr lang="en-US" sz="1600"/>
              <a:t> of respondents using it in their business.</a:t>
            </a:r>
          </a:p>
          <a:p>
            <a:r>
              <a:rPr lang="en-US" sz="1600" i="1"/>
              <a:t>Additionally:</a:t>
            </a:r>
          </a:p>
          <a:p>
            <a:pPr marL="342900" indent="-342900">
              <a:buFont typeface="Arial" panose="020B0604020202020204" pitchFamily="34" charset="0"/>
              <a:buChar char="•"/>
            </a:pPr>
            <a:r>
              <a:rPr lang="en-US" sz="1600"/>
              <a:t>76% of organizations use a CRM or Sales Automation System, compared to 90% of respondents in 2022</a:t>
            </a:r>
          </a:p>
          <a:p>
            <a:pPr marL="342900" indent="-342900">
              <a:buFont typeface="Arial" panose="020B0604020202020204" pitchFamily="34" charset="0"/>
              <a:buChar char="•"/>
            </a:pPr>
            <a:r>
              <a:rPr lang="en-US" sz="1600"/>
              <a:t>93% of marketers use AI to speed up content generation (SurveyMonkey, 2024)</a:t>
            </a:r>
          </a:p>
          <a:p>
            <a:pPr marL="342900" indent="-342900">
              <a:buFont typeface="Arial" panose="020B0604020202020204" pitchFamily="34" charset="0"/>
              <a:buChar char="•"/>
            </a:pPr>
            <a:r>
              <a:rPr lang="en-US" sz="1600"/>
              <a:t>82% of salespersons use AI for content creation and 74% use it for market data analysis(Salesforce, 2024)</a:t>
            </a:r>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1058244" cy="496720"/>
          </a:xfrm>
        </p:spPr>
        <p:txBody>
          <a:bodyPr/>
          <a:lstStyle/>
          <a:p>
            <a:r>
              <a:rPr lang="en-US" sz="3200"/>
              <a:t>HubSpot (Sales) &amp; ChatGPT (Marketing) pull ahead as the most used efficiency tools</a:t>
            </a:r>
          </a:p>
        </p:txBody>
      </p:sp>
      <p:graphicFrame>
        <p:nvGraphicFramePr>
          <p:cNvPr id="4" name="Chart 3">
            <a:extLst>
              <a:ext uri="{FF2B5EF4-FFF2-40B4-BE49-F238E27FC236}">
                <a16:creationId xmlns:a16="http://schemas.microsoft.com/office/drawing/2014/main" id="{536BCA8F-591D-67B7-1FCB-04C8F074042D}"/>
              </a:ext>
            </a:extLst>
          </p:cNvPr>
          <p:cNvGraphicFramePr>
            <a:graphicFrameLocks/>
          </p:cNvGraphicFramePr>
          <p:nvPr/>
        </p:nvGraphicFramePr>
        <p:xfrm>
          <a:off x="5836540" y="3870114"/>
          <a:ext cx="5658852" cy="2128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5A8FE3A-7172-7168-365B-58DBA576BC01}"/>
              </a:ext>
            </a:extLst>
          </p:cNvPr>
          <p:cNvGraphicFramePr>
            <a:graphicFrameLocks/>
          </p:cNvGraphicFramePr>
          <p:nvPr/>
        </p:nvGraphicFramePr>
        <p:xfrm>
          <a:off x="5891213" y="1428749"/>
          <a:ext cx="5519738" cy="25651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EE6D3A8-3992-B4BE-3A95-045C046C3D27}"/>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12</a:t>
            </a:r>
          </a:p>
        </p:txBody>
      </p:sp>
    </p:spTree>
    <p:extLst>
      <p:ext uri="{BB962C8B-B14F-4D97-AF65-F5344CB8AC3E}">
        <p14:creationId xmlns:p14="http://schemas.microsoft.com/office/powerpoint/2010/main" val="201596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B97AF7C-3C94-B174-B8AC-2DB7DDF4C3BE}"/>
              </a:ext>
            </a:extLst>
          </p:cNvPr>
          <p:cNvSpPr>
            <a:spLocks noGrp="1"/>
          </p:cNvSpPr>
          <p:nvPr>
            <p:ph type="body" sz="quarter" idx="10"/>
          </p:nvPr>
        </p:nvSpPr>
        <p:spPr>
          <a:xfrm>
            <a:off x="453191" y="2364248"/>
            <a:ext cx="5642810" cy="1726490"/>
          </a:xfrm>
        </p:spPr>
        <p:txBody>
          <a:bodyPr/>
          <a:lstStyle/>
          <a:p>
            <a:r>
              <a:rPr lang="en-US" sz="1800"/>
              <a:t>While a few AI/Efficiency tools have risen to the top, it’s clear that many sales and marketers are using multiple tools across different platforms. This highlights a growing trend in AI, where </a:t>
            </a:r>
            <a:r>
              <a:rPr lang="en-US" sz="1800" b="1"/>
              <a:t>niche AI tools are gaining ground against the leading AI tools, such as ChatGPT. </a:t>
            </a:r>
          </a:p>
          <a:p>
            <a:endParaRPr lang="en-US" sz="500"/>
          </a:p>
          <a:p>
            <a:r>
              <a:rPr lang="en-US" sz="1800" b="1"/>
              <a:t>Broadly speaking, most of the tools listed encompass marketing automation functions. </a:t>
            </a:r>
            <a:r>
              <a:rPr lang="en-US" sz="1800"/>
              <a:t>AI tools have been highlighted with green, making it clear that efficiency tools have been widely adopted, while a few AI tools have started to make inroads, with ChatGPT still dominating the market.</a:t>
            </a:r>
          </a:p>
        </p:txBody>
      </p:sp>
      <p:sp>
        <p:nvSpPr>
          <p:cNvPr id="3" name="Text Placeholder 2">
            <a:extLst>
              <a:ext uri="{FF2B5EF4-FFF2-40B4-BE49-F238E27FC236}">
                <a16:creationId xmlns:a16="http://schemas.microsoft.com/office/drawing/2014/main" id="{FDA899E4-EB76-5CEA-8D3B-0779E47BB368}"/>
              </a:ext>
            </a:extLst>
          </p:cNvPr>
          <p:cNvSpPr>
            <a:spLocks noGrp="1"/>
          </p:cNvSpPr>
          <p:nvPr>
            <p:ph type="body" sz="quarter" idx="11"/>
          </p:nvPr>
        </p:nvSpPr>
        <p:spPr>
          <a:xfrm>
            <a:off x="437148" y="979154"/>
            <a:ext cx="6137823" cy="496720"/>
          </a:xfrm>
        </p:spPr>
        <p:txBody>
          <a:bodyPr/>
          <a:lstStyle/>
          <a:p>
            <a:r>
              <a:rPr lang="en-US" sz="3200"/>
              <a:t>Most tools are used for marketing function automation  </a:t>
            </a:r>
          </a:p>
        </p:txBody>
      </p:sp>
      <p:graphicFrame>
        <p:nvGraphicFramePr>
          <p:cNvPr id="2" name="Chart 1">
            <a:extLst>
              <a:ext uri="{FF2B5EF4-FFF2-40B4-BE49-F238E27FC236}">
                <a16:creationId xmlns:a16="http://schemas.microsoft.com/office/drawing/2014/main" id="{37FAAA67-C2F4-096A-C4E3-1DB9DD1F2DD0}"/>
              </a:ext>
            </a:extLst>
          </p:cNvPr>
          <p:cNvGraphicFramePr>
            <a:graphicFrameLocks/>
          </p:cNvGraphicFramePr>
          <p:nvPr/>
        </p:nvGraphicFramePr>
        <p:xfrm>
          <a:off x="5975631" y="684788"/>
          <a:ext cx="5779221" cy="53154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1AF09E3-6C63-FC88-461A-05CBFF7350F1}"/>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13</a:t>
            </a:r>
          </a:p>
        </p:txBody>
      </p:sp>
    </p:spTree>
    <p:extLst>
      <p:ext uri="{BB962C8B-B14F-4D97-AF65-F5344CB8AC3E}">
        <p14:creationId xmlns:p14="http://schemas.microsoft.com/office/powerpoint/2010/main" val="33281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00E35BA-42A9-B706-D081-6568EBDA7370}"/>
              </a:ext>
            </a:extLst>
          </p:cNvPr>
          <p:cNvSpPr>
            <a:spLocks noGrp="1"/>
          </p:cNvSpPr>
          <p:nvPr>
            <p:ph type="body" sz="quarter" idx="10"/>
          </p:nvPr>
        </p:nvSpPr>
        <p:spPr>
          <a:xfrm>
            <a:off x="453190" y="1849582"/>
            <a:ext cx="5642810" cy="2241156"/>
          </a:xfrm>
        </p:spPr>
        <p:txBody>
          <a:bodyPr/>
          <a:lstStyle/>
          <a:p>
            <a:r>
              <a:rPr lang="en-US" sz="1800" b="1" dirty="0"/>
              <a:t>176 respondents across the United States</a:t>
            </a:r>
          </a:p>
          <a:p>
            <a:pPr marL="171450" indent="-171450">
              <a:spcBef>
                <a:spcPts val="2200"/>
              </a:spcBef>
              <a:buFont typeface="Arial" panose="020B0604020202020204" pitchFamily="34" charset="0"/>
              <a:buChar char="•"/>
            </a:pPr>
            <a:r>
              <a:rPr lang="en-US" sz="1800" b="1" dirty="0"/>
              <a:t>Purpose: </a:t>
            </a:r>
            <a:r>
              <a:rPr lang="en-US" sz="1800" dirty="0"/>
              <a:t>Provide insights into marketing and sales performance in the transportation, logistics, and supply chain industry. </a:t>
            </a:r>
          </a:p>
          <a:p>
            <a:pPr marL="171450" indent="-171450">
              <a:spcBef>
                <a:spcPts val="2200"/>
              </a:spcBef>
              <a:buFont typeface="Arial" panose="020B0604020202020204" pitchFamily="34" charset="0"/>
              <a:buChar char="•"/>
            </a:pPr>
            <a:r>
              <a:rPr lang="en-US" sz="1800" b="1" dirty="0"/>
              <a:t>Methodology:</a:t>
            </a:r>
            <a:r>
              <a:rPr lang="en-US" sz="1800" dirty="0"/>
              <a:t> Conducted by TMSA and PATH, the study collects data from industry professionals. </a:t>
            </a:r>
          </a:p>
          <a:p>
            <a:pPr marL="171450" indent="-171450">
              <a:spcBef>
                <a:spcPts val="2200"/>
              </a:spcBef>
              <a:buFont typeface="Arial" panose="020B0604020202020204" pitchFamily="34" charset="0"/>
              <a:buChar char="•"/>
            </a:pPr>
            <a:r>
              <a:rPr lang="en-US" sz="1800" b="1" dirty="0"/>
              <a:t>Focus:</a:t>
            </a:r>
            <a:r>
              <a:rPr lang="en-US" sz="1800" dirty="0"/>
              <a:t> Analyzes marketing and sales tactics, results, and technology usage. </a:t>
            </a:r>
          </a:p>
          <a:p>
            <a:pPr marL="171450" indent="-171450">
              <a:spcBef>
                <a:spcPts val="2200"/>
              </a:spcBef>
              <a:buFont typeface="Arial" panose="020B0604020202020204" pitchFamily="34" charset="0"/>
              <a:buChar char="•"/>
            </a:pPr>
            <a:r>
              <a:rPr lang="en-US" sz="1800" b="1" dirty="0"/>
              <a:t>Value:</a:t>
            </a:r>
            <a:r>
              <a:rPr lang="en-US" sz="1800" dirty="0"/>
              <a:t> Offers benchmarks for organizations to compare their performance.</a:t>
            </a:r>
            <a:endParaRPr lang="en-US" dirty="0"/>
          </a:p>
        </p:txBody>
      </p:sp>
      <p:sp>
        <p:nvSpPr>
          <p:cNvPr id="9" name="Text Placeholder 8">
            <a:extLst>
              <a:ext uri="{FF2B5EF4-FFF2-40B4-BE49-F238E27FC236}">
                <a16:creationId xmlns:a16="http://schemas.microsoft.com/office/drawing/2014/main" id="{A152C03B-55BE-BE2E-E406-C26BBE9ED610}"/>
              </a:ext>
            </a:extLst>
          </p:cNvPr>
          <p:cNvSpPr>
            <a:spLocks noGrp="1"/>
          </p:cNvSpPr>
          <p:nvPr>
            <p:ph type="body" sz="quarter" idx="11"/>
          </p:nvPr>
        </p:nvSpPr>
        <p:spPr>
          <a:xfrm>
            <a:off x="437148" y="979154"/>
            <a:ext cx="8373220" cy="496720"/>
          </a:xfrm>
        </p:spPr>
        <p:txBody>
          <a:bodyPr/>
          <a:lstStyle/>
          <a:p>
            <a:r>
              <a:rPr lang="en-US" dirty="0"/>
              <a:t>Benchmarking Study Overview</a:t>
            </a:r>
          </a:p>
        </p:txBody>
      </p:sp>
      <p:sp>
        <p:nvSpPr>
          <p:cNvPr id="2" name="TextBox 1">
            <a:extLst>
              <a:ext uri="{FF2B5EF4-FFF2-40B4-BE49-F238E27FC236}">
                <a16:creationId xmlns:a16="http://schemas.microsoft.com/office/drawing/2014/main" id="{0B21D3EA-0EA8-22E3-3A01-451BE5B67130}"/>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a:t>
            </a:r>
          </a:p>
        </p:txBody>
      </p:sp>
      <p:graphicFrame>
        <p:nvGraphicFramePr>
          <p:cNvPr id="4" name="Chart 3">
            <a:extLst>
              <a:ext uri="{FF2B5EF4-FFF2-40B4-BE49-F238E27FC236}">
                <a16:creationId xmlns:a16="http://schemas.microsoft.com/office/drawing/2014/main" id="{879FA156-90E0-007F-FC92-46291232B9DE}"/>
              </a:ext>
            </a:extLst>
          </p:cNvPr>
          <p:cNvGraphicFramePr>
            <a:graphicFrameLocks/>
          </p:cNvGraphicFramePr>
          <p:nvPr>
            <p:extLst>
              <p:ext uri="{D42A27DB-BD31-4B8C-83A1-F6EECF244321}">
                <p14:modId xmlns:p14="http://schemas.microsoft.com/office/powerpoint/2010/main" val="3646217553"/>
              </p:ext>
            </p:extLst>
          </p:nvPr>
        </p:nvGraphicFramePr>
        <p:xfrm>
          <a:off x="6096000" y="2005036"/>
          <a:ext cx="5642810" cy="3407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11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0BFE-B17D-D594-4717-20651A8EA342}"/>
              </a:ext>
            </a:extLst>
          </p:cNvPr>
          <p:cNvSpPr>
            <a:spLocks noGrp="1"/>
          </p:cNvSpPr>
          <p:nvPr>
            <p:ph type="title"/>
          </p:nvPr>
        </p:nvSpPr>
        <p:spPr>
          <a:xfrm>
            <a:off x="416045" y="1821952"/>
            <a:ext cx="10515600" cy="1079897"/>
          </a:xfrm>
        </p:spPr>
        <p:txBody>
          <a:bodyPr lIns="91440" tIns="45720" rIns="91440" bIns="45720" anchor="t"/>
          <a:lstStyle/>
          <a:p>
            <a:r>
              <a:rPr lang="en-US">
                <a:latin typeface="Source Sans Pro"/>
                <a:ea typeface="Source Sans Pro"/>
                <a:cs typeface="Arial"/>
              </a:rPr>
              <a:t>Sales</a:t>
            </a:r>
            <a:endParaRPr lang="en-US" sz="1600">
              <a:solidFill>
                <a:schemeClr val="tx1"/>
              </a:solidFill>
            </a:endParaRPr>
          </a:p>
        </p:txBody>
      </p:sp>
      <p:sp>
        <p:nvSpPr>
          <p:cNvPr id="4" name="TextBox 3">
            <a:extLst>
              <a:ext uri="{FF2B5EF4-FFF2-40B4-BE49-F238E27FC236}">
                <a16:creationId xmlns:a16="http://schemas.microsoft.com/office/drawing/2014/main" id="{B23ABC2D-D8F0-A3C6-E896-0CC72DB17B6F}"/>
              </a:ext>
            </a:extLst>
          </p:cNvPr>
          <p:cNvSpPr txBox="1"/>
          <p:nvPr/>
        </p:nvSpPr>
        <p:spPr>
          <a:xfrm>
            <a:off x="501361" y="2901849"/>
            <a:ext cx="8102312" cy="1600438"/>
          </a:xfrm>
          <a:prstGeom prst="rect">
            <a:avLst/>
          </a:prstGeom>
          <a:noFill/>
        </p:spPr>
        <p:txBody>
          <a:bodyPr wrap="square" lIns="91440" tIns="45720" rIns="91440" bIns="45720" anchor="t">
            <a:spAutoFit/>
          </a:bodyPr>
          <a:lstStyle/>
          <a:p>
            <a:r>
              <a:rPr lang="en-US" sz="1600" b="1">
                <a:latin typeface="Source Sans Pro"/>
                <a:ea typeface="Source Sans Pro"/>
                <a:cs typeface="+mn-lt"/>
              </a:rPr>
              <a:t>Logistics sales teams are facing increasing pressure to deliver results in a rapidly evolving landscape.</a:t>
            </a:r>
            <a:r>
              <a:rPr lang="en-US" sz="1600">
                <a:latin typeface="Source Sans Pro"/>
                <a:ea typeface="Source Sans Pro"/>
                <a:cs typeface="+mn-lt"/>
              </a:rPr>
              <a:t> The rise of e-commerce, globalization, and technological advancements have transformed the industry. Sales professionals must now navigate complex supply chains, manage diverse customer needs, and leverage data-driven insights to stay competitive.</a:t>
            </a:r>
            <a:endParaRPr lang="en-US">
              <a:latin typeface="Source Sans Pro"/>
              <a:ea typeface="Source Sans Pro"/>
            </a:endParaRPr>
          </a:p>
          <a:p>
            <a:endParaRPr lang="en-US"/>
          </a:p>
        </p:txBody>
      </p:sp>
      <p:sp>
        <p:nvSpPr>
          <p:cNvPr id="5" name="TextBox 4">
            <a:extLst>
              <a:ext uri="{FF2B5EF4-FFF2-40B4-BE49-F238E27FC236}">
                <a16:creationId xmlns:a16="http://schemas.microsoft.com/office/drawing/2014/main" id="{F6A4C1BD-6305-5368-13A4-785BA5595724}"/>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14</a:t>
            </a:r>
          </a:p>
        </p:txBody>
      </p:sp>
    </p:spTree>
    <p:extLst>
      <p:ext uri="{BB962C8B-B14F-4D97-AF65-F5344CB8AC3E}">
        <p14:creationId xmlns:p14="http://schemas.microsoft.com/office/powerpoint/2010/main" val="388272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06760" y="2176888"/>
            <a:ext cx="4180162" cy="1726490"/>
          </a:xfrm>
        </p:spPr>
        <p:txBody>
          <a:bodyPr/>
          <a:lstStyle/>
          <a:p>
            <a:r>
              <a:rPr lang="en-US" sz="2000"/>
              <a:t>Sales performance continues to grow, </a:t>
            </a:r>
            <a:r>
              <a:rPr lang="en-US" sz="2000" b="1"/>
              <a:t>with 83% of companies who responded improving their sales results compared to last year (2023).</a:t>
            </a:r>
          </a:p>
          <a:p>
            <a:pPr marL="342900" indent="-342900">
              <a:buFont typeface="Arial" panose="020B0604020202020204" pitchFamily="34" charset="0"/>
              <a:buChar char="•"/>
            </a:pPr>
            <a:endParaRPr lang="en-US" sz="2000"/>
          </a:p>
          <a:p>
            <a:r>
              <a:rPr lang="en-US" sz="2000"/>
              <a:t>Sales is seeing a rise in their budget as well.  </a:t>
            </a:r>
            <a:r>
              <a:rPr lang="en-US" sz="2000" b="1"/>
              <a:t>28% of companies have a Sales budget of $5mm+ in 2024, </a:t>
            </a:r>
            <a:r>
              <a:rPr lang="en-US" sz="2000"/>
              <a:t>compared to only 19% in 2022.</a:t>
            </a:r>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1102580" cy="496720"/>
          </a:xfrm>
        </p:spPr>
        <p:txBody>
          <a:bodyPr/>
          <a:lstStyle/>
          <a:p>
            <a:r>
              <a:rPr lang="en-US" sz="3200"/>
              <a:t>Sales revenues &amp; sales budgets are both up compared to 2023</a:t>
            </a:r>
          </a:p>
        </p:txBody>
      </p:sp>
      <p:sp>
        <p:nvSpPr>
          <p:cNvPr id="5" name="TextBox 4">
            <a:extLst>
              <a:ext uri="{FF2B5EF4-FFF2-40B4-BE49-F238E27FC236}">
                <a16:creationId xmlns:a16="http://schemas.microsoft.com/office/drawing/2014/main" id="{54164155-5340-A652-DB8D-CB2774FDA02A}"/>
              </a:ext>
            </a:extLst>
          </p:cNvPr>
          <p:cNvSpPr txBox="1"/>
          <p:nvPr/>
        </p:nvSpPr>
        <p:spPr>
          <a:xfrm>
            <a:off x="6449223"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6" name="Chart 5">
            <a:extLst>
              <a:ext uri="{FF2B5EF4-FFF2-40B4-BE49-F238E27FC236}">
                <a16:creationId xmlns:a16="http://schemas.microsoft.com/office/drawing/2014/main" id="{D93D73FB-B32A-A0EE-942C-02762933E110}"/>
              </a:ext>
            </a:extLst>
          </p:cNvPr>
          <p:cNvGraphicFramePr>
            <a:graphicFrameLocks/>
          </p:cNvGraphicFramePr>
          <p:nvPr/>
        </p:nvGraphicFramePr>
        <p:xfrm>
          <a:off x="4866204" y="1872342"/>
          <a:ext cx="3387627" cy="4006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F30C2C7-E3E2-3CD4-9281-BB7A02167D52}"/>
              </a:ext>
            </a:extLst>
          </p:cNvPr>
          <p:cNvGraphicFramePr>
            <a:graphicFrameLocks/>
          </p:cNvGraphicFramePr>
          <p:nvPr/>
        </p:nvGraphicFramePr>
        <p:xfrm>
          <a:off x="8253831" y="1872341"/>
          <a:ext cx="3764601" cy="40065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C6A2B8D-D2F1-93F5-BA73-4E6450065DE0}"/>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15</a:t>
            </a:r>
          </a:p>
        </p:txBody>
      </p:sp>
    </p:spTree>
    <p:extLst>
      <p:ext uri="{BB962C8B-B14F-4D97-AF65-F5344CB8AC3E}">
        <p14:creationId xmlns:p14="http://schemas.microsoft.com/office/powerpoint/2010/main" val="201589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ED824-F88B-9F11-84D1-D553D3937457}"/>
              </a:ext>
            </a:extLst>
          </p:cNvPr>
          <p:cNvSpPr>
            <a:spLocks noGrp="1"/>
          </p:cNvSpPr>
          <p:nvPr>
            <p:ph type="body" sz="quarter" idx="11"/>
          </p:nvPr>
        </p:nvSpPr>
        <p:spPr>
          <a:xfrm>
            <a:off x="437147" y="979154"/>
            <a:ext cx="11200730" cy="496720"/>
          </a:xfrm>
        </p:spPr>
        <p:txBody>
          <a:bodyPr lIns="91440" tIns="45720" rIns="91440" bIns="45720" anchor="t"/>
          <a:lstStyle/>
          <a:p>
            <a:r>
              <a:rPr lang="en-US" sz="3200">
                <a:latin typeface="Source Sans Pro"/>
                <a:ea typeface="Source Sans Pro"/>
              </a:rPr>
              <a:t>‘Economic conditions’ jumped to the 2024 top cause of poor Sales performance; ‘account changes’ and ‘unrealistic quotas’ pop too</a:t>
            </a:r>
          </a:p>
        </p:txBody>
      </p:sp>
      <p:graphicFrame>
        <p:nvGraphicFramePr>
          <p:cNvPr id="2" name="Chart 1">
            <a:extLst>
              <a:ext uri="{FF2B5EF4-FFF2-40B4-BE49-F238E27FC236}">
                <a16:creationId xmlns:a16="http://schemas.microsoft.com/office/drawing/2014/main" id="{AEC6EDC1-E3C3-E313-D235-66B5091F0B85}"/>
              </a:ext>
            </a:extLst>
          </p:cNvPr>
          <p:cNvGraphicFramePr>
            <a:graphicFrameLocks/>
          </p:cNvGraphicFramePr>
          <p:nvPr/>
        </p:nvGraphicFramePr>
        <p:xfrm>
          <a:off x="606448" y="2391981"/>
          <a:ext cx="5257323" cy="32544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1">
            <a:extLst>
              <a:ext uri="{FF2B5EF4-FFF2-40B4-BE49-F238E27FC236}">
                <a16:creationId xmlns:a16="http://schemas.microsoft.com/office/drawing/2014/main" id="{0C41D622-675C-A927-28AC-B105EE0BF038}"/>
              </a:ext>
            </a:extLst>
          </p:cNvPr>
          <p:cNvSpPr>
            <a:spLocks noGrp="1"/>
          </p:cNvSpPr>
          <p:nvPr>
            <p:ph type="body" sz="quarter" idx="10"/>
          </p:nvPr>
        </p:nvSpPr>
        <p:spPr>
          <a:xfrm>
            <a:off x="6647088" y="2205641"/>
            <a:ext cx="4990789" cy="1726490"/>
          </a:xfrm>
        </p:spPr>
        <p:txBody>
          <a:bodyPr/>
          <a:lstStyle/>
          <a:p>
            <a:r>
              <a:rPr lang="en-US" sz="1800"/>
              <a:t>In 2022, “Economic Conditions” and “Poor Sales Performance” were cited as the most common reasons for poor sales performance. While the same order of reasons held for 2024, </a:t>
            </a:r>
            <a:r>
              <a:rPr lang="en-US" sz="1800" b="1"/>
              <a:t>there was a clear shift towards “unrealistic quotas established” and “dramatic changes in major accounts.” </a:t>
            </a:r>
          </a:p>
          <a:p>
            <a:r>
              <a:rPr lang="en-US" sz="1800"/>
              <a:t>This likely reflects the post-pandemic adjustment, both on the part of organizations who based goals on pandemic growth numbers and shippers who readjusted their supply chain strategy to reflect changes in the market, such as inflation or business continuity requirements.</a:t>
            </a:r>
          </a:p>
        </p:txBody>
      </p:sp>
      <p:sp>
        <p:nvSpPr>
          <p:cNvPr id="5" name="Rectangle 4">
            <a:extLst>
              <a:ext uri="{FF2B5EF4-FFF2-40B4-BE49-F238E27FC236}">
                <a16:creationId xmlns:a16="http://schemas.microsoft.com/office/drawing/2014/main" id="{007F16C8-12B5-24DE-CE89-A6B0F317A38B}"/>
              </a:ext>
            </a:extLst>
          </p:cNvPr>
          <p:cNvSpPr/>
          <p:nvPr/>
        </p:nvSpPr>
        <p:spPr>
          <a:xfrm>
            <a:off x="3352800" y="3932131"/>
            <a:ext cx="2510971" cy="1844555"/>
          </a:xfrm>
          <a:prstGeom prst="rect">
            <a:avLst/>
          </a:prstGeom>
          <a:noFill/>
          <a:ln w="28575">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5B0855-5425-0DF1-BA8C-2FF5599B673B}"/>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16</a:t>
            </a:r>
          </a:p>
        </p:txBody>
      </p:sp>
    </p:spTree>
    <p:extLst>
      <p:ext uri="{BB962C8B-B14F-4D97-AF65-F5344CB8AC3E}">
        <p14:creationId xmlns:p14="http://schemas.microsoft.com/office/powerpoint/2010/main" val="399307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8E7C6E-ADE2-7954-F741-A491624AE5CC}"/>
              </a:ext>
            </a:extLst>
          </p:cNvPr>
          <p:cNvSpPr>
            <a:spLocks noGrp="1"/>
          </p:cNvSpPr>
          <p:nvPr>
            <p:ph type="body" sz="quarter" idx="11"/>
          </p:nvPr>
        </p:nvSpPr>
        <p:spPr>
          <a:xfrm>
            <a:off x="437147" y="979154"/>
            <a:ext cx="11087195" cy="496720"/>
          </a:xfrm>
        </p:spPr>
        <p:txBody>
          <a:bodyPr/>
          <a:lstStyle/>
          <a:p>
            <a:r>
              <a:rPr lang="en-US" sz="3200"/>
              <a:t>Full list of factors responsible for loss of business</a:t>
            </a:r>
          </a:p>
        </p:txBody>
      </p:sp>
      <p:graphicFrame>
        <p:nvGraphicFramePr>
          <p:cNvPr id="2" name="Chart 1">
            <a:extLst>
              <a:ext uri="{FF2B5EF4-FFF2-40B4-BE49-F238E27FC236}">
                <a16:creationId xmlns:a16="http://schemas.microsoft.com/office/drawing/2014/main" id="{987206BF-20AC-F88E-21C3-853057092B4A}"/>
              </a:ext>
            </a:extLst>
          </p:cNvPr>
          <p:cNvGraphicFramePr>
            <a:graphicFrameLocks/>
          </p:cNvGraphicFramePr>
          <p:nvPr/>
        </p:nvGraphicFramePr>
        <p:xfrm>
          <a:off x="438167" y="1843314"/>
          <a:ext cx="10708804" cy="40355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14F4497-6DA4-2489-F1D2-F9B40941EA53}"/>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17</a:t>
            </a:r>
          </a:p>
        </p:txBody>
      </p:sp>
    </p:spTree>
    <p:extLst>
      <p:ext uri="{BB962C8B-B14F-4D97-AF65-F5344CB8AC3E}">
        <p14:creationId xmlns:p14="http://schemas.microsoft.com/office/powerpoint/2010/main" val="230621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D3DCA-17DD-AFEC-0F15-6D8A006714AD}"/>
              </a:ext>
            </a:extLst>
          </p:cNvPr>
          <p:cNvSpPr>
            <a:spLocks noGrp="1"/>
          </p:cNvSpPr>
          <p:nvPr>
            <p:ph type="body" sz="quarter" idx="10"/>
          </p:nvPr>
        </p:nvSpPr>
        <p:spPr>
          <a:xfrm>
            <a:off x="453190" y="2364248"/>
            <a:ext cx="4990789" cy="1726490"/>
          </a:xfrm>
        </p:spPr>
        <p:txBody>
          <a:bodyPr/>
          <a:lstStyle/>
          <a:p>
            <a:r>
              <a:rPr lang="en-US" sz="1800"/>
              <a:t>While the budget allocation order did not change, </a:t>
            </a:r>
            <a:r>
              <a:rPr lang="en-US" sz="1800" b="1"/>
              <a:t>AI/Efficiency was a new item, and it has quickly moved to near the top of the list. </a:t>
            </a:r>
          </a:p>
          <a:p>
            <a:endParaRPr lang="en-US" sz="500"/>
          </a:p>
          <a:p>
            <a:r>
              <a:rPr lang="en-US" sz="1800"/>
              <a:t>The reduction in the other numbers is likely due to respondents declining to share this information. However, </a:t>
            </a:r>
            <a:r>
              <a:rPr lang="en-US" sz="1800" b="1"/>
              <a:t>it’s clear that budget spend has been reduced in certain areas (Travel &amp; Entertainment, Professional Development/Training), </a:t>
            </a:r>
            <a:r>
              <a:rPr lang="en-US" sz="1800"/>
              <a:t>or possibly moved to other budgets (Marketing).</a:t>
            </a:r>
          </a:p>
        </p:txBody>
      </p:sp>
      <p:sp>
        <p:nvSpPr>
          <p:cNvPr id="3" name="Text Placeholder 2">
            <a:extLst>
              <a:ext uri="{FF2B5EF4-FFF2-40B4-BE49-F238E27FC236}">
                <a16:creationId xmlns:a16="http://schemas.microsoft.com/office/drawing/2014/main" id="{0D24E3FB-ECB1-9996-2D40-FBFE7EEF7F89}"/>
              </a:ext>
            </a:extLst>
          </p:cNvPr>
          <p:cNvSpPr>
            <a:spLocks noGrp="1"/>
          </p:cNvSpPr>
          <p:nvPr>
            <p:ph type="body" sz="quarter" idx="11"/>
          </p:nvPr>
        </p:nvSpPr>
        <p:spPr>
          <a:xfrm>
            <a:off x="443716" y="979154"/>
            <a:ext cx="11087594" cy="496720"/>
          </a:xfrm>
        </p:spPr>
        <p:txBody>
          <a:bodyPr/>
          <a:lstStyle/>
          <a:p>
            <a:r>
              <a:rPr lang="en-US" sz="3200"/>
              <a:t>Sales budget priorities are similar to 2022, with the key addition of budget for AI/Efficiency Tools</a:t>
            </a:r>
          </a:p>
        </p:txBody>
      </p:sp>
      <p:graphicFrame>
        <p:nvGraphicFramePr>
          <p:cNvPr id="4" name="Table 3">
            <a:extLst>
              <a:ext uri="{FF2B5EF4-FFF2-40B4-BE49-F238E27FC236}">
                <a16:creationId xmlns:a16="http://schemas.microsoft.com/office/drawing/2014/main" id="{811FE4E0-08BB-A719-0A13-C59BAB17F38B}"/>
              </a:ext>
            </a:extLst>
          </p:cNvPr>
          <p:cNvGraphicFramePr>
            <a:graphicFrameLocks noGrp="1"/>
          </p:cNvGraphicFramePr>
          <p:nvPr/>
        </p:nvGraphicFramePr>
        <p:xfrm>
          <a:off x="5704114" y="2364248"/>
          <a:ext cx="5827196" cy="3320477"/>
        </p:xfrm>
        <a:graphic>
          <a:graphicData uri="http://schemas.openxmlformats.org/drawingml/2006/table">
            <a:tbl>
              <a:tblPr/>
              <a:tblGrid>
                <a:gridCol w="2456962">
                  <a:extLst>
                    <a:ext uri="{9D8B030D-6E8A-4147-A177-3AD203B41FA5}">
                      <a16:colId xmlns:a16="http://schemas.microsoft.com/office/drawing/2014/main" val="360310648"/>
                    </a:ext>
                  </a:extLst>
                </a:gridCol>
                <a:gridCol w="1685117">
                  <a:extLst>
                    <a:ext uri="{9D8B030D-6E8A-4147-A177-3AD203B41FA5}">
                      <a16:colId xmlns:a16="http://schemas.microsoft.com/office/drawing/2014/main" val="1909551069"/>
                    </a:ext>
                  </a:extLst>
                </a:gridCol>
                <a:gridCol w="1685117">
                  <a:extLst>
                    <a:ext uri="{9D8B030D-6E8A-4147-A177-3AD203B41FA5}">
                      <a16:colId xmlns:a16="http://schemas.microsoft.com/office/drawing/2014/main" val="1620008517"/>
                    </a:ext>
                  </a:extLst>
                </a:gridCol>
              </a:tblGrid>
              <a:tr h="390373">
                <a:tc>
                  <a:txBody>
                    <a:bodyPr/>
                    <a:lstStyle/>
                    <a:p>
                      <a:pPr marL="91440" algn="l" fontAlgn="b"/>
                      <a:r>
                        <a:rPr lang="en-US" sz="1600" b="1" i="0" u="none" strike="noStrike">
                          <a:solidFill>
                            <a:schemeClr val="bg1"/>
                          </a:solidFill>
                          <a:effectLst/>
                          <a:latin typeface="Source Sans Pro"/>
                        </a:rPr>
                        <a:t>Categories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600" b="1" i="0" u="none" strike="noStrike">
                          <a:solidFill>
                            <a:schemeClr val="bg1"/>
                          </a:solidFill>
                          <a:effectLst/>
                          <a:latin typeface="Source Sans Pro"/>
                        </a:rPr>
                        <a:t>2022 Average % Sales Budget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lvl="0" algn="ctr">
                        <a:buNone/>
                      </a:pPr>
                      <a:r>
                        <a:rPr lang="en-US" sz="1600" b="1" i="0" u="none" strike="noStrike">
                          <a:solidFill>
                            <a:schemeClr val="bg1"/>
                          </a:solidFill>
                          <a:effectLst/>
                          <a:latin typeface="Source Sans Pro"/>
                        </a:rPr>
                        <a:t>2024 Average % Sales Budget</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364418">
                <a:tc>
                  <a:txBody>
                    <a:bodyPr/>
                    <a:lstStyle/>
                    <a:p>
                      <a:pPr marL="91440" algn="l" fontAlgn="b"/>
                      <a:r>
                        <a:rPr lang="en-US" sz="1400" b="0" i="0" u="none" strike="noStrike">
                          <a:solidFill>
                            <a:srgbClr val="000000"/>
                          </a:solidFill>
                          <a:effectLst/>
                          <a:latin typeface="Source Sans Pro"/>
                        </a:rPr>
                        <a:t>Sales Compensation (base salaries, commissions, fringe benefits)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58%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44%</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240229">
                <a:tc>
                  <a:txBody>
                    <a:bodyPr/>
                    <a:lstStyle/>
                    <a:p>
                      <a:pPr marL="91440" algn="l" fontAlgn="b"/>
                      <a:r>
                        <a:rPr lang="en-US" sz="1400" b="0" i="0" u="none" strike="noStrike">
                          <a:solidFill>
                            <a:srgbClr val="000000"/>
                          </a:solidFill>
                          <a:effectLst/>
                          <a:latin typeface="Source Sans Pro"/>
                        </a:rPr>
                        <a:t>AI / Efficiency Tools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13%</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677891"/>
                  </a:ext>
                </a:extLst>
              </a:tr>
              <a:tr h="220210">
                <a:tc>
                  <a:txBody>
                    <a:bodyPr/>
                    <a:lstStyle/>
                    <a:p>
                      <a:pPr marL="91440" algn="l" fontAlgn="b"/>
                      <a:r>
                        <a:rPr lang="en-US" sz="1400" b="0" i="0" u="none" strike="noStrike">
                          <a:solidFill>
                            <a:srgbClr val="000000"/>
                          </a:solidFill>
                          <a:effectLst/>
                          <a:latin typeface="Source Sans Pro"/>
                        </a:rPr>
                        <a:t>Travel &amp; Entertainment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15%</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8%</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099574"/>
                  </a:ext>
                </a:extLst>
              </a:tr>
              <a:tr h="420402">
                <a:tc>
                  <a:txBody>
                    <a:bodyPr/>
                    <a:lstStyle/>
                    <a:p>
                      <a:pPr marL="91440" algn="l" fontAlgn="b"/>
                      <a:r>
                        <a:rPr lang="en-US" sz="1400" b="0" i="0" u="none" strike="noStrike">
                          <a:solidFill>
                            <a:srgbClr val="000000"/>
                          </a:solidFill>
                          <a:effectLst/>
                          <a:latin typeface="Source Sans Pro"/>
                        </a:rPr>
                        <a:t>Lead Generation (if part of Marketing Budget, do not enter here)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7%</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5%</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9780"/>
                  </a:ext>
                </a:extLst>
              </a:tr>
              <a:tr h="310297">
                <a:tc>
                  <a:txBody>
                    <a:bodyPr/>
                    <a:lstStyle/>
                    <a:p>
                      <a:pPr marL="91440" algn="l" fontAlgn="b"/>
                      <a:r>
                        <a:rPr lang="en-US" sz="1400" b="0" i="0" u="none" strike="noStrike">
                          <a:solidFill>
                            <a:srgbClr val="000000"/>
                          </a:solidFill>
                          <a:effectLst/>
                          <a:latin typeface="Source Sans Pro"/>
                        </a:rPr>
                        <a:t>Marketing (if part of Marketing Budget, do not enter here)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12%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4%</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5956"/>
                  </a:ext>
                </a:extLst>
              </a:tr>
              <a:tr h="243875">
                <a:tc>
                  <a:txBody>
                    <a:bodyPr/>
                    <a:lstStyle/>
                    <a:p>
                      <a:pPr marL="91440" algn="l" fontAlgn="b"/>
                      <a:r>
                        <a:rPr lang="en-US" sz="1400" b="0" i="0" u="none" strike="noStrike">
                          <a:solidFill>
                            <a:srgbClr val="000000"/>
                          </a:solidFill>
                          <a:effectLst/>
                          <a:latin typeface="Source Sans Pro"/>
                        </a:rPr>
                        <a:t>Professional Development/Training</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7%</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4%</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400764"/>
                  </a:ext>
                </a:extLst>
              </a:tr>
              <a:tr h="160153">
                <a:tc>
                  <a:txBody>
                    <a:bodyPr/>
                    <a:lstStyle/>
                    <a:p>
                      <a:pPr marL="91440" algn="l" fontAlgn="b"/>
                      <a:r>
                        <a:rPr lang="en-US" sz="1400" b="0" i="0" u="none" strike="noStrike">
                          <a:solidFill>
                            <a:srgbClr val="000000"/>
                          </a:solidFill>
                          <a:effectLst/>
                          <a:latin typeface="Source Sans Pro"/>
                        </a:rPr>
                        <a:t>Other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Source Sans Pro"/>
                        </a:rPr>
                        <a:t>5%</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400" b="0" i="0" u="none" strike="noStrike">
                          <a:solidFill>
                            <a:srgbClr val="000000"/>
                          </a:solidFill>
                          <a:effectLst/>
                          <a:latin typeface="Source Sans Pro"/>
                        </a:rPr>
                        <a:t>2%</a:t>
                      </a:r>
                      <a:endParaRPr lang="en-US" sz="2000"/>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bl>
          </a:graphicData>
        </a:graphic>
      </p:graphicFrame>
      <p:sp>
        <p:nvSpPr>
          <p:cNvPr id="5" name="TextBox 4">
            <a:extLst>
              <a:ext uri="{FF2B5EF4-FFF2-40B4-BE49-F238E27FC236}">
                <a16:creationId xmlns:a16="http://schemas.microsoft.com/office/drawing/2014/main" id="{71C49E58-3778-876B-B39C-6A7B43AE0AAF}"/>
              </a:ext>
            </a:extLst>
          </p:cNvPr>
          <p:cNvSpPr txBox="1"/>
          <p:nvPr/>
        </p:nvSpPr>
        <p:spPr>
          <a:xfrm>
            <a:off x="6480465" y="6024607"/>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6" name="TextBox 5">
            <a:extLst>
              <a:ext uri="{FF2B5EF4-FFF2-40B4-BE49-F238E27FC236}">
                <a16:creationId xmlns:a16="http://schemas.microsoft.com/office/drawing/2014/main" id="{A6DA502B-0043-1793-8DFB-5807F2CBF03E}"/>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18</a:t>
            </a:r>
          </a:p>
        </p:txBody>
      </p:sp>
    </p:spTree>
    <p:extLst>
      <p:ext uri="{BB962C8B-B14F-4D97-AF65-F5344CB8AC3E}">
        <p14:creationId xmlns:p14="http://schemas.microsoft.com/office/powerpoint/2010/main" val="248040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9C440-0964-0752-A2BF-00CF5ABE12A0}"/>
              </a:ext>
            </a:extLst>
          </p:cNvPr>
          <p:cNvSpPr>
            <a:spLocks noGrp="1"/>
          </p:cNvSpPr>
          <p:nvPr>
            <p:ph type="body" sz="quarter" idx="10"/>
          </p:nvPr>
        </p:nvSpPr>
        <p:spPr>
          <a:xfrm>
            <a:off x="7837713" y="2364248"/>
            <a:ext cx="3656087" cy="1726490"/>
          </a:xfrm>
        </p:spPr>
        <p:txBody>
          <a:bodyPr/>
          <a:lstStyle/>
          <a:p>
            <a:r>
              <a:rPr lang="en-US" sz="2000" b="1"/>
              <a:t>“New business development positions” </a:t>
            </a:r>
            <a:r>
              <a:rPr lang="en-US" sz="2000"/>
              <a:t>(31%) and </a:t>
            </a:r>
            <a:r>
              <a:rPr lang="en-US" sz="2000" b="1"/>
              <a:t>“To find new customers”</a:t>
            </a:r>
            <a:r>
              <a:rPr lang="en-US" sz="2000"/>
              <a:t> (31%) are the main areas companies intend to hire new associates.</a:t>
            </a:r>
          </a:p>
          <a:p>
            <a:endParaRPr lang="en-US" sz="2000"/>
          </a:p>
          <a:p>
            <a:r>
              <a:rPr lang="en-US" sz="2000"/>
              <a:t>This represents an increase in from 2023, where only 25% indicated an increase in headcount in these areas.</a:t>
            </a:r>
          </a:p>
        </p:txBody>
      </p:sp>
      <p:sp>
        <p:nvSpPr>
          <p:cNvPr id="3" name="Text Placeholder 2">
            <a:extLst>
              <a:ext uri="{FF2B5EF4-FFF2-40B4-BE49-F238E27FC236}">
                <a16:creationId xmlns:a16="http://schemas.microsoft.com/office/drawing/2014/main" id="{5C4A828A-A26F-48D0-9B9C-B07C5F3046DD}"/>
              </a:ext>
            </a:extLst>
          </p:cNvPr>
          <p:cNvSpPr>
            <a:spLocks noGrp="1"/>
          </p:cNvSpPr>
          <p:nvPr>
            <p:ph type="body" sz="quarter" idx="11"/>
          </p:nvPr>
        </p:nvSpPr>
        <p:spPr>
          <a:xfrm>
            <a:off x="437147" y="979154"/>
            <a:ext cx="11116223" cy="496720"/>
          </a:xfrm>
        </p:spPr>
        <p:txBody>
          <a:bodyPr lIns="91440" tIns="45720" rIns="91440" bIns="45720" anchor="t"/>
          <a:lstStyle/>
          <a:p>
            <a:r>
              <a:rPr lang="en-US" sz="3200" dirty="0">
                <a:latin typeface="Source Sans Pro"/>
                <a:ea typeface="Source Sans Pro"/>
              </a:rPr>
              <a:t>Most organizations are only investing in headcount to directly find new customers.</a:t>
            </a:r>
          </a:p>
        </p:txBody>
      </p:sp>
      <p:graphicFrame>
        <p:nvGraphicFramePr>
          <p:cNvPr id="5" name="Chart 4">
            <a:extLst>
              <a:ext uri="{FF2B5EF4-FFF2-40B4-BE49-F238E27FC236}">
                <a16:creationId xmlns:a16="http://schemas.microsoft.com/office/drawing/2014/main" id="{D5831ACE-A16D-647A-1B42-A7F6CB873B80}"/>
              </a:ext>
            </a:extLst>
          </p:cNvPr>
          <p:cNvGraphicFramePr>
            <a:graphicFrameLocks/>
          </p:cNvGraphicFramePr>
          <p:nvPr/>
        </p:nvGraphicFramePr>
        <p:xfrm>
          <a:off x="568527" y="2056542"/>
          <a:ext cx="6950788" cy="38182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187398E-31ED-313A-6042-BFF2ABFC53C1}"/>
              </a:ext>
            </a:extLst>
          </p:cNvPr>
          <p:cNvSpPr txBox="1"/>
          <p:nvPr/>
        </p:nvSpPr>
        <p:spPr>
          <a:xfrm>
            <a:off x="7086816" y="6082311"/>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cxnSp>
        <p:nvCxnSpPr>
          <p:cNvPr id="4" name="Straight Arrow Connector 3">
            <a:extLst>
              <a:ext uri="{FF2B5EF4-FFF2-40B4-BE49-F238E27FC236}">
                <a16:creationId xmlns:a16="http://schemas.microsoft.com/office/drawing/2014/main" id="{FC43ED68-4A53-0B65-F205-F64F77CEFCE2}"/>
              </a:ext>
            </a:extLst>
          </p:cNvPr>
          <p:cNvCxnSpPr/>
          <p:nvPr/>
        </p:nvCxnSpPr>
        <p:spPr>
          <a:xfrm flipV="1">
            <a:off x="561048" y="3459390"/>
            <a:ext cx="6942965" cy="9441"/>
          </a:xfrm>
          <a:prstGeom prst="straightConnector1">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CC6C2A-46B0-1D33-3B53-6043270E446A}"/>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19</a:t>
            </a:r>
          </a:p>
        </p:txBody>
      </p:sp>
    </p:spTree>
    <p:extLst>
      <p:ext uri="{BB962C8B-B14F-4D97-AF65-F5344CB8AC3E}">
        <p14:creationId xmlns:p14="http://schemas.microsoft.com/office/powerpoint/2010/main" val="2795401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AC72D-EDB3-CE00-45C3-AB34199CBCDC}"/>
              </a:ext>
            </a:extLst>
          </p:cNvPr>
          <p:cNvSpPr>
            <a:spLocks noGrp="1"/>
          </p:cNvSpPr>
          <p:nvPr>
            <p:ph type="body" sz="quarter" idx="10"/>
          </p:nvPr>
        </p:nvSpPr>
        <p:spPr>
          <a:xfrm>
            <a:off x="453191" y="2364248"/>
            <a:ext cx="3255210" cy="1726490"/>
          </a:xfrm>
        </p:spPr>
        <p:txBody>
          <a:bodyPr lIns="91440" tIns="45720" rIns="91440" bIns="45720" anchor="t"/>
          <a:lstStyle/>
          <a:p>
            <a:endParaRPr lang="en-US" sz="1800">
              <a:latin typeface="Source Sans Pro"/>
              <a:ea typeface="Source Sans Pro"/>
            </a:endParaRPr>
          </a:p>
          <a:p>
            <a:r>
              <a:rPr lang="en-US" sz="1800">
                <a:latin typeface="Source Sans Pro"/>
                <a:ea typeface="Source Sans Pro"/>
              </a:rPr>
              <a:t>In the 2024 TMSA Benchmark, “Marketing” (28%), “Referrals from other consultants” (27%) and “Customer referrals” (26%) </a:t>
            </a:r>
            <a:r>
              <a:rPr lang="en-US" sz="1800" b="1">
                <a:latin typeface="Source Sans Pro"/>
                <a:ea typeface="Source Sans Pro"/>
              </a:rPr>
              <a:t>are viewed as contributing less than 25% to pipeline.</a:t>
            </a:r>
          </a:p>
        </p:txBody>
      </p:sp>
      <p:sp>
        <p:nvSpPr>
          <p:cNvPr id="3" name="Text Placeholder 2">
            <a:extLst>
              <a:ext uri="{FF2B5EF4-FFF2-40B4-BE49-F238E27FC236}">
                <a16:creationId xmlns:a16="http://schemas.microsoft.com/office/drawing/2014/main" id="{E90FCDEF-00AC-D45A-4528-193A3BBBAF46}"/>
              </a:ext>
            </a:extLst>
          </p:cNvPr>
          <p:cNvSpPr>
            <a:spLocks noGrp="1"/>
          </p:cNvSpPr>
          <p:nvPr>
            <p:ph type="body" sz="quarter" idx="11"/>
          </p:nvPr>
        </p:nvSpPr>
        <p:spPr>
          <a:xfrm>
            <a:off x="437147" y="979154"/>
            <a:ext cx="11064357" cy="496720"/>
          </a:xfrm>
        </p:spPr>
        <p:txBody>
          <a:bodyPr lIns="91440" tIns="45720" rIns="91440" bIns="45720" anchor="t"/>
          <a:lstStyle/>
          <a:p>
            <a:r>
              <a:rPr lang="en-US" sz="3200">
                <a:latin typeface="Source Sans Pro"/>
                <a:ea typeface="Source Sans Pro"/>
              </a:rPr>
              <a:t>Organizations are underleveraging current customers to grow their business</a:t>
            </a:r>
          </a:p>
        </p:txBody>
      </p:sp>
      <p:graphicFrame>
        <p:nvGraphicFramePr>
          <p:cNvPr id="7" name="Chart 6">
            <a:extLst>
              <a:ext uri="{FF2B5EF4-FFF2-40B4-BE49-F238E27FC236}">
                <a16:creationId xmlns:a16="http://schemas.microsoft.com/office/drawing/2014/main" id="{FD8278F9-78F1-DC18-ACB1-6520AA90EC8B}"/>
              </a:ext>
            </a:extLst>
          </p:cNvPr>
          <p:cNvGraphicFramePr>
            <a:graphicFrameLocks/>
          </p:cNvGraphicFramePr>
          <p:nvPr/>
        </p:nvGraphicFramePr>
        <p:xfrm>
          <a:off x="3945468" y="2320911"/>
          <a:ext cx="7556038" cy="33475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EC68036-F491-1BE3-8A3C-FA88572DB8C3}"/>
              </a:ext>
            </a:extLst>
          </p:cNvPr>
          <p:cNvSpPr txBox="1"/>
          <p:nvPr/>
        </p:nvSpPr>
        <p:spPr>
          <a:xfrm>
            <a:off x="6369020"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4" name="TextBox 3">
            <a:extLst>
              <a:ext uri="{FF2B5EF4-FFF2-40B4-BE49-F238E27FC236}">
                <a16:creationId xmlns:a16="http://schemas.microsoft.com/office/drawing/2014/main" id="{49D4824F-73B0-490D-CF7F-88F36FDF2F81}"/>
              </a:ext>
            </a:extLst>
          </p:cNvPr>
          <p:cNvSpPr txBox="1"/>
          <p:nvPr/>
        </p:nvSpPr>
        <p:spPr>
          <a:xfrm>
            <a:off x="444065" y="6337528"/>
            <a:ext cx="416792"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20</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864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421ED-E61D-EEE6-0B84-7808C9577C69}"/>
              </a:ext>
            </a:extLst>
          </p:cNvPr>
          <p:cNvSpPr>
            <a:spLocks noGrp="1"/>
          </p:cNvSpPr>
          <p:nvPr>
            <p:ph type="body" sz="quarter" idx="10"/>
          </p:nvPr>
        </p:nvSpPr>
        <p:spPr>
          <a:xfrm>
            <a:off x="453190" y="2364248"/>
            <a:ext cx="4147839" cy="1726490"/>
          </a:xfrm>
        </p:spPr>
        <p:txBody>
          <a:bodyPr/>
          <a:lstStyle/>
          <a:p>
            <a:r>
              <a:rPr lang="en-US" sz="2000" b="1"/>
              <a:t>19% of respondents </a:t>
            </a:r>
            <a:r>
              <a:rPr lang="en-US" sz="2000"/>
              <a:t>are unsure what the top deciding factors are for their organization to turn an MQL to an SQL – that is in the Top 3 responses and at a similar level in 2022 (25%).</a:t>
            </a:r>
          </a:p>
          <a:p>
            <a:pPr marL="342900" indent="-342900">
              <a:buFont typeface="Arial" panose="020B0604020202020204" pitchFamily="34" charset="0"/>
              <a:buChar char="•"/>
            </a:pPr>
            <a:endParaRPr lang="en-US" sz="1200"/>
          </a:p>
          <a:p>
            <a:r>
              <a:rPr lang="en-US" sz="2000"/>
              <a:t>“Cultural fit” (36%) and “Financial Strength” (14%) are top factors to turn an MQL to an SQL.</a:t>
            </a:r>
          </a:p>
        </p:txBody>
      </p:sp>
      <p:sp>
        <p:nvSpPr>
          <p:cNvPr id="3" name="Text Placeholder 2">
            <a:extLst>
              <a:ext uri="{FF2B5EF4-FFF2-40B4-BE49-F238E27FC236}">
                <a16:creationId xmlns:a16="http://schemas.microsoft.com/office/drawing/2014/main" id="{D7B70910-4A33-5CE3-DF90-609DA374ADDC}"/>
              </a:ext>
            </a:extLst>
          </p:cNvPr>
          <p:cNvSpPr>
            <a:spLocks noGrp="1"/>
          </p:cNvSpPr>
          <p:nvPr>
            <p:ph type="body" sz="quarter" idx="11"/>
          </p:nvPr>
        </p:nvSpPr>
        <p:spPr>
          <a:xfrm>
            <a:off x="437147" y="979154"/>
            <a:ext cx="10971081" cy="496720"/>
          </a:xfrm>
        </p:spPr>
        <p:txBody>
          <a:bodyPr/>
          <a:lstStyle/>
          <a:p>
            <a:r>
              <a:rPr lang="en-US" sz="3200"/>
              <a:t>52% of organizations have defined qualifications for MQLs &amp; SQLs - ‘cultural fit’ is the most important factor in 2024</a:t>
            </a:r>
          </a:p>
        </p:txBody>
      </p:sp>
      <p:sp>
        <p:nvSpPr>
          <p:cNvPr id="5" name="TextBox 4">
            <a:extLst>
              <a:ext uri="{FF2B5EF4-FFF2-40B4-BE49-F238E27FC236}">
                <a16:creationId xmlns:a16="http://schemas.microsoft.com/office/drawing/2014/main" id="{A9824C7E-EC47-6FA2-0E32-6C3949E6DE24}"/>
              </a:ext>
            </a:extLst>
          </p:cNvPr>
          <p:cNvSpPr txBox="1"/>
          <p:nvPr/>
        </p:nvSpPr>
        <p:spPr>
          <a:xfrm>
            <a:off x="6419850" y="6102449"/>
            <a:ext cx="4008625" cy="430887"/>
          </a:xfrm>
          <a:prstGeom prst="rect">
            <a:avLst/>
          </a:prstGeom>
          <a:noFill/>
        </p:spPr>
        <p:txBody>
          <a:bodyPr wrap="square" rtlCol="0">
            <a:spAutoFit/>
          </a:bodyPr>
          <a:lstStyle/>
          <a:p>
            <a:r>
              <a:rPr lang="en-US" sz="1100">
                <a:latin typeface="Source Sans Pro" panose="020B0503030403020204" pitchFamily="34" charset="0"/>
                <a:ea typeface="Source Sans Pro" panose="020B0503030403020204" pitchFamily="34" charset="0"/>
              </a:rPr>
              <a:t>*Carrier/Provider-Friendly Operations for Pick-up and Delivery</a:t>
            </a:r>
          </a:p>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4" name="TextBox 3">
            <a:extLst>
              <a:ext uri="{FF2B5EF4-FFF2-40B4-BE49-F238E27FC236}">
                <a16:creationId xmlns:a16="http://schemas.microsoft.com/office/drawing/2014/main" id="{7F0BB94D-A2EF-06C0-8415-33D73BD0D3A4}"/>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21</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graphicFrame>
        <p:nvGraphicFramePr>
          <p:cNvPr id="7" name="Chart 6">
            <a:extLst>
              <a:ext uri="{FF2B5EF4-FFF2-40B4-BE49-F238E27FC236}">
                <a16:creationId xmlns:a16="http://schemas.microsoft.com/office/drawing/2014/main" id="{537E4B8D-747A-D60C-95EF-2681311DDD76}"/>
              </a:ext>
            </a:extLst>
          </p:cNvPr>
          <p:cNvGraphicFramePr>
            <a:graphicFrameLocks/>
          </p:cNvGraphicFramePr>
          <p:nvPr/>
        </p:nvGraphicFramePr>
        <p:xfrm>
          <a:off x="4949370" y="2043113"/>
          <a:ext cx="6633029" cy="383573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69AADE7-5D70-401E-DD22-DDFCB246FDE3}"/>
              </a:ext>
            </a:extLst>
          </p:cNvPr>
          <p:cNvSpPr/>
          <p:nvPr/>
        </p:nvSpPr>
        <p:spPr>
          <a:xfrm>
            <a:off x="5558971" y="3134964"/>
            <a:ext cx="5410481" cy="337577"/>
          </a:xfrm>
          <a:prstGeom prst="rect">
            <a:avLst/>
          </a:prstGeom>
          <a:noFill/>
          <a:ln w="28575">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81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0D303-836D-3605-2565-D4FE7C68BB4F}"/>
              </a:ext>
            </a:extLst>
          </p:cNvPr>
          <p:cNvSpPr>
            <a:spLocks noGrp="1"/>
          </p:cNvSpPr>
          <p:nvPr>
            <p:ph type="body" sz="quarter" idx="10"/>
          </p:nvPr>
        </p:nvSpPr>
        <p:spPr>
          <a:xfrm>
            <a:off x="446979" y="2241126"/>
            <a:ext cx="11200108" cy="688889"/>
          </a:xfrm>
        </p:spPr>
        <p:txBody>
          <a:bodyPr lIns="91440" tIns="45720" rIns="91440" bIns="45720" anchor="t"/>
          <a:lstStyle/>
          <a:p>
            <a:r>
              <a:rPr lang="en-US" sz="1800">
                <a:latin typeface="Source Sans Pro"/>
                <a:ea typeface="Source Sans Pro"/>
              </a:rPr>
              <a:t>Almost all tracking of sales success went up in 2024 compared to 2022 – the only metric tracked less is ‘win ratio $’. The top three metrics used to track sales performance are: ‘</a:t>
            </a:r>
            <a:r>
              <a:rPr lang="en-US" sz="1800" i="1">
                <a:latin typeface="Source Sans Pro"/>
                <a:ea typeface="Source Sans Pro"/>
              </a:rPr>
              <a:t>Percentage of quota’, ‘average sales value’, ‘win ratio #’</a:t>
            </a:r>
          </a:p>
        </p:txBody>
      </p:sp>
      <p:sp>
        <p:nvSpPr>
          <p:cNvPr id="3" name="Text Placeholder 2">
            <a:extLst>
              <a:ext uri="{FF2B5EF4-FFF2-40B4-BE49-F238E27FC236}">
                <a16:creationId xmlns:a16="http://schemas.microsoft.com/office/drawing/2014/main" id="{229B0226-90E4-C92F-AA4C-C8BB13E27E54}"/>
              </a:ext>
            </a:extLst>
          </p:cNvPr>
          <p:cNvSpPr>
            <a:spLocks noGrp="1"/>
          </p:cNvSpPr>
          <p:nvPr>
            <p:ph type="body" sz="quarter" idx="11"/>
          </p:nvPr>
        </p:nvSpPr>
        <p:spPr>
          <a:xfrm>
            <a:off x="437147" y="979154"/>
            <a:ext cx="11200108" cy="496720"/>
          </a:xfrm>
        </p:spPr>
        <p:txBody>
          <a:bodyPr lIns="91440" tIns="45720" rIns="91440" bIns="45720" anchor="t"/>
          <a:lstStyle/>
          <a:p>
            <a:r>
              <a:rPr lang="en-US" sz="3200">
                <a:latin typeface="Source Sans Pro"/>
                <a:ea typeface="Source Sans Pro"/>
              </a:rPr>
              <a:t>‘Quota Attainment %’ is the only metric that 100% of respondents chose as the key sales performance metric</a:t>
            </a:r>
          </a:p>
        </p:txBody>
      </p:sp>
      <p:graphicFrame>
        <p:nvGraphicFramePr>
          <p:cNvPr id="4" name="Chart 3">
            <a:extLst>
              <a:ext uri="{FF2B5EF4-FFF2-40B4-BE49-F238E27FC236}">
                <a16:creationId xmlns:a16="http://schemas.microsoft.com/office/drawing/2014/main" id="{C0BE701E-E918-0090-0872-6040155F78C4}"/>
              </a:ext>
            </a:extLst>
          </p:cNvPr>
          <p:cNvGraphicFramePr>
            <a:graphicFrameLocks/>
          </p:cNvGraphicFramePr>
          <p:nvPr/>
        </p:nvGraphicFramePr>
        <p:xfrm>
          <a:off x="708198" y="3075625"/>
          <a:ext cx="10929057" cy="29193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A739EDD-26D0-6E84-09FF-3AFCEFC5E4DD}"/>
              </a:ext>
            </a:extLst>
          </p:cNvPr>
          <p:cNvSpPr txBox="1"/>
          <p:nvPr/>
        </p:nvSpPr>
        <p:spPr>
          <a:xfrm>
            <a:off x="1086053" y="6337528"/>
            <a:ext cx="8094921" cy="307777"/>
          </a:xfrm>
          <a:prstGeom prst="rect">
            <a:avLst/>
          </a:prstGeom>
          <a:noFill/>
        </p:spPr>
        <p:txBody>
          <a:bodyPr wrap="square">
            <a:spAutoFit/>
          </a:bodyPr>
          <a:lstStyle/>
          <a:p>
            <a:r>
              <a:rPr lang="en-US" sz="1400" i="1"/>
              <a:t>Note: low sample size with only 13 respondents answering this question in 2024</a:t>
            </a:r>
          </a:p>
        </p:txBody>
      </p:sp>
      <p:sp>
        <p:nvSpPr>
          <p:cNvPr id="5" name="TextBox 4">
            <a:extLst>
              <a:ext uri="{FF2B5EF4-FFF2-40B4-BE49-F238E27FC236}">
                <a16:creationId xmlns:a16="http://schemas.microsoft.com/office/drawing/2014/main" id="{D5214E80-4E67-56EF-D974-F58FFA1524D6}"/>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22</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D609777E-3F2F-B1C3-F3FB-C06109E300E7}"/>
              </a:ext>
            </a:extLst>
          </p:cNvPr>
          <p:cNvSpPr/>
          <p:nvPr/>
        </p:nvSpPr>
        <p:spPr>
          <a:xfrm>
            <a:off x="7097486" y="3545114"/>
            <a:ext cx="4549602" cy="2329249"/>
          </a:xfrm>
          <a:prstGeom prst="rect">
            <a:avLst/>
          </a:prstGeom>
          <a:noFill/>
          <a:ln w="28575">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1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0BFE-B17D-D594-4717-20651A8EA342}"/>
              </a:ext>
            </a:extLst>
          </p:cNvPr>
          <p:cNvSpPr>
            <a:spLocks noGrp="1"/>
          </p:cNvSpPr>
          <p:nvPr>
            <p:ph type="title"/>
          </p:nvPr>
        </p:nvSpPr>
        <p:spPr>
          <a:xfrm>
            <a:off x="416045" y="1821952"/>
            <a:ext cx="10515600" cy="1079897"/>
          </a:xfrm>
        </p:spPr>
        <p:txBody>
          <a:bodyPr lIns="91440" tIns="45720" rIns="91440" bIns="45720" anchor="t"/>
          <a:lstStyle/>
          <a:p>
            <a:r>
              <a:rPr lang="en-US">
                <a:latin typeface="Source Sans Pro"/>
                <a:ea typeface="Source Sans Pro"/>
                <a:cs typeface="Arial"/>
              </a:rPr>
              <a:t>Marketing</a:t>
            </a:r>
            <a:endParaRPr lang="en-US" sz="1600">
              <a:solidFill>
                <a:schemeClr val="tx1"/>
              </a:solidFill>
            </a:endParaRPr>
          </a:p>
        </p:txBody>
      </p:sp>
      <p:sp>
        <p:nvSpPr>
          <p:cNvPr id="4" name="TextBox 3">
            <a:extLst>
              <a:ext uri="{FF2B5EF4-FFF2-40B4-BE49-F238E27FC236}">
                <a16:creationId xmlns:a16="http://schemas.microsoft.com/office/drawing/2014/main" id="{B23ABC2D-D8F0-A3C6-E896-0CC72DB17B6F}"/>
              </a:ext>
            </a:extLst>
          </p:cNvPr>
          <p:cNvSpPr txBox="1"/>
          <p:nvPr/>
        </p:nvSpPr>
        <p:spPr>
          <a:xfrm>
            <a:off x="501361" y="2901849"/>
            <a:ext cx="8102312" cy="2062103"/>
          </a:xfrm>
          <a:prstGeom prst="rect">
            <a:avLst/>
          </a:prstGeom>
          <a:noFill/>
        </p:spPr>
        <p:txBody>
          <a:bodyPr wrap="square" lIns="91440" tIns="45720" rIns="91440" bIns="45720" anchor="t">
            <a:spAutoFit/>
          </a:bodyPr>
          <a:lstStyle/>
          <a:p>
            <a:r>
              <a:rPr lang="en-US" sz="1600" b="1"/>
              <a:t>Marketing in transportation and logistics is undergoing a significant transformation.</a:t>
            </a:r>
            <a:r>
              <a:rPr lang="en-US" sz="1600"/>
              <a:t> The industry is increasingly competitive, with a growing emphasis on digital marketing and data-driven strategies. While these trends present new opportunities, they also pose challenges. Marketers must navigate the complexities of digital platforms, create engaging content, and leverage data analytics to effectively reach their target audience, even though Marketing tends to be a slightly less resourced function with people who are newer to the industry. Looking ahead to 2025, transportation and logistics marketers should focus on building technology capability, understanding customer needs better and fine turning their digital strategies. </a:t>
            </a:r>
            <a:endParaRPr lang="en-US"/>
          </a:p>
        </p:txBody>
      </p:sp>
      <p:sp>
        <p:nvSpPr>
          <p:cNvPr id="3" name="TextBox 2">
            <a:extLst>
              <a:ext uri="{FF2B5EF4-FFF2-40B4-BE49-F238E27FC236}">
                <a16:creationId xmlns:a16="http://schemas.microsoft.com/office/drawing/2014/main" id="{BC6D99A5-B5E4-B163-3CDC-FC0B39904444}"/>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23</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965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328AD-ACA2-67CD-E074-5F470D67D844}"/>
              </a:ext>
            </a:extLst>
          </p:cNvPr>
          <p:cNvSpPr>
            <a:spLocks noGrp="1"/>
          </p:cNvSpPr>
          <p:nvPr>
            <p:ph type="body" sz="quarter" idx="10"/>
          </p:nvPr>
        </p:nvSpPr>
        <p:spPr/>
        <p:txBody>
          <a:bodyPr lIns="91440" tIns="45720" rIns="91440" bIns="45720" anchor="t"/>
          <a:lstStyle/>
          <a:p>
            <a:pPr marL="285750" indent="-285750">
              <a:buFont typeface="Arial" panose="020B0604020202020204" pitchFamily="34" charset="0"/>
              <a:buChar char="•"/>
            </a:pPr>
            <a:r>
              <a:rPr lang="en-US" sz="2800" dirty="0">
                <a:latin typeface="Source Sans Pro"/>
                <a:ea typeface="Source Sans Pro"/>
              </a:rPr>
              <a:t>Pressure to Be Reliable in Unstable Times</a:t>
            </a:r>
            <a:endParaRPr lang="en-US" sz="900" dirty="0"/>
          </a:p>
          <a:p>
            <a:pPr marL="285750" indent="-285750">
              <a:buFont typeface="Arial" panose="020B0604020202020204" pitchFamily="34" charset="0"/>
              <a:buChar char="•"/>
            </a:pPr>
            <a:r>
              <a:rPr lang="en-US" sz="2800" dirty="0">
                <a:latin typeface="Source Sans Pro"/>
                <a:ea typeface="Source Sans Pro"/>
              </a:rPr>
              <a:t>Squeeze of Inflation</a:t>
            </a:r>
          </a:p>
          <a:p>
            <a:pPr marL="285750" indent="-285750">
              <a:buFont typeface="Arial" panose="020B0604020202020204" pitchFamily="34" charset="0"/>
              <a:buChar char="•"/>
            </a:pPr>
            <a:r>
              <a:rPr lang="en-US" sz="2800" dirty="0">
                <a:latin typeface="Source Sans Pro"/>
                <a:ea typeface="Source Sans Pro"/>
              </a:rPr>
              <a:t>Ever-Changing Game of Technology</a:t>
            </a:r>
          </a:p>
        </p:txBody>
      </p:sp>
      <p:sp>
        <p:nvSpPr>
          <p:cNvPr id="3" name="Text Placeholder 2">
            <a:extLst>
              <a:ext uri="{FF2B5EF4-FFF2-40B4-BE49-F238E27FC236}">
                <a16:creationId xmlns:a16="http://schemas.microsoft.com/office/drawing/2014/main" id="{07D55BF0-1E33-AF42-91AD-9B3B78E9F470}"/>
              </a:ext>
            </a:extLst>
          </p:cNvPr>
          <p:cNvSpPr>
            <a:spLocks noGrp="1"/>
          </p:cNvSpPr>
          <p:nvPr>
            <p:ph type="body" sz="quarter" idx="11"/>
          </p:nvPr>
        </p:nvSpPr>
        <p:spPr>
          <a:xfrm>
            <a:off x="437148" y="979154"/>
            <a:ext cx="10671576" cy="496720"/>
          </a:xfrm>
        </p:spPr>
        <p:txBody>
          <a:bodyPr lIns="91440" tIns="45720" rIns="91440" bIns="45720" anchor="t"/>
          <a:lstStyle/>
          <a:p>
            <a:pPr>
              <a:lnSpc>
                <a:spcPct val="100000"/>
              </a:lnSpc>
              <a:spcBef>
                <a:spcPts val="0"/>
              </a:spcBef>
            </a:pPr>
            <a:r>
              <a:rPr lang="en-US" sz="3200" dirty="0">
                <a:latin typeface="Source Sans Pro"/>
                <a:ea typeface="Source Sans Pro"/>
              </a:rPr>
              <a:t>State of the Market </a:t>
            </a:r>
            <a:endParaRPr lang="en-US" sz="3200" dirty="0"/>
          </a:p>
          <a:p>
            <a:pPr>
              <a:lnSpc>
                <a:spcPct val="100000"/>
              </a:lnSpc>
              <a:spcBef>
                <a:spcPts val="0"/>
              </a:spcBef>
            </a:pPr>
            <a:r>
              <a:rPr lang="en-US" sz="3200" dirty="0">
                <a:latin typeface="Source Sans Pro"/>
                <a:ea typeface="Source Sans Pro"/>
              </a:rPr>
              <a:t>Sales &amp; Marketing in Transportation &amp; Logistics</a:t>
            </a:r>
            <a:endParaRPr lang="en-US" sz="3200" dirty="0"/>
          </a:p>
        </p:txBody>
      </p:sp>
      <p:sp>
        <p:nvSpPr>
          <p:cNvPr id="5" name="TextBox 4">
            <a:extLst>
              <a:ext uri="{FF2B5EF4-FFF2-40B4-BE49-F238E27FC236}">
                <a16:creationId xmlns:a16="http://schemas.microsoft.com/office/drawing/2014/main" id="{0B7080F9-71CB-5261-907B-840AD022936E}"/>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3</a:t>
            </a:r>
          </a:p>
        </p:txBody>
      </p:sp>
    </p:spTree>
    <p:extLst>
      <p:ext uri="{BB962C8B-B14F-4D97-AF65-F5344CB8AC3E}">
        <p14:creationId xmlns:p14="http://schemas.microsoft.com/office/powerpoint/2010/main" val="36081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545EDE8-B531-AF7A-40C6-BA33BF8BAF2A}"/>
              </a:ext>
            </a:extLst>
          </p:cNvPr>
          <p:cNvSpPr>
            <a:spLocks noGrp="1"/>
          </p:cNvSpPr>
          <p:nvPr>
            <p:ph type="body" sz="quarter" idx="10"/>
          </p:nvPr>
        </p:nvSpPr>
        <p:spPr>
          <a:xfrm>
            <a:off x="453190" y="2364248"/>
            <a:ext cx="5642810" cy="1726490"/>
          </a:xfrm>
        </p:spPr>
        <p:txBody>
          <a:bodyPr/>
          <a:lstStyle/>
          <a:p>
            <a:r>
              <a:rPr lang="en-US" sz="1800" b="1"/>
              <a:t>Marketing budget priorities have not changed since 2022, with “Headcount” retaining the lions share of marketing spend. </a:t>
            </a:r>
          </a:p>
          <a:p>
            <a:endParaRPr lang="en-US" sz="500"/>
          </a:p>
          <a:p>
            <a:r>
              <a:rPr lang="en-US" sz="1800"/>
              <a:t>“Director” and “Chief Marketing Officer” were the most common high-ranking marketer within marketing departments, indicating that marketing continues to maintain an important role at the executive level. </a:t>
            </a:r>
          </a:p>
          <a:p>
            <a:endParaRPr lang="en-US" sz="180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0982756" cy="496720"/>
          </a:xfrm>
        </p:spPr>
        <p:txBody>
          <a:bodyPr/>
          <a:lstStyle/>
          <a:p>
            <a:r>
              <a:rPr lang="en-US" sz="3200"/>
              <a:t>45% of Marketing Departments have a Director or CMO – headcount remains the top budget item at 39%</a:t>
            </a:r>
          </a:p>
        </p:txBody>
      </p:sp>
      <p:graphicFrame>
        <p:nvGraphicFramePr>
          <p:cNvPr id="4" name="Table 3">
            <a:extLst>
              <a:ext uri="{FF2B5EF4-FFF2-40B4-BE49-F238E27FC236}">
                <a16:creationId xmlns:a16="http://schemas.microsoft.com/office/drawing/2014/main" id="{754CD361-F6F0-574C-4191-8D31C9BBBA9C}"/>
              </a:ext>
            </a:extLst>
          </p:cNvPr>
          <p:cNvGraphicFramePr>
            <a:graphicFrameLocks noGrp="1"/>
          </p:cNvGraphicFramePr>
          <p:nvPr/>
        </p:nvGraphicFramePr>
        <p:xfrm>
          <a:off x="6754771" y="2804716"/>
          <a:ext cx="4665134" cy="2806276"/>
        </p:xfrm>
        <a:graphic>
          <a:graphicData uri="http://schemas.openxmlformats.org/drawingml/2006/table">
            <a:tbl>
              <a:tblPr/>
              <a:tblGrid>
                <a:gridCol w="2719110">
                  <a:extLst>
                    <a:ext uri="{9D8B030D-6E8A-4147-A177-3AD203B41FA5}">
                      <a16:colId xmlns:a16="http://schemas.microsoft.com/office/drawing/2014/main" val="360310648"/>
                    </a:ext>
                  </a:extLst>
                </a:gridCol>
                <a:gridCol w="973012">
                  <a:extLst>
                    <a:ext uri="{9D8B030D-6E8A-4147-A177-3AD203B41FA5}">
                      <a16:colId xmlns:a16="http://schemas.microsoft.com/office/drawing/2014/main" val="1313482541"/>
                    </a:ext>
                  </a:extLst>
                </a:gridCol>
                <a:gridCol w="973012">
                  <a:extLst>
                    <a:ext uri="{9D8B030D-6E8A-4147-A177-3AD203B41FA5}">
                      <a16:colId xmlns:a16="http://schemas.microsoft.com/office/drawing/2014/main" val="3290479090"/>
                    </a:ext>
                  </a:extLst>
                </a:gridCol>
              </a:tblGrid>
              <a:tr h="182245">
                <a:tc>
                  <a:txBody>
                    <a:bodyPr/>
                    <a:lstStyle/>
                    <a:p>
                      <a:pPr marL="91440" algn="ctr" fontAlgn="b"/>
                      <a:r>
                        <a:rPr lang="en-US" sz="1400" b="1" i="0" u="none" strike="noStrike">
                          <a:solidFill>
                            <a:schemeClr val="bg1"/>
                          </a:solidFill>
                          <a:effectLst/>
                          <a:latin typeface="Source Sans Pro" panose="020B0503030403020204" pitchFamily="34" charset="0"/>
                        </a:rPr>
                        <a:t>Highest-ranking marketing or communications title within your organization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2022 % of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2024 % of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Director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Chief Marketing Officer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677232"/>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Vice President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27551"/>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Manager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414201"/>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Coordinator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97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Senior Vice President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6%</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595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Do Not Know/Decline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546182"/>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Executive Vice President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40076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Founder, Managing Director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Marketing Coordinator - reports to VP of Business Development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Specialist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graphicFrame>
        <p:nvGraphicFramePr>
          <p:cNvPr id="6" name="Table 5">
            <a:extLst>
              <a:ext uri="{FF2B5EF4-FFF2-40B4-BE49-F238E27FC236}">
                <a16:creationId xmlns:a16="http://schemas.microsoft.com/office/drawing/2014/main" id="{1F8913F1-F460-C19C-EF59-917C09875399}"/>
              </a:ext>
            </a:extLst>
          </p:cNvPr>
          <p:cNvGraphicFramePr>
            <a:graphicFrameLocks noGrp="1"/>
          </p:cNvGraphicFramePr>
          <p:nvPr/>
        </p:nvGraphicFramePr>
        <p:xfrm>
          <a:off x="453188" y="4731657"/>
          <a:ext cx="5642809" cy="879335"/>
        </p:xfrm>
        <a:graphic>
          <a:graphicData uri="http://schemas.openxmlformats.org/drawingml/2006/table">
            <a:tbl>
              <a:tblPr/>
              <a:tblGrid>
                <a:gridCol w="2602107">
                  <a:extLst>
                    <a:ext uri="{9D8B030D-6E8A-4147-A177-3AD203B41FA5}">
                      <a16:colId xmlns:a16="http://schemas.microsoft.com/office/drawing/2014/main" val="360310648"/>
                    </a:ext>
                  </a:extLst>
                </a:gridCol>
                <a:gridCol w="1705810">
                  <a:extLst>
                    <a:ext uri="{9D8B030D-6E8A-4147-A177-3AD203B41FA5}">
                      <a16:colId xmlns:a16="http://schemas.microsoft.com/office/drawing/2014/main" val="3290479090"/>
                    </a:ext>
                  </a:extLst>
                </a:gridCol>
                <a:gridCol w="1334892">
                  <a:extLst>
                    <a:ext uri="{9D8B030D-6E8A-4147-A177-3AD203B41FA5}">
                      <a16:colId xmlns:a16="http://schemas.microsoft.com/office/drawing/2014/main" val="2091742734"/>
                    </a:ext>
                  </a:extLst>
                </a:gridCol>
              </a:tblGrid>
              <a:tr h="250334">
                <a:tc>
                  <a:txBody>
                    <a:bodyPr/>
                    <a:lstStyle/>
                    <a:p>
                      <a:pPr marL="91440" algn="l" fontAlgn="b"/>
                      <a:r>
                        <a:rPr lang="en-US" sz="1400" b="1" i="0" u="none" strike="noStrike">
                          <a:solidFill>
                            <a:schemeClr val="bg1"/>
                          </a:solidFill>
                          <a:effectLst/>
                          <a:latin typeface="Source Sans Pro" panose="020B0503030403020204" pitchFamily="34" charset="0"/>
                        </a:rPr>
                        <a:t>Marketing Budget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2022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2024</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209667">
                <a:tc>
                  <a:txBody>
                    <a:bodyPr/>
                    <a:lstStyle/>
                    <a:p>
                      <a:pPr marL="91440" algn="l" fontAlgn="b"/>
                      <a:r>
                        <a:rPr lang="en-US" sz="1100" b="0" i="0" u="none" strike="noStrike">
                          <a:solidFill>
                            <a:srgbClr val="000000"/>
                          </a:solidFill>
                          <a:effectLst/>
                          <a:latin typeface="Source Sans Pro" panose="020B0503030403020204" pitchFamily="34" charset="0"/>
                        </a:rPr>
                        <a:t>Headcount Budget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43%</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39%</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209667">
                <a:tc>
                  <a:txBody>
                    <a:bodyPr/>
                    <a:lstStyle/>
                    <a:p>
                      <a:pPr marL="91440" algn="l" fontAlgn="b"/>
                      <a:r>
                        <a:rPr lang="en-US" sz="1100" b="0" i="0" u="none" strike="noStrike">
                          <a:solidFill>
                            <a:srgbClr val="000000"/>
                          </a:solidFill>
                          <a:effectLst/>
                          <a:latin typeface="Source Sans Pro" panose="020B0503030403020204" pitchFamily="34" charset="0"/>
                        </a:rPr>
                        <a:t>All Other Marketing Budget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099574"/>
                  </a:ext>
                </a:extLst>
              </a:tr>
              <a:tr h="209667">
                <a:tc>
                  <a:txBody>
                    <a:bodyPr/>
                    <a:lstStyle/>
                    <a:p>
                      <a:pPr marL="91440" algn="l" fontAlgn="b"/>
                      <a:r>
                        <a:rPr lang="en-US" sz="1100" b="0" i="0" u="none" strike="noStrike">
                          <a:solidFill>
                            <a:srgbClr val="000000"/>
                          </a:solidFill>
                          <a:effectLst/>
                          <a:latin typeface="Source Sans Pro" panose="020B0503030403020204" pitchFamily="34" charset="0"/>
                        </a:rPr>
                        <a:t>Vendor/Agency Budget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21%</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14%</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9780"/>
                  </a:ext>
                </a:extLst>
              </a:tr>
            </a:tbl>
          </a:graphicData>
        </a:graphic>
      </p:graphicFrame>
      <p:sp>
        <p:nvSpPr>
          <p:cNvPr id="2" name="TextBox 1">
            <a:extLst>
              <a:ext uri="{FF2B5EF4-FFF2-40B4-BE49-F238E27FC236}">
                <a16:creationId xmlns:a16="http://schemas.microsoft.com/office/drawing/2014/main" id="{C4043A35-FCE6-C348-69EB-91EBAB61E902}"/>
              </a:ext>
            </a:extLst>
          </p:cNvPr>
          <p:cNvSpPr txBox="1"/>
          <p:nvPr/>
        </p:nvSpPr>
        <p:spPr>
          <a:xfrm>
            <a:off x="7049298"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7" name="TextBox 6">
            <a:extLst>
              <a:ext uri="{FF2B5EF4-FFF2-40B4-BE49-F238E27FC236}">
                <a16:creationId xmlns:a16="http://schemas.microsoft.com/office/drawing/2014/main" id="{BACEF44D-7B20-5851-C095-047E114A4195}"/>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24</a:t>
            </a:r>
          </a:p>
        </p:txBody>
      </p:sp>
    </p:spTree>
    <p:extLst>
      <p:ext uri="{BB962C8B-B14F-4D97-AF65-F5344CB8AC3E}">
        <p14:creationId xmlns:p14="http://schemas.microsoft.com/office/powerpoint/2010/main" val="3479783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B807B-2C52-558F-0350-6DD22F073394}"/>
              </a:ext>
            </a:extLst>
          </p:cNvPr>
          <p:cNvSpPr>
            <a:spLocks noGrp="1"/>
          </p:cNvSpPr>
          <p:nvPr>
            <p:ph type="body" sz="quarter" idx="10"/>
          </p:nvPr>
        </p:nvSpPr>
        <p:spPr>
          <a:xfrm>
            <a:off x="453190" y="2364248"/>
            <a:ext cx="3425792" cy="1726490"/>
          </a:xfrm>
        </p:spPr>
        <p:txBody>
          <a:bodyPr/>
          <a:lstStyle/>
          <a:p>
            <a:r>
              <a:rPr lang="en-US" sz="2000" b="1"/>
              <a:t>A whopping 56% of respondents report an increase in their marketing budget </a:t>
            </a:r>
            <a:r>
              <a:rPr lang="en-US" sz="2000"/>
              <a:t>in their current fiscal year, compared to </a:t>
            </a:r>
          </a:p>
          <a:p>
            <a:pPr marL="342900" indent="-342900">
              <a:buFont typeface="Arial" panose="020B0604020202020204" pitchFamily="34" charset="0"/>
              <a:buChar char="•"/>
            </a:pPr>
            <a:endParaRPr lang="en-US" sz="2000"/>
          </a:p>
          <a:p>
            <a:r>
              <a:rPr lang="en-US" sz="2000"/>
              <a:t>19% of Marketers have a budget of $1mm+ in 2024 – showing an increase from 15% in 2022.</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
        <p:nvSpPr>
          <p:cNvPr id="3" name="Text Placeholder 2">
            <a:extLst>
              <a:ext uri="{FF2B5EF4-FFF2-40B4-BE49-F238E27FC236}">
                <a16:creationId xmlns:a16="http://schemas.microsoft.com/office/drawing/2014/main" id="{3D3CD62B-2189-7FA9-C900-E957AE648FBF}"/>
              </a:ext>
            </a:extLst>
          </p:cNvPr>
          <p:cNvSpPr>
            <a:spLocks noGrp="1"/>
          </p:cNvSpPr>
          <p:nvPr>
            <p:ph type="body" sz="quarter" idx="11"/>
          </p:nvPr>
        </p:nvSpPr>
        <p:spPr/>
        <p:txBody>
          <a:bodyPr/>
          <a:lstStyle/>
          <a:p>
            <a:r>
              <a:rPr lang="en-US" sz="3200"/>
              <a:t>Marketing budgets are increasing</a:t>
            </a:r>
          </a:p>
        </p:txBody>
      </p:sp>
      <p:sp>
        <p:nvSpPr>
          <p:cNvPr id="7" name="TextBox 6">
            <a:extLst>
              <a:ext uri="{FF2B5EF4-FFF2-40B4-BE49-F238E27FC236}">
                <a16:creationId xmlns:a16="http://schemas.microsoft.com/office/drawing/2014/main" id="{53FA88D9-A71F-F0CD-8B5E-2CBA19FA8F24}"/>
              </a:ext>
            </a:extLst>
          </p:cNvPr>
          <p:cNvSpPr txBox="1"/>
          <p:nvPr/>
        </p:nvSpPr>
        <p:spPr>
          <a:xfrm>
            <a:off x="5193336" y="6014362"/>
            <a:ext cx="3036264" cy="646331"/>
          </a:xfrm>
          <a:prstGeom prst="rect">
            <a:avLst/>
          </a:prstGeom>
          <a:noFill/>
        </p:spPr>
        <p:txBody>
          <a:bodyPr wrap="square" rtlCol="0">
            <a:spAutoFit/>
          </a:bodyPr>
          <a:lstStyle/>
          <a:p>
            <a:r>
              <a:rPr lang="en-US" sz="1200" i="1">
                <a:latin typeface="Source Sans Pro" panose="020B0503030403020204" pitchFamily="34" charset="0"/>
                <a:ea typeface="Source Sans Pro" panose="020B0503030403020204" pitchFamily="34" charset="0"/>
              </a:rPr>
              <a:t>*</a:t>
            </a:r>
            <a:r>
              <a:rPr lang="en-US" sz="1200" i="1" u="none" strike="noStrike">
                <a:effectLst/>
                <a:latin typeface="Source Sans Pro" panose="020B0503030403020204" pitchFamily="34" charset="0"/>
                <a:ea typeface="Source Sans Pro" panose="020B0503030403020204" pitchFamily="34" charset="0"/>
              </a:rPr>
              <a:t>Includes all salaries, wages, commissions, travel, entertainment, training, etc. (answer in U.S. dollars)</a:t>
            </a:r>
          </a:p>
        </p:txBody>
      </p:sp>
      <p:sp>
        <p:nvSpPr>
          <p:cNvPr id="8" name="TextBox 7">
            <a:extLst>
              <a:ext uri="{FF2B5EF4-FFF2-40B4-BE49-F238E27FC236}">
                <a16:creationId xmlns:a16="http://schemas.microsoft.com/office/drawing/2014/main" id="{61E38006-C648-9A9B-BC2B-FBEB44554EEF}"/>
              </a:ext>
            </a:extLst>
          </p:cNvPr>
          <p:cNvSpPr txBox="1"/>
          <p:nvPr/>
        </p:nvSpPr>
        <p:spPr>
          <a:xfrm>
            <a:off x="8316908" y="6025670"/>
            <a:ext cx="3482158" cy="276999"/>
          </a:xfrm>
          <a:prstGeom prst="rect">
            <a:avLst/>
          </a:prstGeom>
          <a:noFill/>
        </p:spPr>
        <p:txBody>
          <a:bodyPr wrap="square" rtlCol="0">
            <a:spAutoFit/>
          </a:bodyPr>
          <a:lstStyle/>
          <a:p>
            <a:r>
              <a:rPr lang="en-US" sz="1200" i="1" u="none" strike="noStrike" baseline="30000">
                <a:effectLst/>
                <a:latin typeface="Source Sans Pro" panose="020B0503030403020204" pitchFamily="34" charset="0"/>
                <a:ea typeface="Source Sans Pro" panose="020B0503030403020204" pitchFamily="34" charset="0"/>
              </a:rPr>
              <a:t>+</a:t>
            </a:r>
            <a:r>
              <a:rPr lang="en-US" sz="1200" i="1" baseline="30000">
                <a:latin typeface="Source Sans Pro" panose="020B0503030403020204" pitchFamily="34" charset="0"/>
                <a:ea typeface="Source Sans Pro" panose="020B0503030403020204" pitchFamily="34" charset="0"/>
              </a:rPr>
              <a:t> </a:t>
            </a:r>
            <a:r>
              <a:rPr lang="en-US" sz="1200" i="1">
                <a:latin typeface="Source Sans Pro" panose="020B0503030403020204" pitchFamily="34" charset="0"/>
                <a:ea typeface="Source Sans Pro" panose="020B0503030403020204" pitchFamily="34" charset="0"/>
              </a:rPr>
              <a:t>Includes headcount. (answer in U.S. dollars)</a:t>
            </a:r>
          </a:p>
        </p:txBody>
      </p:sp>
      <p:sp>
        <p:nvSpPr>
          <p:cNvPr id="12" name="TextBox 11">
            <a:extLst>
              <a:ext uri="{FF2B5EF4-FFF2-40B4-BE49-F238E27FC236}">
                <a16:creationId xmlns:a16="http://schemas.microsoft.com/office/drawing/2014/main" id="{1B94A1DD-644F-378C-6A54-8260FA9CBA35}"/>
              </a:ext>
            </a:extLst>
          </p:cNvPr>
          <p:cNvSpPr txBox="1"/>
          <p:nvPr/>
        </p:nvSpPr>
        <p:spPr>
          <a:xfrm>
            <a:off x="490310" y="6020455"/>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10" name="Chart 9">
            <a:extLst>
              <a:ext uri="{FF2B5EF4-FFF2-40B4-BE49-F238E27FC236}">
                <a16:creationId xmlns:a16="http://schemas.microsoft.com/office/drawing/2014/main" id="{0ABAECC9-E35C-82C1-2C4E-3671324AB1C5}"/>
              </a:ext>
            </a:extLst>
          </p:cNvPr>
          <p:cNvGraphicFramePr>
            <a:graphicFrameLocks/>
          </p:cNvGraphicFramePr>
          <p:nvPr/>
        </p:nvGraphicFramePr>
        <p:xfrm>
          <a:off x="8360076" y="1645868"/>
          <a:ext cx="3628724" cy="4293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8D990B4-B122-84BB-D61B-0E67772F07BD}"/>
              </a:ext>
            </a:extLst>
          </p:cNvPr>
          <p:cNvGraphicFramePr>
            <a:graphicFrameLocks/>
          </p:cNvGraphicFramePr>
          <p:nvPr/>
        </p:nvGraphicFramePr>
        <p:xfrm>
          <a:off x="4238172" y="1872343"/>
          <a:ext cx="3762714" cy="402147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E2E4ECB-7F38-E45A-AA44-B964EC77C785}"/>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25</a:t>
            </a:r>
          </a:p>
        </p:txBody>
      </p:sp>
      <p:sp>
        <p:nvSpPr>
          <p:cNvPr id="5" name="Rectangle 4">
            <a:extLst>
              <a:ext uri="{FF2B5EF4-FFF2-40B4-BE49-F238E27FC236}">
                <a16:creationId xmlns:a16="http://schemas.microsoft.com/office/drawing/2014/main" id="{06126DEB-C423-3A36-1AE8-70ABEB55CB2D}"/>
              </a:ext>
            </a:extLst>
          </p:cNvPr>
          <p:cNvSpPr/>
          <p:nvPr/>
        </p:nvSpPr>
        <p:spPr>
          <a:xfrm>
            <a:off x="8360076" y="2873829"/>
            <a:ext cx="3341614" cy="1361296"/>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81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42F705-50BA-E6DA-1D18-ADC804D769EE}"/>
              </a:ext>
            </a:extLst>
          </p:cNvPr>
          <p:cNvSpPr>
            <a:spLocks noGrp="1"/>
          </p:cNvSpPr>
          <p:nvPr>
            <p:ph type="body" sz="quarter" idx="10"/>
          </p:nvPr>
        </p:nvSpPr>
        <p:spPr>
          <a:xfrm>
            <a:off x="592890" y="2330382"/>
            <a:ext cx="5177143" cy="1726490"/>
          </a:xfrm>
        </p:spPr>
        <p:txBody>
          <a:bodyPr/>
          <a:lstStyle/>
          <a:p>
            <a:pPr marL="342900" indent="-342900">
              <a:buFont typeface="Arial" panose="020B0604020202020204" pitchFamily="34" charset="0"/>
              <a:buChar char="•"/>
            </a:pPr>
            <a:r>
              <a:rPr lang="en-US" sz="1800"/>
              <a:t>In 2024 there is more budget for Print Advertising (20%) than in 2022 (5%)</a:t>
            </a:r>
          </a:p>
          <a:p>
            <a:pPr marL="342900" indent="-342900">
              <a:buFont typeface="Arial" panose="020B0604020202020204" pitchFamily="34" charset="0"/>
              <a:buChar char="•"/>
            </a:pPr>
            <a:endParaRPr lang="en-US" sz="1800"/>
          </a:p>
          <a:p>
            <a:pPr marL="342900" indent="-342900">
              <a:buFont typeface="Arial" panose="020B0604020202020204" pitchFamily="34" charset="0"/>
              <a:buChar char="•"/>
            </a:pPr>
            <a:r>
              <a:rPr lang="en-US" sz="1800"/>
              <a:t>There is less budget for Trade Shows/Events (7%) and Website/SEO (7%) in 2024 compared to 2022</a:t>
            </a:r>
          </a:p>
        </p:txBody>
      </p:sp>
      <p:sp>
        <p:nvSpPr>
          <p:cNvPr id="3" name="Text Placeholder 2">
            <a:extLst>
              <a:ext uri="{FF2B5EF4-FFF2-40B4-BE49-F238E27FC236}">
                <a16:creationId xmlns:a16="http://schemas.microsoft.com/office/drawing/2014/main" id="{AB0FE15E-6552-5FC0-2CE9-A1106DC5BD57}"/>
              </a:ext>
            </a:extLst>
          </p:cNvPr>
          <p:cNvSpPr>
            <a:spLocks noGrp="1"/>
          </p:cNvSpPr>
          <p:nvPr>
            <p:ph type="body" sz="quarter" idx="11"/>
          </p:nvPr>
        </p:nvSpPr>
        <p:spPr>
          <a:xfrm>
            <a:off x="437148" y="979154"/>
            <a:ext cx="10927538" cy="496720"/>
          </a:xfrm>
        </p:spPr>
        <p:txBody>
          <a:bodyPr/>
          <a:lstStyle/>
          <a:p>
            <a:r>
              <a:rPr lang="en-US" sz="3200"/>
              <a:t>Marketing budget spend varies from 2022 to 2024</a:t>
            </a:r>
          </a:p>
        </p:txBody>
      </p:sp>
      <p:graphicFrame>
        <p:nvGraphicFramePr>
          <p:cNvPr id="2" name="Chart 1">
            <a:extLst>
              <a:ext uri="{FF2B5EF4-FFF2-40B4-BE49-F238E27FC236}">
                <a16:creationId xmlns:a16="http://schemas.microsoft.com/office/drawing/2014/main" id="{A03B84BB-DE55-2AA2-FA1E-E2E283C34B0E}"/>
              </a:ext>
            </a:extLst>
          </p:cNvPr>
          <p:cNvGraphicFramePr>
            <a:graphicFrameLocks/>
          </p:cNvGraphicFramePr>
          <p:nvPr/>
        </p:nvGraphicFramePr>
        <p:xfrm>
          <a:off x="5486400" y="1475874"/>
          <a:ext cx="6112709" cy="454236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CE6227E-3E8A-04DD-E16B-AF65B493325E}"/>
              </a:ext>
            </a:extLst>
          </p:cNvPr>
          <p:cNvSpPr txBox="1"/>
          <p:nvPr/>
        </p:nvSpPr>
        <p:spPr>
          <a:xfrm>
            <a:off x="6877848" y="6018240"/>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6" name="TextBox 5">
            <a:extLst>
              <a:ext uri="{FF2B5EF4-FFF2-40B4-BE49-F238E27FC236}">
                <a16:creationId xmlns:a16="http://schemas.microsoft.com/office/drawing/2014/main" id="{68A6853F-B091-0D30-7CBD-3588572BFBA8}"/>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26</a:t>
            </a:r>
          </a:p>
        </p:txBody>
      </p:sp>
    </p:spTree>
    <p:extLst>
      <p:ext uri="{BB962C8B-B14F-4D97-AF65-F5344CB8AC3E}">
        <p14:creationId xmlns:p14="http://schemas.microsoft.com/office/powerpoint/2010/main" val="4294297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9D218-5BA3-D254-B972-D9C64B2317BE}"/>
              </a:ext>
            </a:extLst>
          </p:cNvPr>
          <p:cNvSpPr>
            <a:spLocks noGrp="1"/>
          </p:cNvSpPr>
          <p:nvPr>
            <p:ph type="body" sz="quarter" idx="11"/>
          </p:nvPr>
        </p:nvSpPr>
        <p:spPr>
          <a:xfrm>
            <a:off x="437147" y="979154"/>
            <a:ext cx="11087196" cy="496720"/>
          </a:xfrm>
        </p:spPr>
        <p:txBody>
          <a:bodyPr/>
          <a:lstStyle/>
          <a:p>
            <a:r>
              <a:rPr lang="en-US" sz="3200"/>
              <a:t>Digital marketing metrics are similar year over year – except Search Ads success</a:t>
            </a:r>
          </a:p>
        </p:txBody>
      </p:sp>
      <p:graphicFrame>
        <p:nvGraphicFramePr>
          <p:cNvPr id="2" name="Chart 1">
            <a:extLst>
              <a:ext uri="{FF2B5EF4-FFF2-40B4-BE49-F238E27FC236}">
                <a16:creationId xmlns:a16="http://schemas.microsoft.com/office/drawing/2014/main" id="{43290E57-2A3F-3D16-46EC-56CB53B5DE9C}"/>
              </a:ext>
            </a:extLst>
          </p:cNvPr>
          <p:cNvGraphicFramePr>
            <a:graphicFrameLocks/>
          </p:cNvGraphicFramePr>
          <p:nvPr/>
        </p:nvGraphicFramePr>
        <p:xfrm>
          <a:off x="1743007" y="2133890"/>
          <a:ext cx="2967567" cy="3639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A5A1F02-D5F0-D499-93B9-D13F122FC131}"/>
              </a:ext>
            </a:extLst>
          </p:cNvPr>
          <p:cNvGraphicFramePr>
            <a:graphicFrameLocks/>
          </p:cNvGraphicFramePr>
          <p:nvPr/>
        </p:nvGraphicFramePr>
        <p:xfrm>
          <a:off x="4863839" y="2133890"/>
          <a:ext cx="3132667" cy="3639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E1B10A6-C588-AE15-AF10-70EE17229FC1}"/>
              </a:ext>
            </a:extLst>
          </p:cNvPr>
          <p:cNvGraphicFramePr>
            <a:graphicFrameLocks/>
          </p:cNvGraphicFramePr>
          <p:nvPr/>
        </p:nvGraphicFramePr>
        <p:xfrm>
          <a:off x="8149771" y="2133890"/>
          <a:ext cx="3221567" cy="36396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7F751E2-D774-1F08-6D57-2926EEA11AF7}"/>
              </a:ext>
            </a:extLst>
          </p:cNvPr>
          <p:cNvSpPr txBox="1"/>
          <p:nvPr/>
        </p:nvSpPr>
        <p:spPr>
          <a:xfrm>
            <a:off x="6910233"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5" name="TextBox 4">
            <a:extLst>
              <a:ext uri="{FF2B5EF4-FFF2-40B4-BE49-F238E27FC236}">
                <a16:creationId xmlns:a16="http://schemas.microsoft.com/office/drawing/2014/main" id="{568CE0CD-A970-3757-F1B9-F4D511E755D2}"/>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27</a:t>
            </a:r>
          </a:p>
        </p:txBody>
      </p:sp>
    </p:spTree>
    <p:extLst>
      <p:ext uri="{BB962C8B-B14F-4D97-AF65-F5344CB8AC3E}">
        <p14:creationId xmlns:p14="http://schemas.microsoft.com/office/powerpoint/2010/main" val="147368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609133" y="2371336"/>
            <a:ext cx="4887431" cy="2484199"/>
          </a:xfrm>
        </p:spPr>
        <p:txBody>
          <a:bodyPr/>
          <a:lstStyle/>
          <a:p>
            <a:r>
              <a:rPr lang="en-US" sz="2000"/>
              <a:t>Most platforms are used at similar rates in 2022 and 2024, </a:t>
            </a:r>
            <a:r>
              <a:rPr lang="en-US" sz="2000" b="1"/>
              <a:t>except Facebook and Twitter usage dropped dramatically in 2024.</a:t>
            </a:r>
          </a:p>
          <a:p>
            <a:endParaRPr lang="en-US" sz="500"/>
          </a:p>
          <a:p>
            <a:r>
              <a:rPr lang="en-US" sz="2000" b="1"/>
              <a:t>TikTok continues to grow in 2024 with 28% of respondents using this channel,</a:t>
            </a:r>
            <a:r>
              <a:rPr lang="en-US" sz="2000"/>
              <a:t> in comparison with 23% in 2022. This continues its meteoric rise from 0% in the 2019 benchmark.</a:t>
            </a:r>
          </a:p>
          <a:p>
            <a:endParaRPr lang="en-US" sz="200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7" y="979154"/>
            <a:ext cx="11145253" cy="496720"/>
          </a:xfrm>
        </p:spPr>
        <p:txBody>
          <a:bodyPr/>
          <a:lstStyle/>
          <a:p>
            <a:r>
              <a:rPr lang="en-US" sz="3200"/>
              <a:t>LinkedIn is still the top social media platform, though it dropped from 100% to 77% use in 2024</a:t>
            </a:r>
          </a:p>
        </p:txBody>
      </p:sp>
      <p:graphicFrame>
        <p:nvGraphicFramePr>
          <p:cNvPr id="5" name="Chart 4">
            <a:extLst>
              <a:ext uri="{FF2B5EF4-FFF2-40B4-BE49-F238E27FC236}">
                <a16:creationId xmlns:a16="http://schemas.microsoft.com/office/drawing/2014/main" id="{A5BCC2FF-F987-6F09-0EEE-139A08BD25BB}"/>
              </a:ext>
            </a:extLst>
          </p:cNvPr>
          <p:cNvGraphicFramePr>
            <a:graphicFrameLocks/>
          </p:cNvGraphicFramePr>
          <p:nvPr/>
        </p:nvGraphicFramePr>
        <p:xfrm>
          <a:off x="6397256" y="2206171"/>
          <a:ext cx="4887432" cy="36726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8B741DB-2AA8-5EBA-3669-831B76ED5085}"/>
              </a:ext>
            </a:extLst>
          </p:cNvPr>
          <p:cNvSpPr txBox="1"/>
          <p:nvPr/>
        </p:nvSpPr>
        <p:spPr>
          <a:xfrm>
            <a:off x="6873657" y="6015463"/>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6" name="TextBox 5">
            <a:extLst>
              <a:ext uri="{FF2B5EF4-FFF2-40B4-BE49-F238E27FC236}">
                <a16:creationId xmlns:a16="http://schemas.microsoft.com/office/drawing/2014/main" id="{F31DBF69-F656-67A2-0320-D9683ECA315C}"/>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28</a:t>
            </a:r>
          </a:p>
        </p:txBody>
      </p:sp>
    </p:spTree>
    <p:extLst>
      <p:ext uri="{BB962C8B-B14F-4D97-AF65-F5344CB8AC3E}">
        <p14:creationId xmlns:p14="http://schemas.microsoft.com/office/powerpoint/2010/main" val="99597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364248"/>
            <a:ext cx="3402118" cy="1726490"/>
          </a:xfrm>
        </p:spPr>
        <p:txBody>
          <a:bodyPr/>
          <a:lstStyle/>
          <a:p>
            <a:r>
              <a:rPr lang="en-US" sz="1800"/>
              <a:t>All marketing activities have seen an increase in outsourcing compared to 2022.</a:t>
            </a:r>
          </a:p>
          <a:p>
            <a:pPr marL="342900" indent="-342900">
              <a:buFont typeface="Arial" panose="020B0604020202020204" pitchFamily="34" charset="0"/>
              <a:buChar char="•"/>
            </a:pPr>
            <a:endParaRPr lang="en-US" sz="100"/>
          </a:p>
          <a:p>
            <a:r>
              <a:rPr lang="en-US" sz="1800"/>
              <a:t>However, 67% of marketing activities still mainly done in-house</a:t>
            </a:r>
          </a:p>
          <a:p>
            <a:pPr marL="342900" indent="-342900">
              <a:buFont typeface="Arial" panose="020B0604020202020204" pitchFamily="34" charset="0"/>
              <a:buChar char="•"/>
            </a:pPr>
            <a:endParaRPr lang="en-US" sz="100"/>
          </a:p>
          <a:p>
            <a:r>
              <a:rPr lang="en-US" sz="1800"/>
              <a:t>51% of organizations have only 1 FTE in charge of multiple Marketing functions, so outsourcing can be a way to help with key marketing activities.</a:t>
            </a:r>
          </a:p>
          <a:p>
            <a:pPr marL="342900" indent="-342900">
              <a:buFont typeface="Arial" panose="020B0604020202020204" pitchFamily="34" charset="0"/>
              <a:buChar char="•"/>
            </a:pPr>
            <a:endParaRPr lang="en-US" sz="1800"/>
          </a:p>
          <a:p>
            <a:pPr marL="342900" indent="-342900">
              <a:buFont typeface="Arial" panose="020B0604020202020204" pitchFamily="34" charset="0"/>
              <a:buChar char="•"/>
            </a:pPr>
            <a:endParaRPr lang="en-US" sz="100"/>
          </a:p>
          <a:p>
            <a:pPr marL="342900" indent="-342900">
              <a:buFont typeface="Arial" panose="020B0604020202020204" pitchFamily="34" charset="0"/>
              <a:buChar char="•"/>
            </a:pPr>
            <a:endParaRPr lang="en-US" sz="180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1091706" cy="496720"/>
          </a:xfrm>
        </p:spPr>
        <p:txBody>
          <a:bodyPr/>
          <a:lstStyle/>
          <a:p>
            <a:r>
              <a:rPr lang="en-US" sz="3200" dirty="0"/>
              <a:t>Outsourcing marketing activities is more common in 2024 than 2022</a:t>
            </a:r>
          </a:p>
        </p:txBody>
      </p:sp>
      <p:sp>
        <p:nvSpPr>
          <p:cNvPr id="5" name="TextBox 4">
            <a:extLst>
              <a:ext uri="{FF2B5EF4-FFF2-40B4-BE49-F238E27FC236}">
                <a16:creationId xmlns:a16="http://schemas.microsoft.com/office/drawing/2014/main" id="{54164155-5340-A652-DB8D-CB2774FDA02A}"/>
              </a:ext>
            </a:extLst>
          </p:cNvPr>
          <p:cNvSpPr txBox="1"/>
          <p:nvPr/>
        </p:nvSpPr>
        <p:spPr>
          <a:xfrm>
            <a:off x="7276209" y="601938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9" name="Chart 8">
            <a:extLst>
              <a:ext uri="{FF2B5EF4-FFF2-40B4-BE49-F238E27FC236}">
                <a16:creationId xmlns:a16="http://schemas.microsoft.com/office/drawing/2014/main" id="{B8433E3F-32E2-A601-DFF8-5445F0DC8D52}"/>
              </a:ext>
            </a:extLst>
          </p:cNvPr>
          <p:cNvGraphicFramePr>
            <a:graphicFrameLocks/>
          </p:cNvGraphicFramePr>
          <p:nvPr/>
        </p:nvGraphicFramePr>
        <p:xfrm>
          <a:off x="7866744" y="1827997"/>
          <a:ext cx="3662110" cy="42118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AAC2F8E-C5F3-F84C-A811-200B8D431E8C}"/>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29</a:t>
            </a:r>
          </a:p>
        </p:txBody>
      </p:sp>
      <p:graphicFrame>
        <p:nvGraphicFramePr>
          <p:cNvPr id="7" name="Chart 6">
            <a:extLst>
              <a:ext uri="{FF2B5EF4-FFF2-40B4-BE49-F238E27FC236}">
                <a16:creationId xmlns:a16="http://schemas.microsoft.com/office/drawing/2014/main" id="{B1B3F506-1746-B6D8-62F1-AEE5A1E36337}"/>
              </a:ext>
            </a:extLst>
          </p:cNvPr>
          <p:cNvGraphicFramePr>
            <a:graphicFrameLocks/>
          </p:cNvGraphicFramePr>
          <p:nvPr/>
        </p:nvGraphicFramePr>
        <p:xfrm>
          <a:off x="3975796" y="1827997"/>
          <a:ext cx="4275666" cy="4211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5793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84F188-DB8F-5B83-F77B-45F81106B4F1}"/>
              </a:ext>
            </a:extLst>
          </p:cNvPr>
          <p:cNvSpPr>
            <a:spLocks noGrp="1"/>
          </p:cNvSpPr>
          <p:nvPr>
            <p:ph type="body" sz="quarter" idx="11"/>
          </p:nvPr>
        </p:nvSpPr>
        <p:spPr/>
        <p:txBody>
          <a:bodyPr/>
          <a:lstStyle/>
          <a:p>
            <a:r>
              <a:rPr lang="en-US" sz="3200"/>
              <a:t>Full list of areas tracked for ROI</a:t>
            </a:r>
          </a:p>
        </p:txBody>
      </p:sp>
      <p:graphicFrame>
        <p:nvGraphicFramePr>
          <p:cNvPr id="4" name="Chart 3">
            <a:extLst>
              <a:ext uri="{FF2B5EF4-FFF2-40B4-BE49-F238E27FC236}">
                <a16:creationId xmlns:a16="http://schemas.microsoft.com/office/drawing/2014/main" id="{E5715873-348A-FEAD-AB1F-8162004C874A}"/>
              </a:ext>
            </a:extLst>
          </p:cNvPr>
          <p:cNvGraphicFramePr>
            <a:graphicFrameLocks/>
          </p:cNvGraphicFramePr>
          <p:nvPr/>
        </p:nvGraphicFramePr>
        <p:xfrm>
          <a:off x="821267" y="2396066"/>
          <a:ext cx="10464800" cy="35390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AE596F8-DE4A-83F7-EDC9-9098C80EA1E6}"/>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30</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68331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690C5F-0916-0AF9-9921-1D410BF8813D}"/>
              </a:ext>
            </a:extLst>
          </p:cNvPr>
          <p:cNvSpPr>
            <a:spLocks noGrp="1"/>
          </p:cNvSpPr>
          <p:nvPr>
            <p:ph type="body" sz="quarter" idx="10"/>
          </p:nvPr>
        </p:nvSpPr>
        <p:spPr>
          <a:xfrm>
            <a:off x="515153" y="1765877"/>
            <a:ext cx="8147811" cy="1726490"/>
          </a:xfrm>
        </p:spPr>
        <p:txBody>
          <a:bodyPr/>
          <a:lstStyle/>
          <a:p>
            <a:r>
              <a:rPr lang="en-US" b="1"/>
              <a:t>176 surveys </a:t>
            </a:r>
            <a:r>
              <a:rPr lang="en-US"/>
              <a:t>– the most in the history of this benchmark!</a:t>
            </a:r>
          </a:p>
        </p:txBody>
      </p:sp>
      <p:sp>
        <p:nvSpPr>
          <p:cNvPr id="3" name="Text Placeholder 2">
            <a:extLst>
              <a:ext uri="{FF2B5EF4-FFF2-40B4-BE49-F238E27FC236}">
                <a16:creationId xmlns:a16="http://schemas.microsoft.com/office/drawing/2014/main" id="{4382FA75-D631-2399-014B-790A09B45CE1}"/>
              </a:ext>
            </a:extLst>
          </p:cNvPr>
          <p:cNvSpPr>
            <a:spLocks noGrp="1"/>
          </p:cNvSpPr>
          <p:nvPr>
            <p:ph type="body" sz="quarter" idx="11"/>
          </p:nvPr>
        </p:nvSpPr>
        <p:spPr/>
        <p:txBody>
          <a:bodyPr/>
          <a:lstStyle/>
          <a:p>
            <a:r>
              <a:rPr lang="en-US" sz="3200"/>
              <a:t>Respondents’ Demographics</a:t>
            </a:r>
          </a:p>
        </p:txBody>
      </p:sp>
      <p:graphicFrame>
        <p:nvGraphicFramePr>
          <p:cNvPr id="4" name="Table 3">
            <a:extLst>
              <a:ext uri="{FF2B5EF4-FFF2-40B4-BE49-F238E27FC236}">
                <a16:creationId xmlns:a16="http://schemas.microsoft.com/office/drawing/2014/main" id="{1AA599E4-7C0B-76F4-986B-9540C6AD7F9D}"/>
              </a:ext>
            </a:extLst>
          </p:cNvPr>
          <p:cNvGraphicFramePr>
            <a:graphicFrameLocks noGrp="1"/>
          </p:cNvGraphicFramePr>
          <p:nvPr/>
        </p:nvGraphicFramePr>
        <p:xfrm>
          <a:off x="651492" y="2533452"/>
          <a:ext cx="4293202" cy="1675553"/>
        </p:xfrm>
        <a:graphic>
          <a:graphicData uri="http://schemas.openxmlformats.org/drawingml/2006/table">
            <a:tbl>
              <a:tblPr/>
              <a:tblGrid>
                <a:gridCol w="2650749">
                  <a:extLst>
                    <a:ext uri="{9D8B030D-6E8A-4147-A177-3AD203B41FA5}">
                      <a16:colId xmlns:a16="http://schemas.microsoft.com/office/drawing/2014/main" val="360310648"/>
                    </a:ext>
                  </a:extLst>
                </a:gridCol>
                <a:gridCol w="1642453">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a:solidFill>
                            <a:schemeClr val="bg1"/>
                          </a:solidFill>
                          <a:effectLst/>
                          <a:latin typeface="Source Sans Pro" panose="020B0503030403020204" pitchFamily="34" charset="0"/>
                        </a:rPr>
                        <a:t>Role of Respondent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Marketing Leadership</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HR/Driver Recruiting/Retention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Corporate Management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Marketing Operations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Sales Leadership</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Corporate Communications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3859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Sales Operations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67312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Other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531159"/>
                  </a:ext>
                </a:extLst>
              </a:tr>
            </a:tbl>
          </a:graphicData>
        </a:graphic>
      </p:graphicFrame>
      <p:graphicFrame>
        <p:nvGraphicFramePr>
          <p:cNvPr id="5" name="Table 4">
            <a:extLst>
              <a:ext uri="{FF2B5EF4-FFF2-40B4-BE49-F238E27FC236}">
                <a16:creationId xmlns:a16="http://schemas.microsoft.com/office/drawing/2014/main" id="{DC9759AC-F400-CB20-512F-B0EC76DFA42B}"/>
              </a:ext>
            </a:extLst>
          </p:cNvPr>
          <p:cNvGraphicFramePr>
            <a:graphicFrameLocks noGrp="1"/>
          </p:cNvGraphicFramePr>
          <p:nvPr/>
        </p:nvGraphicFramePr>
        <p:xfrm>
          <a:off x="651492" y="4499008"/>
          <a:ext cx="4293202" cy="1134761"/>
        </p:xfrm>
        <a:graphic>
          <a:graphicData uri="http://schemas.openxmlformats.org/drawingml/2006/table">
            <a:tbl>
              <a:tblPr/>
              <a:tblGrid>
                <a:gridCol w="2367687">
                  <a:extLst>
                    <a:ext uri="{9D8B030D-6E8A-4147-A177-3AD203B41FA5}">
                      <a16:colId xmlns:a16="http://schemas.microsoft.com/office/drawing/2014/main" val="360310648"/>
                    </a:ext>
                  </a:extLst>
                </a:gridCol>
                <a:gridCol w="1925515">
                  <a:extLst>
                    <a:ext uri="{9D8B030D-6E8A-4147-A177-3AD203B41FA5}">
                      <a16:colId xmlns:a16="http://schemas.microsoft.com/office/drawing/2014/main" val="3290479090"/>
                    </a:ext>
                  </a:extLst>
                </a:gridCol>
              </a:tblGrid>
              <a:tr h="223536">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Time in Current Position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2 - 5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5 - 10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0 - 2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10 - 20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6%</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20+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bl>
          </a:graphicData>
        </a:graphic>
      </p:graphicFrame>
      <p:graphicFrame>
        <p:nvGraphicFramePr>
          <p:cNvPr id="6" name="Table 5">
            <a:extLst>
              <a:ext uri="{FF2B5EF4-FFF2-40B4-BE49-F238E27FC236}">
                <a16:creationId xmlns:a16="http://schemas.microsoft.com/office/drawing/2014/main" id="{98118026-CDEC-0CD5-A452-0E7E5B83F94E}"/>
              </a:ext>
            </a:extLst>
          </p:cNvPr>
          <p:cNvGraphicFramePr>
            <a:graphicFrameLocks noGrp="1"/>
          </p:cNvGraphicFramePr>
          <p:nvPr/>
        </p:nvGraphicFramePr>
        <p:xfrm>
          <a:off x="5657579" y="2533452"/>
          <a:ext cx="5042201" cy="1132162"/>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218237">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Experience in Industry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5 - 10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36%</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2 - 5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20+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10 - 20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0 - 2 years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bl>
          </a:graphicData>
        </a:graphic>
      </p:graphicFrame>
      <p:graphicFrame>
        <p:nvGraphicFramePr>
          <p:cNvPr id="2" name="Table 1">
            <a:extLst>
              <a:ext uri="{FF2B5EF4-FFF2-40B4-BE49-F238E27FC236}">
                <a16:creationId xmlns:a16="http://schemas.microsoft.com/office/drawing/2014/main" id="{E55CD35E-8F94-ECC2-2AA7-8FC15C8A1911}"/>
              </a:ext>
            </a:extLst>
          </p:cNvPr>
          <p:cNvGraphicFramePr>
            <a:graphicFrameLocks noGrp="1"/>
          </p:cNvGraphicFramePr>
          <p:nvPr/>
        </p:nvGraphicFramePr>
        <p:xfrm>
          <a:off x="5762308" y="4499008"/>
          <a:ext cx="5042201" cy="766592"/>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218237">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Section Answered in Survey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Sales Only </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180608"/>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Marketing/Communications Only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785">
                <a:tc>
                  <a:txBody>
                    <a:bodyPr/>
                    <a:lstStyle/>
                    <a:p>
                      <a:pPr marL="91440" algn="l" fontAlgn="b"/>
                      <a:r>
                        <a:rPr lang="en-US" sz="1100" b="0" i="0" u="none" strike="noStrike">
                          <a:solidFill>
                            <a:srgbClr val="000000"/>
                          </a:solidFill>
                          <a:effectLst/>
                          <a:latin typeface="Source Sans Pro" panose="020B0503030403020204" pitchFamily="34" charset="0"/>
                        </a:rPr>
                        <a:t>Sales &amp; Marketing/Communications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bl>
          </a:graphicData>
        </a:graphic>
      </p:graphicFrame>
      <p:sp>
        <p:nvSpPr>
          <p:cNvPr id="8" name="TextBox 7">
            <a:extLst>
              <a:ext uri="{FF2B5EF4-FFF2-40B4-BE49-F238E27FC236}">
                <a16:creationId xmlns:a16="http://schemas.microsoft.com/office/drawing/2014/main" id="{293FDDAF-5336-B0D1-43D6-9A470375FF48}"/>
              </a:ext>
            </a:extLst>
          </p:cNvPr>
          <p:cNvSpPr txBox="1"/>
          <p:nvPr/>
        </p:nvSpPr>
        <p:spPr>
          <a:xfrm>
            <a:off x="6795884" y="6098994"/>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9" name="TextBox 8">
            <a:extLst>
              <a:ext uri="{FF2B5EF4-FFF2-40B4-BE49-F238E27FC236}">
                <a16:creationId xmlns:a16="http://schemas.microsoft.com/office/drawing/2014/main" id="{5C757424-8ACC-50A6-B434-C5C03A6E589F}"/>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31</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069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82FA75-D631-2399-014B-790A09B45CE1}"/>
              </a:ext>
            </a:extLst>
          </p:cNvPr>
          <p:cNvSpPr>
            <a:spLocks noGrp="1"/>
          </p:cNvSpPr>
          <p:nvPr>
            <p:ph type="body" sz="quarter" idx="11"/>
          </p:nvPr>
        </p:nvSpPr>
        <p:spPr>
          <a:xfrm>
            <a:off x="437148" y="979154"/>
            <a:ext cx="9573582" cy="496720"/>
          </a:xfrm>
        </p:spPr>
        <p:txBody>
          <a:bodyPr/>
          <a:lstStyle/>
          <a:p>
            <a:r>
              <a:rPr lang="en-US" sz="3200"/>
              <a:t>Respondents’ Organization Demographics</a:t>
            </a:r>
          </a:p>
        </p:txBody>
      </p:sp>
      <p:graphicFrame>
        <p:nvGraphicFramePr>
          <p:cNvPr id="4" name="Table 3">
            <a:extLst>
              <a:ext uri="{FF2B5EF4-FFF2-40B4-BE49-F238E27FC236}">
                <a16:creationId xmlns:a16="http://schemas.microsoft.com/office/drawing/2014/main" id="{1AA599E4-7C0B-76F4-986B-9540C6AD7F9D}"/>
              </a:ext>
            </a:extLst>
          </p:cNvPr>
          <p:cNvGraphicFramePr>
            <a:graphicFrameLocks noGrp="1"/>
          </p:cNvGraphicFramePr>
          <p:nvPr/>
        </p:nvGraphicFramePr>
        <p:xfrm>
          <a:off x="616823" y="1718725"/>
          <a:ext cx="4293202" cy="3498003"/>
        </p:xfrm>
        <a:graphic>
          <a:graphicData uri="http://schemas.openxmlformats.org/drawingml/2006/table">
            <a:tbl>
              <a:tblPr/>
              <a:tblGrid>
                <a:gridCol w="2650749">
                  <a:extLst>
                    <a:ext uri="{9D8B030D-6E8A-4147-A177-3AD203B41FA5}">
                      <a16:colId xmlns:a16="http://schemas.microsoft.com/office/drawing/2014/main" val="360310648"/>
                    </a:ext>
                  </a:extLst>
                </a:gridCol>
                <a:gridCol w="1642453">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a:solidFill>
                            <a:schemeClr val="bg1"/>
                          </a:solidFill>
                          <a:effectLst/>
                          <a:latin typeface="Source Sans Pro" panose="020B0503030403020204" pitchFamily="34" charset="0"/>
                        </a:rPr>
                        <a:t>Type of Organization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3PL/IMC/Freight Forwarder/Truck Broker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Motor Carrier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Consultant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Air Carrier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Technology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Association/Education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3859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Warehousing/Fulfillment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67312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Manufacturer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531159"/>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Energy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26595"/>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Parcel/Home Delivery/Last Mile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7910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Financial/Freight Payment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08781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Government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15247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Marine Port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70242"/>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Don’t Know/Decline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626213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Railroad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94791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Integrator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1703425"/>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Leasing</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8980041"/>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Ocean Carrier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299528"/>
                  </a:ext>
                </a:extLst>
              </a:tr>
            </a:tbl>
          </a:graphicData>
        </a:graphic>
      </p:graphicFrame>
      <p:graphicFrame>
        <p:nvGraphicFramePr>
          <p:cNvPr id="5" name="Table 4">
            <a:extLst>
              <a:ext uri="{FF2B5EF4-FFF2-40B4-BE49-F238E27FC236}">
                <a16:creationId xmlns:a16="http://schemas.microsoft.com/office/drawing/2014/main" id="{DC9759AC-F400-CB20-512F-B0EC76DFA42B}"/>
              </a:ext>
            </a:extLst>
          </p:cNvPr>
          <p:cNvGraphicFramePr>
            <a:graphicFrameLocks noGrp="1"/>
          </p:cNvGraphicFramePr>
          <p:nvPr/>
        </p:nvGraphicFramePr>
        <p:xfrm>
          <a:off x="5653246" y="1718725"/>
          <a:ext cx="5042201" cy="2617893"/>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Industries (only select those that comprise 10%+ of annual revenue)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Automotive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56%</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Consumer Products (non-food)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38%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Food &amp; Beverage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36%</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Retail</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32%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Other Industrial Manufacturing</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27%</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Computers/Electronics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22%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3859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Health Care (including Medical Devices, Pharmaceuticals)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22%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67312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Chemicals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18%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531159"/>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Energy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12%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26595"/>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Government/Public Sector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10%</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79108"/>
                  </a:ext>
                </a:extLst>
              </a:tr>
              <a:tr h="182245">
                <a:tc>
                  <a:txBody>
                    <a:bodyPr/>
                    <a:lstStyle/>
                    <a:p>
                      <a:pPr marL="91440" algn="l" fontAlgn="ctr"/>
                      <a:r>
                        <a:rPr lang="en-US" sz="1100" b="0" i="0" u="none" strike="noStrike">
                          <a:solidFill>
                            <a:srgbClr val="000000"/>
                          </a:solidFill>
                          <a:effectLst/>
                          <a:latin typeface="Source Sans Pro" panose="020B0503030403020204" pitchFamily="34" charset="0"/>
                        </a:rPr>
                        <a:t>Other - Other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7%</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08781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Don’t Know/Decline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Source Sans Pro" panose="020B0503030403020204" pitchFamily="34" charset="0"/>
                        </a:rPr>
                        <a:t>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152474"/>
                  </a:ext>
                </a:extLst>
              </a:tr>
            </a:tbl>
          </a:graphicData>
        </a:graphic>
      </p:graphicFrame>
      <p:graphicFrame>
        <p:nvGraphicFramePr>
          <p:cNvPr id="6" name="Table 5">
            <a:extLst>
              <a:ext uri="{FF2B5EF4-FFF2-40B4-BE49-F238E27FC236}">
                <a16:creationId xmlns:a16="http://schemas.microsoft.com/office/drawing/2014/main" id="{98118026-CDEC-0CD5-A452-0E7E5B83F94E}"/>
              </a:ext>
            </a:extLst>
          </p:cNvPr>
          <p:cNvGraphicFramePr>
            <a:graphicFrameLocks noGrp="1"/>
          </p:cNvGraphicFramePr>
          <p:nvPr/>
        </p:nvGraphicFramePr>
        <p:xfrm>
          <a:off x="5653246" y="4449647"/>
          <a:ext cx="5042201" cy="1493308"/>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Number of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SMB Enterprise (100 - 499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Micro Enterprise (Less than 50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Small Enterprise (50 - 99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Medium Enterprise (500 - 1,000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Large Enterprise (1,000 - 4,999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Giant Enterprise (More than 10,000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3859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Major Enterprise (5,000 - 9,999 employees)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673120"/>
                  </a:ext>
                </a:extLst>
              </a:tr>
            </a:tbl>
          </a:graphicData>
        </a:graphic>
      </p:graphicFrame>
      <p:sp>
        <p:nvSpPr>
          <p:cNvPr id="2" name="TextBox 1">
            <a:extLst>
              <a:ext uri="{FF2B5EF4-FFF2-40B4-BE49-F238E27FC236}">
                <a16:creationId xmlns:a16="http://schemas.microsoft.com/office/drawing/2014/main" id="{A3D74F71-580F-88E4-58DB-6735ED06E0E0}"/>
              </a:ext>
            </a:extLst>
          </p:cNvPr>
          <p:cNvSpPr txBox="1"/>
          <p:nvPr/>
        </p:nvSpPr>
        <p:spPr>
          <a:xfrm>
            <a:off x="6686822" y="6055984"/>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7" name="TextBox 6">
            <a:extLst>
              <a:ext uri="{FF2B5EF4-FFF2-40B4-BE49-F238E27FC236}">
                <a16:creationId xmlns:a16="http://schemas.microsoft.com/office/drawing/2014/main" id="{A29CB3ED-5CF0-F756-2F2C-DDFB20FAF986}"/>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32</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4952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82FA75-D631-2399-014B-790A09B45CE1}"/>
              </a:ext>
            </a:extLst>
          </p:cNvPr>
          <p:cNvSpPr>
            <a:spLocks noGrp="1"/>
          </p:cNvSpPr>
          <p:nvPr>
            <p:ph type="body" sz="quarter" idx="11"/>
          </p:nvPr>
        </p:nvSpPr>
        <p:spPr>
          <a:xfrm>
            <a:off x="437148" y="979154"/>
            <a:ext cx="9573582" cy="496720"/>
          </a:xfrm>
        </p:spPr>
        <p:txBody>
          <a:bodyPr/>
          <a:lstStyle/>
          <a:p>
            <a:r>
              <a:rPr lang="en-US" sz="3200"/>
              <a:t>Respondents’ Organization Demographics</a:t>
            </a:r>
          </a:p>
        </p:txBody>
      </p:sp>
      <p:graphicFrame>
        <p:nvGraphicFramePr>
          <p:cNvPr id="4" name="Table 3">
            <a:extLst>
              <a:ext uri="{FF2B5EF4-FFF2-40B4-BE49-F238E27FC236}">
                <a16:creationId xmlns:a16="http://schemas.microsoft.com/office/drawing/2014/main" id="{1AA599E4-7C0B-76F4-986B-9540C6AD7F9D}"/>
              </a:ext>
            </a:extLst>
          </p:cNvPr>
          <p:cNvGraphicFramePr>
            <a:graphicFrameLocks noGrp="1"/>
          </p:cNvGraphicFramePr>
          <p:nvPr/>
        </p:nvGraphicFramePr>
        <p:xfrm>
          <a:off x="611045" y="1974410"/>
          <a:ext cx="4293202" cy="946573"/>
        </p:xfrm>
        <a:graphic>
          <a:graphicData uri="http://schemas.openxmlformats.org/drawingml/2006/table">
            <a:tbl>
              <a:tblPr/>
              <a:tblGrid>
                <a:gridCol w="2650749">
                  <a:extLst>
                    <a:ext uri="{9D8B030D-6E8A-4147-A177-3AD203B41FA5}">
                      <a16:colId xmlns:a16="http://schemas.microsoft.com/office/drawing/2014/main" val="360310648"/>
                    </a:ext>
                  </a:extLst>
                </a:gridCol>
                <a:gridCol w="1642453">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a:solidFill>
                            <a:schemeClr val="bg1"/>
                          </a:solidFill>
                          <a:effectLst/>
                          <a:latin typeface="Source Sans Pro" panose="020B0503030403020204" pitchFamily="34" charset="0"/>
                        </a:rPr>
                        <a:t>Work From Home Policy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Hybrid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003301"/>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100% in office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100% remote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Other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graphicFrame>
        <p:nvGraphicFramePr>
          <p:cNvPr id="5" name="Table 4">
            <a:extLst>
              <a:ext uri="{FF2B5EF4-FFF2-40B4-BE49-F238E27FC236}">
                <a16:creationId xmlns:a16="http://schemas.microsoft.com/office/drawing/2014/main" id="{DC9759AC-F400-CB20-512F-B0EC76DFA42B}"/>
              </a:ext>
            </a:extLst>
          </p:cNvPr>
          <p:cNvGraphicFramePr>
            <a:graphicFrameLocks noGrp="1"/>
          </p:cNvGraphicFramePr>
          <p:nvPr/>
        </p:nvGraphicFramePr>
        <p:xfrm>
          <a:off x="611045" y="3125143"/>
          <a:ext cx="4550331" cy="2649008"/>
        </p:xfrm>
        <a:graphic>
          <a:graphicData uri="http://schemas.openxmlformats.org/drawingml/2006/table">
            <a:tbl>
              <a:tblPr/>
              <a:tblGrid>
                <a:gridCol w="3202566">
                  <a:extLst>
                    <a:ext uri="{9D8B030D-6E8A-4147-A177-3AD203B41FA5}">
                      <a16:colId xmlns:a16="http://schemas.microsoft.com/office/drawing/2014/main" val="360310648"/>
                    </a:ext>
                  </a:extLst>
                </a:gridCol>
                <a:gridCol w="1347765">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Does your organization have any departments or individuals with these responsibilities?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Training, Learning, and/or Development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Marketing</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54%</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Outside Sales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Recruiting/Retention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Customer Service/Experience/CX</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07302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Inside Sales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3859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National Accounts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67312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Public Relations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531159"/>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Internal Communications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26595"/>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8679108"/>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None of the listed responsibilities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087817"/>
                  </a:ext>
                </a:extLst>
              </a:tr>
            </a:tbl>
          </a:graphicData>
        </a:graphic>
      </p:graphicFrame>
      <p:graphicFrame>
        <p:nvGraphicFramePr>
          <p:cNvPr id="6" name="Table 5">
            <a:extLst>
              <a:ext uri="{FF2B5EF4-FFF2-40B4-BE49-F238E27FC236}">
                <a16:creationId xmlns:a16="http://schemas.microsoft.com/office/drawing/2014/main" id="{98118026-CDEC-0CD5-A452-0E7E5B83F94E}"/>
              </a:ext>
            </a:extLst>
          </p:cNvPr>
          <p:cNvGraphicFramePr>
            <a:graphicFrameLocks noGrp="1"/>
          </p:cNvGraphicFramePr>
          <p:nvPr/>
        </p:nvGraphicFramePr>
        <p:xfrm>
          <a:off x="5887984" y="1974409"/>
          <a:ext cx="5042201" cy="946573"/>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217593">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Ownership Structure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Privately Held</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63%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Public Company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Non-Profit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Don’t Know/Decline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graphicFrame>
        <p:nvGraphicFramePr>
          <p:cNvPr id="2" name="Table 1">
            <a:extLst>
              <a:ext uri="{FF2B5EF4-FFF2-40B4-BE49-F238E27FC236}">
                <a16:creationId xmlns:a16="http://schemas.microsoft.com/office/drawing/2014/main" id="{EAA988C2-F5C5-46AC-F74B-68FC3CC2C345}"/>
              </a:ext>
            </a:extLst>
          </p:cNvPr>
          <p:cNvGraphicFramePr>
            <a:graphicFrameLocks noGrp="1"/>
          </p:cNvGraphicFramePr>
          <p:nvPr/>
        </p:nvGraphicFramePr>
        <p:xfrm>
          <a:off x="5887984" y="3419517"/>
          <a:ext cx="5042201" cy="1888913"/>
        </p:xfrm>
        <a:graphic>
          <a:graphicData uri="http://schemas.openxmlformats.org/drawingml/2006/table">
            <a:tbl>
              <a:tblPr/>
              <a:tblGrid>
                <a:gridCol w="3479776">
                  <a:extLst>
                    <a:ext uri="{9D8B030D-6E8A-4147-A177-3AD203B41FA5}">
                      <a16:colId xmlns:a16="http://schemas.microsoft.com/office/drawing/2014/main" val="360310648"/>
                    </a:ext>
                  </a:extLst>
                </a:gridCol>
                <a:gridCol w="1562425">
                  <a:extLst>
                    <a:ext uri="{9D8B030D-6E8A-4147-A177-3AD203B41FA5}">
                      <a16:colId xmlns:a16="http://schemas.microsoft.com/office/drawing/2014/main" val="3290479090"/>
                    </a:ext>
                  </a:extLst>
                </a:gridCol>
              </a:tblGrid>
              <a:tr h="182245">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Approx. Annual Revenue of Recent Fiscal Year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$5 million but less than $100 million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$100 million but less than $500 million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21%</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97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$2.5 billion but less than $5 billion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595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Less than $5 million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546182"/>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$500 million but less than $1 billion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9%</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40076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Don’t Know/Decline to Answer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$1 billion but less than $2.5 billion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53477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More than $5 billion</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sp>
        <p:nvSpPr>
          <p:cNvPr id="7" name="TextBox 6">
            <a:extLst>
              <a:ext uri="{FF2B5EF4-FFF2-40B4-BE49-F238E27FC236}">
                <a16:creationId xmlns:a16="http://schemas.microsoft.com/office/drawing/2014/main" id="{153CF5EE-726C-01EF-E75B-DD1D546A3F37}"/>
              </a:ext>
            </a:extLst>
          </p:cNvPr>
          <p:cNvSpPr txBox="1"/>
          <p:nvPr/>
        </p:nvSpPr>
        <p:spPr>
          <a:xfrm>
            <a:off x="7024533" y="6020035"/>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8" name="TextBox 7">
            <a:extLst>
              <a:ext uri="{FF2B5EF4-FFF2-40B4-BE49-F238E27FC236}">
                <a16:creationId xmlns:a16="http://schemas.microsoft.com/office/drawing/2014/main" id="{C7A9CC72-F377-7EDD-F578-3BAA7A948C35}"/>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33</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525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3C321-3541-4540-0595-8FF94731BD19}"/>
              </a:ext>
            </a:extLst>
          </p:cNvPr>
          <p:cNvSpPr>
            <a:spLocks noGrp="1"/>
          </p:cNvSpPr>
          <p:nvPr>
            <p:ph type="body" sz="quarter" idx="10"/>
          </p:nvPr>
        </p:nvSpPr>
        <p:spPr>
          <a:xfrm>
            <a:off x="453190" y="2364248"/>
            <a:ext cx="5458213" cy="1726490"/>
          </a:xfrm>
        </p:spPr>
        <p:txBody>
          <a:bodyPr/>
          <a:lstStyle/>
          <a:p>
            <a:r>
              <a:rPr lang="en-US" sz="2000" b="1" dirty="0"/>
              <a:t>Longer tenured employees are choosing different positions or opting out of the workforce</a:t>
            </a:r>
            <a:endParaRPr lang="en-US" sz="2000" dirty="0"/>
          </a:p>
          <a:p>
            <a:pPr marL="285750" indent="-285750">
              <a:buFont typeface="Arial" panose="020B0604020202020204" pitchFamily="34" charset="0"/>
              <a:buChar char="•"/>
            </a:pPr>
            <a:r>
              <a:rPr lang="en-US" sz="2000" dirty="0"/>
              <a:t>In 2022, most people were in their role for less than 5 years - over half of that group having been in the role for less than 2 years</a:t>
            </a:r>
          </a:p>
          <a:p>
            <a:pPr marL="285750" indent="-285750">
              <a:buFont typeface="Arial" panose="020B0604020202020204" pitchFamily="34" charset="0"/>
              <a:buChar char="•"/>
            </a:pPr>
            <a:r>
              <a:rPr lang="en-US" sz="2000" dirty="0"/>
              <a:t>In 2024, the 2-5 year and 5-10 year categories had 19% and 15% increases, respectively</a:t>
            </a:r>
          </a:p>
          <a:p>
            <a:pPr marL="285750" indent="-285750">
              <a:buFont typeface="Arial" panose="020B0604020202020204" pitchFamily="34" charset="0"/>
              <a:buChar char="•"/>
            </a:pPr>
            <a:r>
              <a:rPr lang="en-US" sz="2000" dirty="0"/>
              <a:t>There was a 13% drop for the 10+ year categories</a:t>
            </a:r>
          </a:p>
        </p:txBody>
      </p:sp>
      <p:sp>
        <p:nvSpPr>
          <p:cNvPr id="3" name="Text Placeholder 2">
            <a:extLst>
              <a:ext uri="{FF2B5EF4-FFF2-40B4-BE49-F238E27FC236}">
                <a16:creationId xmlns:a16="http://schemas.microsoft.com/office/drawing/2014/main" id="{DEA037BA-0AE3-E6FE-8917-E9B522E726DA}"/>
              </a:ext>
            </a:extLst>
          </p:cNvPr>
          <p:cNvSpPr>
            <a:spLocks noGrp="1"/>
          </p:cNvSpPr>
          <p:nvPr>
            <p:ph type="body" sz="quarter" idx="11"/>
          </p:nvPr>
        </p:nvSpPr>
        <p:spPr>
          <a:xfrm>
            <a:off x="437147" y="979154"/>
            <a:ext cx="10944381" cy="496720"/>
          </a:xfrm>
        </p:spPr>
        <p:txBody>
          <a:bodyPr/>
          <a:lstStyle/>
          <a:p>
            <a:r>
              <a:rPr lang="en-US" sz="3200" i="1"/>
              <a:t>Key Insight: </a:t>
            </a:r>
            <a:r>
              <a:rPr lang="en-US" sz="3200"/>
              <a:t>The ‘Great Resignation’ has ended, but our longest tenured employees are leaving</a:t>
            </a:r>
          </a:p>
        </p:txBody>
      </p:sp>
      <p:graphicFrame>
        <p:nvGraphicFramePr>
          <p:cNvPr id="5" name="Table 4">
            <a:extLst>
              <a:ext uri="{FF2B5EF4-FFF2-40B4-BE49-F238E27FC236}">
                <a16:creationId xmlns:a16="http://schemas.microsoft.com/office/drawing/2014/main" id="{7B2DAC3B-A5C4-13C0-93A3-26B1B4CFC25B}"/>
              </a:ext>
            </a:extLst>
          </p:cNvPr>
          <p:cNvGraphicFramePr>
            <a:graphicFrameLocks noGrp="1"/>
          </p:cNvGraphicFramePr>
          <p:nvPr>
            <p:extLst>
              <p:ext uri="{D42A27DB-BD31-4B8C-83A1-F6EECF244321}">
                <p14:modId xmlns:p14="http://schemas.microsoft.com/office/powerpoint/2010/main" val="2616738015"/>
              </p:ext>
            </p:extLst>
          </p:nvPr>
        </p:nvGraphicFramePr>
        <p:xfrm>
          <a:off x="6722918" y="2364247"/>
          <a:ext cx="4524086" cy="2962494"/>
        </p:xfrm>
        <a:graphic>
          <a:graphicData uri="http://schemas.openxmlformats.org/drawingml/2006/table">
            <a:tbl>
              <a:tblPr/>
              <a:tblGrid>
                <a:gridCol w="2356598">
                  <a:extLst>
                    <a:ext uri="{9D8B030D-6E8A-4147-A177-3AD203B41FA5}">
                      <a16:colId xmlns:a16="http://schemas.microsoft.com/office/drawing/2014/main" val="1533015070"/>
                    </a:ext>
                  </a:extLst>
                </a:gridCol>
                <a:gridCol w="770986">
                  <a:extLst>
                    <a:ext uri="{9D8B030D-6E8A-4147-A177-3AD203B41FA5}">
                      <a16:colId xmlns:a16="http://schemas.microsoft.com/office/drawing/2014/main" val="3089635684"/>
                    </a:ext>
                  </a:extLst>
                </a:gridCol>
                <a:gridCol w="698251">
                  <a:extLst>
                    <a:ext uri="{9D8B030D-6E8A-4147-A177-3AD203B41FA5}">
                      <a16:colId xmlns:a16="http://schemas.microsoft.com/office/drawing/2014/main" val="2607583229"/>
                    </a:ext>
                  </a:extLst>
                </a:gridCol>
                <a:gridCol w="698251">
                  <a:extLst>
                    <a:ext uri="{9D8B030D-6E8A-4147-A177-3AD203B41FA5}">
                      <a16:colId xmlns:a16="http://schemas.microsoft.com/office/drawing/2014/main" val="2219018853"/>
                    </a:ext>
                  </a:extLst>
                </a:gridCol>
              </a:tblGrid>
              <a:tr h="949764">
                <a:tc>
                  <a:txBody>
                    <a:bodyPr/>
                    <a:lstStyle/>
                    <a:p>
                      <a:pPr algn="l" rtl="0" fontAlgn="b"/>
                      <a:r>
                        <a:rPr lang="en-US" sz="1800" b="1" i="0" u="none" strike="noStrike">
                          <a:solidFill>
                            <a:srgbClr val="FFFFFF"/>
                          </a:solidFill>
                          <a:effectLst/>
                          <a:latin typeface="Source Sans Pro" panose="020B0503030403020204" pitchFamily="34" charset="0"/>
                        </a:rPr>
                        <a:t>Time in Current Position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rtl="0" fontAlgn="b"/>
                      <a:r>
                        <a:rPr lang="en-US" sz="1800" b="1" i="0" u="none" strike="noStrike">
                          <a:solidFill>
                            <a:srgbClr val="FFFFFF"/>
                          </a:solidFill>
                          <a:effectLst/>
                          <a:latin typeface="Source Sans Pro" panose="020B0503030403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rtl="0" fontAlgn="b"/>
                      <a:r>
                        <a:rPr lang="en-US" sz="1800" b="1" i="0" u="none" strike="noStrike">
                          <a:solidFill>
                            <a:srgbClr val="FFFFFF"/>
                          </a:solidFill>
                          <a:effectLst/>
                          <a:latin typeface="Source Sans Pro" panose="020B050303040302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rtl="0" fontAlgn="b"/>
                      <a:r>
                        <a:rPr lang="en-US" sz="1800" b="0" i="0" u="none" strike="noStrike" kern="1200">
                          <a:solidFill>
                            <a:schemeClr val="bg1"/>
                          </a:solidFill>
                          <a:effectLst/>
                          <a:latin typeface="+mn-lt"/>
                          <a:ea typeface="+mn-ea"/>
                          <a:cs typeface="+mn-cs"/>
                        </a:rPr>
                        <a:t>∆</a:t>
                      </a:r>
                      <a:endParaRPr lang="en-US" sz="1800" b="1" i="0" u="none" strike="noStrike">
                        <a:solidFill>
                          <a:schemeClr val="bg1"/>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2399145202"/>
                  </a:ext>
                </a:extLst>
              </a:tr>
              <a:tr h="402546">
                <a:tc>
                  <a:txBody>
                    <a:bodyPr/>
                    <a:lstStyle/>
                    <a:p>
                      <a:pPr algn="l" rtl="0" fontAlgn="b"/>
                      <a:r>
                        <a:rPr lang="en-US" sz="1400" b="1" i="0" u="none" strike="noStrike">
                          <a:solidFill>
                            <a:srgbClr val="000000"/>
                          </a:solidFill>
                          <a:effectLst/>
                          <a:latin typeface="Source Sans Pro" panose="020B0503030403020204" pitchFamily="34" charset="0"/>
                        </a:rPr>
                        <a:t>0 - 2 years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US" sz="1400" b="0" i="0" u="none" strike="noStrike">
                        <a:solidFill>
                          <a:srgbClr val="000000"/>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901410"/>
                  </a:ext>
                </a:extLst>
              </a:tr>
              <a:tr h="402546">
                <a:tc>
                  <a:txBody>
                    <a:bodyPr/>
                    <a:lstStyle/>
                    <a:p>
                      <a:pPr algn="l" rtl="0" fontAlgn="b"/>
                      <a:r>
                        <a:rPr lang="en-US" sz="1400" b="1" i="0" u="none" strike="noStrike">
                          <a:solidFill>
                            <a:srgbClr val="000000"/>
                          </a:solidFill>
                          <a:effectLst/>
                          <a:latin typeface="Source Sans Pro" panose="020B0503030403020204" pitchFamily="34" charset="0"/>
                        </a:rPr>
                        <a:t>2 - 5 years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US" sz="1400" b="0" i="0" u="none" strike="noStrike">
                        <a:solidFill>
                          <a:srgbClr val="000000"/>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3450449"/>
                  </a:ext>
                </a:extLst>
              </a:tr>
              <a:tr h="402546">
                <a:tc>
                  <a:txBody>
                    <a:bodyPr/>
                    <a:lstStyle/>
                    <a:p>
                      <a:pPr algn="l" rtl="0" fontAlgn="b"/>
                      <a:r>
                        <a:rPr lang="en-US" sz="1400" b="1" i="0" u="none" strike="noStrike">
                          <a:solidFill>
                            <a:srgbClr val="000000"/>
                          </a:solidFill>
                          <a:effectLst/>
                          <a:latin typeface="Source Sans Pro" panose="020B0503030403020204" pitchFamily="34" charset="0"/>
                        </a:rPr>
                        <a:t>5 - 10 years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US" sz="1400" b="0" i="0" u="none" strike="noStrike">
                        <a:solidFill>
                          <a:srgbClr val="000000"/>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797985"/>
                  </a:ext>
                </a:extLst>
              </a:tr>
              <a:tr h="402546">
                <a:tc>
                  <a:txBody>
                    <a:bodyPr/>
                    <a:lstStyle/>
                    <a:p>
                      <a:pPr algn="l" rtl="0" fontAlgn="b"/>
                      <a:r>
                        <a:rPr lang="en-US" sz="1400" b="1" i="0" u="none" strike="noStrike">
                          <a:solidFill>
                            <a:srgbClr val="000000"/>
                          </a:solidFill>
                          <a:effectLst/>
                          <a:latin typeface="Source Sans Pro" panose="020B0503030403020204" pitchFamily="34" charset="0"/>
                        </a:rPr>
                        <a:t>10 - 20 years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a:solidFill>
                            <a:srgbClr val="000000"/>
                          </a:solidFill>
                          <a:effectLst/>
                          <a:latin typeface="Source Sans Pro" panose="020B0503030403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highlight>
                            <a:srgbClr val="FFFF00"/>
                          </a:highlight>
                          <a:latin typeface="Source Sans Pro" panose="020B0503030403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US" sz="1400" b="0" i="0" u="none" strike="noStrike">
                        <a:solidFill>
                          <a:srgbClr val="000000"/>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7369483"/>
                  </a:ext>
                </a:extLst>
              </a:tr>
              <a:tr h="402546">
                <a:tc>
                  <a:txBody>
                    <a:bodyPr/>
                    <a:lstStyle/>
                    <a:p>
                      <a:pPr algn="l" rtl="0" fontAlgn="b"/>
                      <a:r>
                        <a:rPr lang="en-US" sz="1400" b="1" i="0" u="none" strike="noStrike">
                          <a:solidFill>
                            <a:srgbClr val="000000"/>
                          </a:solidFill>
                          <a:effectLst/>
                          <a:latin typeface="Source Sans Pro" panose="020B0503030403020204" pitchFamily="34" charset="0"/>
                        </a:rPr>
                        <a:t>20+ years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Source Sans Pro" panose="020B0503030403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highlight>
                            <a:srgbClr val="FFFF00"/>
                          </a:highlight>
                          <a:latin typeface="Source Sans Pro" panose="020B0503030403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en-US" sz="1400" b="0" i="0" u="none" strike="noStrike" dirty="0">
                        <a:solidFill>
                          <a:srgbClr val="000000"/>
                        </a:solidFill>
                        <a:effectLst/>
                        <a:latin typeface="Source Sans Pro" panose="020B05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879084"/>
                  </a:ext>
                </a:extLst>
              </a:tr>
            </a:tbl>
          </a:graphicData>
        </a:graphic>
      </p:graphicFrame>
      <p:sp>
        <p:nvSpPr>
          <p:cNvPr id="4" name="Up Arrow 3">
            <a:extLst>
              <a:ext uri="{FF2B5EF4-FFF2-40B4-BE49-F238E27FC236}">
                <a16:creationId xmlns:a16="http://schemas.microsoft.com/office/drawing/2014/main" id="{F9DBB502-2D48-183F-82C9-67540ADF55FE}"/>
              </a:ext>
            </a:extLst>
          </p:cNvPr>
          <p:cNvSpPr/>
          <p:nvPr/>
        </p:nvSpPr>
        <p:spPr>
          <a:xfrm flipH="1">
            <a:off x="10791679" y="3869653"/>
            <a:ext cx="164588" cy="166117"/>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0A2BFC65-6A08-6AAB-4CA6-54635621B983}"/>
              </a:ext>
            </a:extLst>
          </p:cNvPr>
          <p:cNvSpPr/>
          <p:nvPr/>
        </p:nvSpPr>
        <p:spPr>
          <a:xfrm flipH="1">
            <a:off x="10795593" y="4225149"/>
            <a:ext cx="164588" cy="166117"/>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D49ABB8C-7AA2-AE68-20CE-2F06E159C92E}"/>
              </a:ext>
            </a:extLst>
          </p:cNvPr>
          <p:cNvSpPr/>
          <p:nvPr/>
        </p:nvSpPr>
        <p:spPr>
          <a:xfrm rot="10800000" flipH="1">
            <a:off x="10795593" y="4677060"/>
            <a:ext cx="164588" cy="16611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1CF3D38E-F2D4-A414-33CF-2646CA00CB49}"/>
              </a:ext>
            </a:extLst>
          </p:cNvPr>
          <p:cNvSpPr/>
          <p:nvPr/>
        </p:nvSpPr>
        <p:spPr>
          <a:xfrm rot="10800000" flipH="1">
            <a:off x="10795593" y="5036594"/>
            <a:ext cx="164588" cy="16611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621870B3-8D68-C3DC-B6A2-866D4983685F}"/>
              </a:ext>
            </a:extLst>
          </p:cNvPr>
          <p:cNvSpPr/>
          <p:nvPr/>
        </p:nvSpPr>
        <p:spPr>
          <a:xfrm rot="10800000" flipH="1">
            <a:off x="10791679" y="3408721"/>
            <a:ext cx="164588" cy="16611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70AA5F-153E-DDC6-003A-5E711B8A1FF6}"/>
              </a:ext>
            </a:extLst>
          </p:cNvPr>
          <p:cNvSpPr/>
          <p:nvPr/>
        </p:nvSpPr>
        <p:spPr>
          <a:xfrm>
            <a:off x="6589035" y="3723816"/>
            <a:ext cx="4792493" cy="801914"/>
          </a:xfrm>
          <a:prstGeom prst="rect">
            <a:avLst/>
          </a:prstGeom>
          <a:noFill/>
          <a:ln w="28575">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51A78B-EEB4-D8C7-D26C-A715559866EF}"/>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4</a:t>
            </a:r>
          </a:p>
        </p:txBody>
      </p:sp>
    </p:spTree>
    <p:extLst>
      <p:ext uri="{BB962C8B-B14F-4D97-AF65-F5344CB8AC3E}">
        <p14:creationId xmlns:p14="http://schemas.microsoft.com/office/powerpoint/2010/main" val="76606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82FA75-D631-2399-014B-790A09B45CE1}"/>
              </a:ext>
            </a:extLst>
          </p:cNvPr>
          <p:cNvSpPr>
            <a:spLocks noGrp="1"/>
          </p:cNvSpPr>
          <p:nvPr>
            <p:ph type="body" sz="quarter" idx="11"/>
          </p:nvPr>
        </p:nvSpPr>
        <p:spPr>
          <a:xfrm>
            <a:off x="437148" y="979154"/>
            <a:ext cx="9573582" cy="496720"/>
          </a:xfrm>
        </p:spPr>
        <p:txBody>
          <a:bodyPr/>
          <a:lstStyle/>
          <a:p>
            <a:r>
              <a:rPr lang="en-US" sz="3200"/>
              <a:t>Respondents’ Organizations’ Geography</a:t>
            </a:r>
          </a:p>
        </p:txBody>
      </p:sp>
      <p:graphicFrame>
        <p:nvGraphicFramePr>
          <p:cNvPr id="4" name="Table 3">
            <a:extLst>
              <a:ext uri="{FF2B5EF4-FFF2-40B4-BE49-F238E27FC236}">
                <a16:creationId xmlns:a16="http://schemas.microsoft.com/office/drawing/2014/main" id="{1AA599E4-7C0B-76F4-986B-9540C6AD7F9D}"/>
              </a:ext>
            </a:extLst>
          </p:cNvPr>
          <p:cNvGraphicFramePr>
            <a:graphicFrameLocks noGrp="1"/>
          </p:cNvGraphicFramePr>
          <p:nvPr/>
        </p:nvGraphicFramePr>
        <p:xfrm>
          <a:off x="628380" y="1930887"/>
          <a:ext cx="4293202" cy="3947959"/>
        </p:xfrm>
        <a:graphic>
          <a:graphicData uri="http://schemas.openxmlformats.org/drawingml/2006/table">
            <a:tbl>
              <a:tblPr/>
              <a:tblGrid>
                <a:gridCol w="2650749">
                  <a:extLst>
                    <a:ext uri="{9D8B030D-6E8A-4147-A177-3AD203B41FA5}">
                      <a16:colId xmlns:a16="http://schemas.microsoft.com/office/drawing/2014/main" val="360310648"/>
                    </a:ext>
                  </a:extLst>
                </a:gridCol>
                <a:gridCol w="1642453">
                  <a:extLst>
                    <a:ext uri="{9D8B030D-6E8A-4147-A177-3AD203B41FA5}">
                      <a16:colId xmlns:a16="http://schemas.microsoft.com/office/drawing/2014/main" val="3290479090"/>
                    </a:ext>
                  </a:extLst>
                </a:gridCol>
              </a:tblGrid>
              <a:tr h="331795">
                <a:tc>
                  <a:txBody>
                    <a:bodyPr/>
                    <a:lstStyle/>
                    <a:p>
                      <a:pPr marL="91440" algn="l" fontAlgn="b"/>
                      <a:r>
                        <a:rPr lang="en-US" sz="1400" b="1" i="0" u="none" strike="noStrike">
                          <a:solidFill>
                            <a:schemeClr val="bg1"/>
                          </a:solidFill>
                          <a:effectLst/>
                          <a:latin typeface="Source Sans Pro" panose="020B0503030403020204" pitchFamily="34" charset="0"/>
                        </a:rPr>
                        <a:t>Organization’s Geography</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Percent of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602694">
                <a:tc>
                  <a:txBody>
                    <a:bodyPr/>
                    <a:lstStyle/>
                    <a:p>
                      <a:pPr marL="91440" algn="l" fontAlgn="b"/>
                      <a:r>
                        <a:rPr lang="en-US" sz="1100" b="0" i="0" u="none" strike="noStrike">
                          <a:solidFill>
                            <a:srgbClr val="000000"/>
                          </a:solidFill>
                          <a:effectLst/>
                          <a:latin typeface="Source Sans Pro" panose="020B0503030403020204" pitchFamily="34" charset="0"/>
                        </a:rPr>
                        <a:t>U.S. Only</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56%</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003301"/>
                  </a:ext>
                </a:extLst>
              </a:tr>
              <a:tr h="602694">
                <a:tc>
                  <a:txBody>
                    <a:bodyPr/>
                    <a:lstStyle/>
                    <a:p>
                      <a:pPr marL="91440" algn="l" fontAlgn="b"/>
                      <a:r>
                        <a:rPr lang="es-ES" sz="1100" b="0" i="0" u="none" strike="noStrike">
                          <a:solidFill>
                            <a:srgbClr val="000000"/>
                          </a:solidFill>
                          <a:effectLst/>
                          <a:latin typeface="Source Sans Pro" panose="020B0503030403020204" pitchFamily="34" charset="0"/>
                        </a:rPr>
                        <a:t>North </a:t>
                      </a:r>
                      <a:r>
                        <a:rPr lang="es-ES" sz="1100" b="0" i="0" u="none" strike="noStrike" err="1">
                          <a:solidFill>
                            <a:srgbClr val="000000"/>
                          </a:solidFill>
                          <a:effectLst/>
                          <a:latin typeface="Source Sans Pro" panose="020B0503030403020204" pitchFamily="34" charset="0"/>
                        </a:rPr>
                        <a:t>America</a:t>
                      </a:r>
                      <a:r>
                        <a:rPr lang="es-ES" sz="1100" b="0" i="0" u="none" strike="noStrike">
                          <a:solidFill>
                            <a:srgbClr val="000000"/>
                          </a:solidFill>
                          <a:effectLst/>
                          <a:latin typeface="Source Sans Pro" panose="020B0503030403020204" pitchFamily="34" charset="0"/>
                        </a:rPr>
                        <a:t> (U.S., </a:t>
                      </a:r>
                      <a:r>
                        <a:rPr lang="es-ES" sz="1100" b="0" i="0" u="none" strike="noStrike" err="1">
                          <a:solidFill>
                            <a:srgbClr val="000000"/>
                          </a:solidFill>
                          <a:effectLst/>
                          <a:latin typeface="Source Sans Pro" panose="020B0503030403020204" pitchFamily="34" charset="0"/>
                        </a:rPr>
                        <a:t>Canada</a:t>
                      </a:r>
                      <a:r>
                        <a:rPr lang="es-ES" sz="1100" b="0" i="0" u="none" strike="noStrike">
                          <a:solidFill>
                            <a:srgbClr val="000000"/>
                          </a:solidFill>
                          <a:effectLst/>
                          <a:latin typeface="Source Sans Pro" panose="020B0503030403020204" pitchFamily="34" charset="0"/>
                        </a:rPr>
                        <a:t>, </a:t>
                      </a:r>
                      <a:r>
                        <a:rPr lang="es-ES" sz="1100" b="0" i="0" u="none" strike="noStrike" err="1">
                          <a:solidFill>
                            <a:srgbClr val="000000"/>
                          </a:solidFill>
                          <a:effectLst/>
                          <a:latin typeface="Source Sans Pro" panose="020B0503030403020204" pitchFamily="34" charset="0"/>
                        </a:rPr>
                        <a:t>Mexico</a:t>
                      </a:r>
                      <a:r>
                        <a:rPr lang="es-ES" sz="1100" b="0" i="0" u="none" strike="noStrike">
                          <a:solidFill>
                            <a:srgbClr val="000000"/>
                          </a:solidFill>
                          <a:effectLst/>
                          <a:latin typeface="Source Sans Pro" panose="020B0503030403020204" pitchFamily="34" charset="0"/>
                        </a:rPr>
                        <a:t>)</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41277"/>
                  </a:ext>
                </a:extLst>
              </a:tr>
              <a:tr h="602694">
                <a:tc>
                  <a:txBody>
                    <a:bodyPr/>
                    <a:lstStyle/>
                    <a:p>
                      <a:pPr marL="91440" algn="l" fontAlgn="b"/>
                      <a:r>
                        <a:rPr lang="en-US" sz="1100" b="0" i="0" u="none" strike="noStrike">
                          <a:solidFill>
                            <a:srgbClr val="000000"/>
                          </a:solidFill>
                          <a:effectLst/>
                          <a:latin typeface="Source Sans Pro" panose="020B0503030403020204" pitchFamily="34" charset="0"/>
                        </a:rPr>
                        <a:t>U.S. and Canada</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630091"/>
                  </a:ext>
                </a:extLst>
              </a:tr>
              <a:tr h="602694">
                <a:tc>
                  <a:txBody>
                    <a:bodyPr/>
                    <a:lstStyle/>
                    <a:p>
                      <a:pPr marL="91440" algn="l" fontAlgn="b"/>
                      <a:r>
                        <a:rPr lang="en-US" sz="1100" b="0" i="0" u="none" strike="noStrike">
                          <a:solidFill>
                            <a:srgbClr val="000000"/>
                          </a:solidFill>
                          <a:effectLst/>
                          <a:latin typeface="Source Sans Pro" panose="020B0503030403020204" pitchFamily="34" charset="0"/>
                        </a:rPr>
                        <a:t>Other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5%</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602694">
                <a:tc>
                  <a:txBody>
                    <a:bodyPr/>
                    <a:lstStyle/>
                    <a:p>
                      <a:pPr marL="91440" algn="l" fontAlgn="b"/>
                      <a:r>
                        <a:rPr lang="en-US" sz="1100" b="0" i="0" u="none" strike="noStrike">
                          <a:solidFill>
                            <a:srgbClr val="000000"/>
                          </a:solidFill>
                          <a:effectLst/>
                          <a:latin typeface="Source Sans Pro" panose="020B0503030403020204" pitchFamily="34" charset="0"/>
                        </a:rPr>
                        <a:t>Canada Only</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602694">
                <a:tc>
                  <a:txBody>
                    <a:bodyPr/>
                    <a:lstStyle/>
                    <a:p>
                      <a:pPr marL="91440" algn="l" fontAlgn="b"/>
                      <a:r>
                        <a:rPr lang="en-US" sz="1100" b="0" i="0" u="none" strike="noStrike">
                          <a:solidFill>
                            <a:srgbClr val="000000"/>
                          </a:solidFill>
                          <a:effectLst/>
                          <a:latin typeface="Source Sans Pro" panose="020B0503030403020204" pitchFamily="34" charset="0"/>
                        </a:rPr>
                        <a:t>Don’t Know/Decline to Answer</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graphicFrame>
        <p:nvGraphicFramePr>
          <p:cNvPr id="6" name="Table 5">
            <a:extLst>
              <a:ext uri="{FF2B5EF4-FFF2-40B4-BE49-F238E27FC236}">
                <a16:creationId xmlns:a16="http://schemas.microsoft.com/office/drawing/2014/main" id="{98118026-CDEC-0CD5-A452-0E7E5B83F94E}"/>
              </a:ext>
            </a:extLst>
          </p:cNvPr>
          <p:cNvGraphicFramePr>
            <a:graphicFrameLocks noGrp="1"/>
          </p:cNvGraphicFramePr>
          <p:nvPr/>
        </p:nvGraphicFramePr>
        <p:xfrm>
          <a:off x="6036051" y="2152234"/>
          <a:ext cx="3477032" cy="1159933"/>
        </p:xfrm>
        <a:graphic>
          <a:graphicData uri="http://schemas.openxmlformats.org/drawingml/2006/table">
            <a:tbl>
              <a:tblPr/>
              <a:tblGrid>
                <a:gridCol w="1288539">
                  <a:extLst>
                    <a:ext uri="{9D8B030D-6E8A-4147-A177-3AD203B41FA5}">
                      <a16:colId xmlns:a16="http://schemas.microsoft.com/office/drawing/2014/main" val="360310648"/>
                    </a:ext>
                  </a:extLst>
                </a:gridCol>
                <a:gridCol w="2188493">
                  <a:extLst>
                    <a:ext uri="{9D8B030D-6E8A-4147-A177-3AD203B41FA5}">
                      <a16:colId xmlns:a16="http://schemas.microsoft.com/office/drawing/2014/main" val="3290479090"/>
                    </a:ext>
                  </a:extLst>
                </a:gridCol>
              </a:tblGrid>
              <a:tr h="0">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North America</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Average % of Organization’s Geography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U.S.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60%</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Mexico</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8%</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08921"/>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Canada</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7%</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Other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graphicFrame>
        <p:nvGraphicFramePr>
          <p:cNvPr id="8" name="Table 7">
            <a:extLst>
              <a:ext uri="{FF2B5EF4-FFF2-40B4-BE49-F238E27FC236}">
                <a16:creationId xmlns:a16="http://schemas.microsoft.com/office/drawing/2014/main" id="{55804528-8707-2B24-407F-31E5774D928F}"/>
              </a:ext>
            </a:extLst>
          </p:cNvPr>
          <p:cNvGraphicFramePr>
            <a:graphicFrameLocks noGrp="1"/>
          </p:cNvGraphicFramePr>
          <p:nvPr/>
        </p:nvGraphicFramePr>
        <p:xfrm>
          <a:off x="6036051" y="3545833"/>
          <a:ext cx="3477032" cy="977688"/>
        </p:xfrm>
        <a:graphic>
          <a:graphicData uri="http://schemas.openxmlformats.org/drawingml/2006/table">
            <a:tbl>
              <a:tblPr/>
              <a:tblGrid>
                <a:gridCol w="1288539">
                  <a:extLst>
                    <a:ext uri="{9D8B030D-6E8A-4147-A177-3AD203B41FA5}">
                      <a16:colId xmlns:a16="http://schemas.microsoft.com/office/drawing/2014/main" val="360310648"/>
                    </a:ext>
                  </a:extLst>
                </a:gridCol>
                <a:gridCol w="2188493">
                  <a:extLst>
                    <a:ext uri="{9D8B030D-6E8A-4147-A177-3AD203B41FA5}">
                      <a16:colId xmlns:a16="http://schemas.microsoft.com/office/drawing/2014/main" val="3290479090"/>
                    </a:ext>
                  </a:extLst>
                </a:gridCol>
              </a:tblGrid>
              <a:tr h="217593">
                <a:tc>
                  <a:txBody>
                    <a:bodyPr/>
                    <a:lstStyle/>
                    <a:p>
                      <a:pPr marL="91440" algn="l" fontAlgn="b"/>
                      <a:r>
                        <a:rPr lang="en-US" sz="1400" b="1" i="0" u="none" strike="noStrike" kern="1200">
                          <a:solidFill>
                            <a:schemeClr val="bg1"/>
                          </a:solidFill>
                          <a:effectLst/>
                          <a:latin typeface="Source Sans Pro" panose="020B0503030403020204" pitchFamily="34" charset="0"/>
                          <a:ea typeface="+mn-ea"/>
                          <a:cs typeface="+mn-cs"/>
                        </a:rPr>
                        <a:t>U.S &amp; Canada</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Average % of Organization’s Geography</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U.S.</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75%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404586"/>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Canada</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15%</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935680"/>
                  </a:ext>
                </a:extLst>
              </a:tr>
              <a:tr h="182245">
                <a:tc>
                  <a:txBody>
                    <a:bodyPr/>
                    <a:lstStyle/>
                    <a:p>
                      <a:pPr marL="91440" algn="l" fontAlgn="b"/>
                      <a:r>
                        <a:rPr lang="en-US" sz="1100" b="0" i="0" u="none" strike="noStrike">
                          <a:solidFill>
                            <a:srgbClr val="000000"/>
                          </a:solidFill>
                          <a:effectLst/>
                          <a:latin typeface="Source Sans Pro" panose="020B0503030403020204" pitchFamily="34" charset="0"/>
                        </a:rPr>
                        <a:t>Other</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3%</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76337"/>
                  </a:ext>
                </a:extLst>
              </a:tr>
            </a:tbl>
          </a:graphicData>
        </a:graphic>
      </p:graphicFrame>
      <p:cxnSp>
        <p:nvCxnSpPr>
          <p:cNvPr id="10" name="Straight Arrow Connector 9">
            <a:extLst>
              <a:ext uri="{FF2B5EF4-FFF2-40B4-BE49-F238E27FC236}">
                <a16:creationId xmlns:a16="http://schemas.microsoft.com/office/drawing/2014/main" id="{01EEB94E-9973-1728-1956-AF2861FFA487}"/>
              </a:ext>
            </a:extLst>
          </p:cNvPr>
          <p:cNvCxnSpPr/>
          <p:nvPr/>
        </p:nvCxnSpPr>
        <p:spPr>
          <a:xfrm flipV="1">
            <a:off x="4969252" y="2907879"/>
            <a:ext cx="829171" cy="208015"/>
          </a:xfrm>
          <a:prstGeom prst="straightConnector1">
            <a:avLst/>
          </a:prstGeom>
          <a:ln w="28575">
            <a:solidFill>
              <a:srgbClr val="FA526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9B1F5A-B622-9701-A3E7-48FEC4345466}"/>
              </a:ext>
            </a:extLst>
          </p:cNvPr>
          <p:cNvCxnSpPr>
            <a:cxnSpLocks/>
          </p:cNvCxnSpPr>
          <p:nvPr/>
        </p:nvCxnSpPr>
        <p:spPr>
          <a:xfrm>
            <a:off x="4969252" y="3742107"/>
            <a:ext cx="829171" cy="292570"/>
          </a:xfrm>
          <a:prstGeom prst="straightConnector1">
            <a:avLst/>
          </a:prstGeom>
          <a:ln w="28575">
            <a:solidFill>
              <a:srgbClr val="FA526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B9AB9E-018D-CA01-904C-6BF251778E44}"/>
              </a:ext>
            </a:extLst>
          </p:cNvPr>
          <p:cNvSpPr txBox="1"/>
          <p:nvPr/>
        </p:nvSpPr>
        <p:spPr>
          <a:xfrm>
            <a:off x="5889429" y="4626382"/>
            <a:ext cx="4008625" cy="261610"/>
          </a:xfrm>
          <a:prstGeom prst="rect">
            <a:avLst/>
          </a:prstGeom>
          <a:noFill/>
        </p:spPr>
        <p:txBody>
          <a:bodyPr wrap="square" rtlCol="0">
            <a:spAutoFit/>
          </a:bodyPr>
          <a:lstStyle/>
          <a:p>
            <a:r>
              <a:rPr lang="en-US" sz="1100">
                <a:latin typeface="Source Sans Pro" panose="020B0503030403020204" pitchFamily="34" charset="0"/>
                <a:ea typeface="Source Sans Pro" panose="020B0503030403020204" pitchFamily="34" charset="0"/>
              </a:rPr>
              <a:t>Note: Remaining percents are “don’t know/decline to answer”</a:t>
            </a:r>
          </a:p>
        </p:txBody>
      </p:sp>
      <p:sp>
        <p:nvSpPr>
          <p:cNvPr id="2" name="TextBox 1">
            <a:extLst>
              <a:ext uri="{FF2B5EF4-FFF2-40B4-BE49-F238E27FC236}">
                <a16:creationId xmlns:a16="http://schemas.microsoft.com/office/drawing/2014/main" id="{A44D41D8-F1CA-1A0C-B1C9-EED1A4892489}"/>
              </a:ext>
            </a:extLst>
          </p:cNvPr>
          <p:cNvSpPr txBox="1"/>
          <p:nvPr/>
        </p:nvSpPr>
        <p:spPr>
          <a:xfrm>
            <a:off x="453189" y="6337528"/>
            <a:ext cx="411783" cy="27699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Source Sans Pro"/>
                <a:ea typeface="Source Sans Pro"/>
              </a:rPr>
              <a:t>34</a:t>
            </a:r>
            <a:endParaRPr lang="en-US" sz="1200">
              <a:solidFill>
                <a:schemeClr val="bg2">
                  <a:lumMod val="50000"/>
                </a:schemeClr>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E3824DA3-032A-9D3D-8341-5D80FD4CF9F4}"/>
              </a:ext>
            </a:extLst>
          </p:cNvPr>
          <p:cNvSpPr txBox="1"/>
          <p:nvPr/>
        </p:nvSpPr>
        <p:spPr>
          <a:xfrm>
            <a:off x="7024533" y="6020035"/>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Tree>
    <p:extLst>
      <p:ext uri="{BB962C8B-B14F-4D97-AF65-F5344CB8AC3E}">
        <p14:creationId xmlns:p14="http://schemas.microsoft.com/office/powerpoint/2010/main" val="4133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364248"/>
            <a:ext cx="4008623" cy="3711670"/>
          </a:xfrm>
        </p:spPr>
        <p:txBody>
          <a:bodyPr/>
          <a:lstStyle/>
          <a:p>
            <a:r>
              <a:rPr lang="en-US" sz="1800" b="1" dirty="0"/>
              <a:t>Only 45% of respondents met 75%+ of their sales quota in 2024 - </a:t>
            </a:r>
            <a:r>
              <a:rPr lang="en-US" sz="1800" dirty="0"/>
              <a:t>contrast that against 92% in 2022</a:t>
            </a:r>
            <a:endParaRPr lang="en-US" sz="1800" b="1" dirty="0"/>
          </a:p>
          <a:p>
            <a:pPr marL="1028700" lvl="1" indent="-342900"/>
            <a:endParaRPr lang="en-US" sz="200" dirty="0"/>
          </a:p>
          <a:p>
            <a:r>
              <a:rPr lang="en-US" sz="1800" i="1" dirty="0"/>
              <a:t>Possible contributing factors:</a:t>
            </a:r>
          </a:p>
          <a:p>
            <a:pPr marL="285750" indent="-285750">
              <a:buFont typeface="Arial" panose="020B0604020202020204" pitchFamily="34" charset="0"/>
              <a:buChar char="•"/>
            </a:pPr>
            <a:r>
              <a:rPr lang="en-US" sz="1800" dirty="0"/>
              <a:t>‘Unrealistic sales quotas’ and ‘dramatic changes’ in accounts were up as causes of poor sales performance (both going from 13% in 2022 to 20% in 2024)</a:t>
            </a:r>
          </a:p>
          <a:p>
            <a:pPr marL="285750" indent="-285750">
              <a:buFont typeface="Arial" panose="020B0604020202020204" pitchFamily="34" charset="0"/>
              <a:buChar char="•"/>
            </a:pPr>
            <a:r>
              <a:rPr lang="en-US" sz="1800" dirty="0"/>
              <a:t>Only 48% of organizations are saying they have a ‘comprehensive training program’</a:t>
            </a:r>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1145252" cy="496720"/>
          </a:xfrm>
        </p:spPr>
        <p:txBody>
          <a:bodyPr/>
          <a:lstStyle/>
          <a:p>
            <a:r>
              <a:rPr lang="en-US" sz="3200" i="1" dirty="0"/>
              <a:t>Key Insight:</a:t>
            </a:r>
            <a:r>
              <a:rPr lang="en-US" sz="3200" dirty="0"/>
              <a:t> Significantly fewer companies are reaching their sales goals in 2024 compared to 2022</a:t>
            </a:r>
          </a:p>
        </p:txBody>
      </p:sp>
      <p:sp>
        <p:nvSpPr>
          <p:cNvPr id="5" name="TextBox 4">
            <a:extLst>
              <a:ext uri="{FF2B5EF4-FFF2-40B4-BE49-F238E27FC236}">
                <a16:creationId xmlns:a16="http://schemas.microsoft.com/office/drawing/2014/main" id="{DFC6D0FA-6634-2D3A-6C21-DC0DCA5F858C}"/>
              </a:ext>
            </a:extLst>
          </p:cNvPr>
          <p:cNvSpPr txBox="1"/>
          <p:nvPr/>
        </p:nvSpPr>
        <p:spPr>
          <a:xfrm>
            <a:off x="5384803"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8" name="Table 7">
            <a:extLst>
              <a:ext uri="{FF2B5EF4-FFF2-40B4-BE49-F238E27FC236}">
                <a16:creationId xmlns:a16="http://schemas.microsoft.com/office/drawing/2014/main" id="{53C7217F-8BF3-6242-A972-E8C1C4BACB71}"/>
              </a:ext>
            </a:extLst>
          </p:cNvPr>
          <p:cNvGraphicFramePr>
            <a:graphicFrameLocks noGrp="1"/>
          </p:cNvGraphicFramePr>
          <p:nvPr>
            <p:extLst>
              <p:ext uri="{D42A27DB-BD31-4B8C-83A1-F6EECF244321}">
                <p14:modId xmlns:p14="http://schemas.microsoft.com/office/powerpoint/2010/main" val="3319015630"/>
              </p:ext>
            </p:extLst>
          </p:nvPr>
        </p:nvGraphicFramePr>
        <p:xfrm>
          <a:off x="5384803" y="4452901"/>
          <a:ext cx="6091382" cy="1336038"/>
        </p:xfrm>
        <a:graphic>
          <a:graphicData uri="http://schemas.openxmlformats.org/drawingml/2006/table">
            <a:tbl>
              <a:tblPr/>
              <a:tblGrid>
                <a:gridCol w="4604142">
                  <a:extLst>
                    <a:ext uri="{9D8B030D-6E8A-4147-A177-3AD203B41FA5}">
                      <a16:colId xmlns:a16="http://schemas.microsoft.com/office/drawing/2014/main" val="360310648"/>
                    </a:ext>
                  </a:extLst>
                </a:gridCol>
                <a:gridCol w="1487240">
                  <a:extLst>
                    <a:ext uri="{9D8B030D-6E8A-4147-A177-3AD203B41FA5}">
                      <a16:colId xmlns:a16="http://schemas.microsoft.com/office/drawing/2014/main" val="3290479090"/>
                    </a:ext>
                  </a:extLst>
                </a:gridCol>
              </a:tblGrid>
              <a:tr h="172661">
                <a:tc gridSpan="2">
                  <a:txBody>
                    <a:bodyPr/>
                    <a:lstStyle/>
                    <a:p>
                      <a:pPr marL="91440" algn="ctr" fontAlgn="b"/>
                      <a:r>
                        <a:rPr lang="en-US" sz="1400" b="1" i="0" u="none" strike="noStrike">
                          <a:solidFill>
                            <a:schemeClr val="bg1"/>
                          </a:solidFill>
                          <a:effectLst/>
                          <a:latin typeface="Source Sans Pro" panose="020B0503030403020204" pitchFamily="34" charset="0"/>
                        </a:rPr>
                        <a:t>SALES Respondents</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hMerge="1">
                  <a:txBody>
                    <a:bodyPr/>
                    <a:lstStyle/>
                    <a:p>
                      <a:pPr algn="ctr" fontAlgn="b"/>
                      <a:endParaRPr lang="en-US" sz="1400" b="1" i="0" u="none" strike="noStrike">
                        <a:solidFill>
                          <a:schemeClr val="tx1"/>
                        </a:solidFill>
                        <a:effectLst/>
                        <a:latin typeface="Source Sans Pro" panose="020B0503030403020204" pitchFamily="34" charset="0"/>
                      </a:endParaRP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1182109694"/>
                  </a:ext>
                </a:extLst>
              </a:tr>
              <a:tr h="331431">
                <a:tc>
                  <a:txBody>
                    <a:bodyPr/>
                    <a:lstStyle/>
                    <a:p>
                      <a:pPr marL="91440" algn="l" fontAlgn="b"/>
                      <a:r>
                        <a:rPr lang="en-US" sz="1400" b="1" i="0" u="none" strike="noStrike">
                          <a:solidFill>
                            <a:schemeClr val="bg1"/>
                          </a:solidFill>
                          <a:effectLst/>
                          <a:latin typeface="Source Sans Pro" panose="020B0503030403020204" pitchFamily="34" charset="0"/>
                        </a:rPr>
                        <a:t>Does your organization have a formalized ongoing SALES training program?</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tc>
                  <a:txBody>
                    <a:bodyPr/>
                    <a:lstStyle/>
                    <a:p>
                      <a:pPr algn="ctr" fontAlgn="b"/>
                      <a:r>
                        <a:rPr lang="en-US" sz="1400" b="1" i="0" u="none" strike="noStrike">
                          <a:solidFill>
                            <a:schemeClr val="bg1"/>
                          </a:solidFill>
                          <a:effectLst/>
                          <a:latin typeface="Source Sans Pro" panose="020B0503030403020204" pitchFamily="34" charset="0"/>
                        </a:rPr>
                        <a:t>% of 2024 Sample</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4151"/>
                    </a:solidFill>
                  </a:tcPr>
                </a:tc>
                <a:extLst>
                  <a:ext uri="{0D108BD9-81ED-4DB2-BD59-A6C34878D82A}">
                    <a16:rowId xmlns:a16="http://schemas.microsoft.com/office/drawing/2014/main" val="3416826594"/>
                  </a:ext>
                </a:extLst>
              </a:tr>
              <a:tr h="132182">
                <a:tc>
                  <a:txBody>
                    <a:bodyPr/>
                    <a:lstStyle/>
                    <a:p>
                      <a:pPr marL="91440" algn="l" fontAlgn="b"/>
                      <a:r>
                        <a:rPr lang="en-US" sz="1100" b="0" i="0" u="none" strike="noStrike">
                          <a:solidFill>
                            <a:srgbClr val="000000"/>
                          </a:solidFill>
                          <a:effectLst/>
                          <a:latin typeface="Source Sans Pro" panose="020B0503030403020204" pitchFamily="34" charset="0"/>
                        </a:rPr>
                        <a:t>Yes, we have a comprehensive training program</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48%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8404586"/>
                  </a:ext>
                </a:extLst>
              </a:tr>
              <a:tr h="132182">
                <a:tc>
                  <a:txBody>
                    <a:bodyPr/>
                    <a:lstStyle/>
                    <a:p>
                      <a:pPr marL="91440" algn="l" fontAlgn="b"/>
                      <a:r>
                        <a:rPr lang="en-US" sz="1100" b="0" i="0" u="none" strike="noStrike">
                          <a:solidFill>
                            <a:srgbClr val="000000"/>
                          </a:solidFill>
                          <a:effectLst/>
                          <a:latin typeface="Source Sans Pro"/>
                        </a:rPr>
                        <a:t>Yes, but it is limited and somewhat inadequate</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29%</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677891"/>
                  </a:ext>
                </a:extLst>
              </a:tr>
              <a:tr h="132182">
                <a:tc>
                  <a:txBody>
                    <a:bodyPr/>
                    <a:lstStyle/>
                    <a:p>
                      <a:pPr marL="91440" algn="l" fontAlgn="b"/>
                      <a:r>
                        <a:rPr lang="en-US" sz="1100" b="0" i="0" u="none" strike="noStrike">
                          <a:solidFill>
                            <a:srgbClr val="000000"/>
                          </a:solidFill>
                          <a:effectLst/>
                          <a:latin typeface="Source Sans Pro"/>
                        </a:rPr>
                        <a:t>No, we do not have a formal sales training program</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12%</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099574"/>
                  </a:ext>
                </a:extLst>
              </a:tr>
              <a:tr h="163221">
                <a:tc>
                  <a:txBody>
                    <a:bodyPr/>
                    <a:lstStyle/>
                    <a:p>
                      <a:pPr marL="91440" algn="l" fontAlgn="b"/>
                      <a:r>
                        <a:rPr lang="en-US" sz="1100" b="0" i="0" u="none" strike="noStrike">
                          <a:solidFill>
                            <a:srgbClr val="000000"/>
                          </a:solidFill>
                          <a:effectLst/>
                          <a:latin typeface="Source Sans Pro" panose="020B0503030403020204" pitchFamily="34" charset="0"/>
                        </a:rPr>
                        <a:t>Yes, we are committed to ongoing sales training/professional development</a:t>
                      </a:r>
                    </a:p>
                  </a:txBody>
                  <a:tcPr marL="4233" marR="4233" marT="4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Source Sans Pro" panose="020B0503030403020204" pitchFamily="34" charset="0"/>
                        </a:rPr>
                        <a:t>8%</a:t>
                      </a:r>
                    </a:p>
                  </a:txBody>
                  <a:tcPr marL="4233" marR="4233" marT="4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949780"/>
                  </a:ext>
                </a:extLst>
              </a:tr>
            </a:tbl>
          </a:graphicData>
        </a:graphic>
      </p:graphicFrame>
      <p:graphicFrame>
        <p:nvGraphicFramePr>
          <p:cNvPr id="6" name="Chart 5">
            <a:extLst>
              <a:ext uri="{FF2B5EF4-FFF2-40B4-BE49-F238E27FC236}">
                <a16:creationId xmlns:a16="http://schemas.microsoft.com/office/drawing/2014/main" id="{D189F556-9D60-9E5B-62CF-15264E88E4F9}"/>
              </a:ext>
            </a:extLst>
          </p:cNvPr>
          <p:cNvGraphicFramePr>
            <a:graphicFrameLocks/>
          </p:cNvGraphicFramePr>
          <p:nvPr>
            <p:extLst>
              <p:ext uri="{D42A27DB-BD31-4B8C-83A1-F6EECF244321}">
                <p14:modId xmlns:p14="http://schemas.microsoft.com/office/powerpoint/2010/main" val="1959861842"/>
              </p:ext>
            </p:extLst>
          </p:nvPr>
        </p:nvGraphicFramePr>
        <p:xfrm>
          <a:off x="5138057" y="2249714"/>
          <a:ext cx="6338128" cy="200015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071C3AFD-EDC3-A957-B3EF-34162CF8895C}"/>
              </a:ext>
            </a:extLst>
          </p:cNvPr>
          <p:cNvCxnSpPr/>
          <p:nvPr/>
        </p:nvCxnSpPr>
        <p:spPr>
          <a:xfrm>
            <a:off x="9056915" y="2975429"/>
            <a:ext cx="0" cy="1274435"/>
          </a:xfrm>
          <a:prstGeom prst="line">
            <a:avLst/>
          </a:prstGeom>
          <a:ln w="28575">
            <a:solidFill>
              <a:srgbClr val="FA526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2B74A7-DEA6-48ED-EB74-0E2C8F279335}"/>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5</a:t>
            </a:r>
          </a:p>
        </p:txBody>
      </p:sp>
    </p:spTree>
    <p:extLst>
      <p:ext uri="{BB962C8B-B14F-4D97-AF65-F5344CB8AC3E}">
        <p14:creationId xmlns:p14="http://schemas.microsoft.com/office/powerpoint/2010/main" val="363898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06760" y="2176888"/>
            <a:ext cx="3387627" cy="1726490"/>
          </a:xfrm>
        </p:spPr>
        <p:txBody>
          <a:bodyPr/>
          <a:lstStyle/>
          <a:p>
            <a:r>
              <a:rPr lang="en-US" sz="2000" b="1" dirty="0"/>
              <a:t>Sales is performing well, but not well enough to hit targets – is this misalignment?</a:t>
            </a:r>
          </a:p>
          <a:p>
            <a:pPr marL="342900" indent="-342900">
              <a:buFont typeface="Arial" panose="020B0604020202020204" pitchFamily="34" charset="0"/>
              <a:buChar char="•"/>
            </a:pPr>
            <a:r>
              <a:rPr lang="en-US" sz="2000" dirty="0"/>
              <a:t>83% of respondents improved their sales results compared to last year (2023)</a:t>
            </a:r>
          </a:p>
          <a:p>
            <a:pPr marL="342900" indent="-342900">
              <a:buFont typeface="Arial" panose="020B0604020202020204" pitchFamily="34" charset="0"/>
              <a:buChar char="•"/>
            </a:pPr>
            <a:r>
              <a:rPr lang="en-US" sz="2000" dirty="0"/>
              <a:t>28% of companies have a Sales budget of $5mm+ in 2024, compared to only 19% in 2022.</a:t>
            </a:r>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8" y="979154"/>
            <a:ext cx="11102580" cy="496720"/>
          </a:xfrm>
        </p:spPr>
        <p:txBody>
          <a:bodyPr/>
          <a:lstStyle/>
          <a:p>
            <a:r>
              <a:rPr lang="en-US" sz="3200" i="1" dirty="0"/>
              <a:t>Key Insight: </a:t>
            </a:r>
            <a:r>
              <a:rPr lang="en-US" sz="3200" dirty="0"/>
              <a:t>But, Sales revenues &amp; sales budgets are both up compared to 2023</a:t>
            </a:r>
          </a:p>
        </p:txBody>
      </p:sp>
      <p:sp>
        <p:nvSpPr>
          <p:cNvPr id="5" name="TextBox 4">
            <a:extLst>
              <a:ext uri="{FF2B5EF4-FFF2-40B4-BE49-F238E27FC236}">
                <a16:creationId xmlns:a16="http://schemas.microsoft.com/office/drawing/2014/main" id="{54164155-5340-A652-DB8D-CB2774FDA02A}"/>
              </a:ext>
            </a:extLst>
          </p:cNvPr>
          <p:cNvSpPr txBox="1"/>
          <p:nvPr/>
        </p:nvSpPr>
        <p:spPr>
          <a:xfrm>
            <a:off x="6449223"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graphicFrame>
        <p:nvGraphicFramePr>
          <p:cNvPr id="6" name="Chart 5">
            <a:extLst>
              <a:ext uri="{FF2B5EF4-FFF2-40B4-BE49-F238E27FC236}">
                <a16:creationId xmlns:a16="http://schemas.microsoft.com/office/drawing/2014/main" id="{D93D73FB-B32A-A0EE-942C-02762933E110}"/>
              </a:ext>
            </a:extLst>
          </p:cNvPr>
          <p:cNvGraphicFramePr>
            <a:graphicFrameLocks/>
          </p:cNvGraphicFramePr>
          <p:nvPr>
            <p:extLst>
              <p:ext uri="{D42A27DB-BD31-4B8C-83A1-F6EECF244321}">
                <p14:modId xmlns:p14="http://schemas.microsoft.com/office/powerpoint/2010/main" val="3684800739"/>
              </p:ext>
            </p:extLst>
          </p:nvPr>
        </p:nvGraphicFramePr>
        <p:xfrm>
          <a:off x="4196503" y="1872343"/>
          <a:ext cx="3387627" cy="4006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F30C2C7-E3E2-3CD4-9281-BB7A02167D52}"/>
              </a:ext>
            </a:extLst>
          </p:cNvPr>
          <p:cNvGraphicFramePr>
            <a:graphicFrameLocks/>
          </p:cNvGraphicFramePr>
          <p:nvPr>
            <p:extLst>
              <p:ext uri="{D42A27DB-BD31-4B8C-83A1-F6EECF244321}">
                <p14:modId xmlns:p14="http://schemas.microsoft.com/office/powerpoint/2010/main" val="1882049487"/>
              </p:ext>
            </p:extLst>
          </p:nvPr>
        </p:nvGraphicFramePr>
        <p:xfrm>
          <a:off x="7986247" y="1872341"/>
          <a:ext cx="4032186" cy="40065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C6A2B8D-D2F1-93F5-BA73-4E6450065DE0}"/>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15</a:t>
            </a:r>
          </a:p>
        </p:txBody>
      </p:sp>
      <p:sp>
        <p:nvSpPr>
          <p:cNvPr id="4" name="Rectangle 3">
            <a:extLst>
              <a:ext uri="{FF2B5EF4-FFF2-40B4-BE49-F238E27FC236}">
                <a16:creationId xmlns:a16="http://schemas.microsoft.com/office/drawing/2014/main" id="{1D06E1A3-8BD0-2621-B62A-1D8C73B95241}"/>
              </a:ext>
            </a:extLst>
          </p:cNvPr>
          <p:cNvSpPr/>
          <p:nvPr/>
        </p:nvSpPr>
        <p:spPr>
          <a:xfrm>
            <a:off x="4069724" y="3078051"/>
            <a:ext cx="3514406" cy="1076636"/>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31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902FD-4E48-C33C-2511-3C9521389C78}"/>
              </a:ext>
            </a:extLst>
          </p:cNvPr>
          <p:cNvSpPr>
            <a:spLocks noGrp="1"/>
          </p:cNvSpPr>
          <p:nvPr>
            <p:ph type="body" sz="quarter" idx="10"/>
          </p:nvPr>
        </p:nvSpPr>
        <p:spPr>
          <a:xfrm>
            <a:off x="471818" y="2392761"/>
            <a:ext cx="4332002" cy="1726490"/>
          </a:xfrm>
        </p:spPr>
        <p:txBody>
          <a:bodyPr lIns="91440" tIns="45720" rIns="91440" bIns="45720" anchor="t"/>
          <a:lstStyle/>
          <a:p>
            <a:pPr marL="285750" indent="-285750">
              <a:buFont typeface="Arial" panose="020B0604020202020204" pitchFamily="34" charset="0"/>
              <a:buChar char="•"/>
            </a:pPr>
            <a:r>
              <a:rPr lang="en-US" sz="1800" dirty="0">
                <a:latin typeface="Source Sans Pro"/>
                <a:ea typeface="Source Sans Pro"/>
              </a:rPr>
              <a:t>In 2022, ‘Price’ (48%) was definitively the largest contributor to lost business, followed by ‘Service’ (26%).</a:t>
            </a:r>
          </a:p>
          <a:p>
            <a:pPr marL="285750" indent="-285750">
              <a:buFont typeface="Arial" panose="020B0604020202020204" pitchFamily="34" charset="0"/>
              <a:buChar char="•"/>
            </a:pPr>
            <a:r>
              <a:rPr lang="en-US" sz="1800" b="1" dirty="0">
                <a:latin typeface="Source Sans Pro"/>
                <a:ea typeface="Source Sans Pro"/>
              </a:rPr>
              <a:t>In 2024, ‘Inability to grow with customer needs’ (45%) and ‘Unmet customer needs’ (41%) are the top reasons for</a:t>
            </a:r>
            <a:r>
              <a:rPr lang="en-US" sz="1800" dirty="0">
                <a:latin typeface="Source Sans Pro"/>
                <a:ea typeface="Source Sans Pro"/>
              </a:rPr>
              <a:t>– a 23% and 26% jump respectively</a:t>
            </a:r>
          </a:p>
          <a:p>
            <a:pPr marL="285750" indent="-285750">
              <a:buFont typeface="Arial" panose="020B0604020202020204" pitchFamily="34" charset="0"/>
              <a:buChar char="•"/>
            </a:pPr>
            <a:r>
              <a:rPr lang="en-US" sz="1800" dirty="0">
                <a:latin typeface="Source Sans Pro"/>
                <a:ea typeface="Source Sans Pro"/>
              </a:rPr>
              <a:t>This creates a strong value prop for Marketing and Sales -positioned uniquely to keep an eye on unmet customer needs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
        <p:nvSpPr>
          <p:cNvPr id="3" name="Text Placeholder 2">
            <a:extLst>
              <a:ext uri="{FF2B5EF4-FFF2-40B4-BE49-F238E27FC236}">
                <a16:creationId xmlns:a16="http://schemas.microsoft.com/office/drawing/2014/main" id="{51A98BA5-2153-24E1-DB34-9185C1DA1F95}"/>
              </a:ext>
            </a:extLst>
          </p:cNvPr>
          <p:cNvSpPr>
            <a:spLocks noGrp="1"/>
          </p:cNvSpPr>
          <p:nvPr>
            <p:ph type="body" sz="quarter" idx="11"/>
          </p:nvPr>
        </p:nvSpPr>
        <p:spPr>
          <a:xfrm>
            <a:off x="437148" y="979154"/>
            <a:ext cx="10982018" cy="496720"/>
          </a:xfrm>
        </p:spPr>
        <p:txBody>
          <a:bodyPr lIns="91440" tIns="45720" rIns="91440" bIns="45720" anchor="t"/>
          <a:lstStyle/>
          <a:p>
            <a:r>
              <a:rPr lang="en-US" sz="3200" i="1" dirty="0">
                <a:latin typeface="Source Sans Pro"/>
                <a:ea typeface="Source Sans Pro"/>
              </a:rPr>
              <a:t>Key Insight: </a:t>
            </a:r>
            <a:r>
              <a:rPr lang="en-US" sz="3200" dirty="0">
                <a:latin typeface="Source Sans Pro"/>
                <a:ea typeface="Source Sans Pro"/>
              </a:rPr>
              <a:t>The factors driving lost business have made a huge shift in 2024</a:t>
            </a:r>
          </a:p>
        </p:txBody>
      </p:sp>
      <p:graphicFrame>
        <p:nvGraphicFramePr>
          <p:cNvPr id="5" name="Chart 4">
            <a:extLst>
              <a:ext uri="{FF2B5EF4-FFF2-40B4-BE49-F238E27FC236}">
                <a16:creationId xmlns:a16="http://schemas.microsoft.com/office/drawing/2014/main" id="{1475ABB4-DC02-06AB-6B36-15A27DE74DE3}"/>
              </a:ext>
            </a:extLst>
          </p:cNvPr>
          <p:cNvGraphicFramePr>
            <a:graphicFrameLocks/>
          </p:cNvGraphicFramePr>
          <p:nvPr>
            <p:extLst>
              <p:ext uri="{D42A27DB-BD31-4B8C-83A1-F6EECF244321}">
                <p14:modId xmlns:p14="http://schemas.microsoft.com/office/powerpoint/2010/main" val="3002755302"/>
              </p:ext>
            </p:extLst>
          </p:nvPr>
        </p:nvGraphicFramePr>
        <p:xfrm>
          <a:off x="5624407" y="2095079"/>
          <a:ext cx="5794759" cy="366545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9A996603-5919-8573-6021-313EB1386798}"/>
              </a:ext>
            </a:extLst>
          </p:cNvPr>
          <p:cNvSpPr/>
          <p:nvPr/>
        </p:nvSpPr>
        <p:spPr>
          <a:xfrm>
            <a:off x="5447764" y="3429000"/>
            <a:ext cx="6272420" cy="1052848"/>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B76F10-46B3-B6E1-E088-B9407028C273}"/>
              </a:ext>
            </a:extLst>
          </p:cNvPr>
          <p:cNvSpPr txBox="1"/>
          <p:nvPr/>
        </p:nvSpPr>
        <p:spPr>
          <a:xfrm>
            <a:off x="6567593" y="6337528"/>
            <a:ext cx="4008625" cy="261610"/>
          </a:xfrm>
          <a:prstGeom prst="rect">
            <a:avLst/>
          </a:prstGeom>
          <a:noFill/>
        </p:spPr>
        <p:txBody>
          <a:bodyPr wrap="square" lIns="91440" tIns="45720" rIns="91440" bIns="45720" rtlCol="0" anchor="t">
            <a:spAutoFit/>
          </a:bodyPr>
          <a:lstStyle/>
          <a:p>
            <a:r>
              <a:rPr lang="en-US" sz="1100" i="1">
                <a:latin typeface="Source Sans Pro"/>
                <a:ea typeface="Source Sans Pro"/>
              </a:rPr>
              <a:t>*See page 19 for full list of lost business</a:t>
            </a:r>
            <a:endParaRPr lang="en-US" i="1"/>
          </a:p>
        </p:txBody>
      </p:sp>
      <p:sp>
        <p:nvSpPr>
          <p:cNvPr id="4" name="TextBox 3">
            <a:extLst>
              <a:ext uri="{FF2B5EF4-FFF2-40B4-BE49-F238E27FC236}">
                <a16:creationId xmlns:a16="http://schemas.microsoft.com/office/drawing/2014/main" id="{5CC94DBA-2B5A-8FCB-710E-26F9E3EB97A0}"/>
              </a:ext>
            </a:extLst>
          </p:cNvPr>
          <p:cNvSpPr txBox="1"/>
          <p:nvPr/>
        </p:nvSpPr>
        <p:spPr>
          <a:xfrm>
            <a:off x="6567594" y="610463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9" name="TextBox 8">
            <a:extLst>
              <a:ext uri="{FF2B5EF4-FFF2-40B4-BE49-F238E27FC236}">
                <a16:creationId xmlns:a16="http://schemas.microsoft.com/office/drawing/2014/main" id="{22BDCD0C-68E6-4F6A-0C30-F8DC2C93EC6E}"/>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6</a:t>
            </a:r>
          </a:p>
        </p:txBody>
      </p:sp>
    </p:spTree>
    <p:extLst>
      <p:ext uri="{BB962C8B-B14F-4D97-AF65-F5344CB8AC3E}">
        <p14:creationId xmlns:p14="http://schemas.microsoft.com/office/powerpoint/2010/main" val="19194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80083" y="2530264"/>
            <a:ext cx="4066159" cy="1964728"/>
          </a:xfrm>
        </p:spPr>
        <p:txBody>
          <a:bodyPr lIns="91440" tIns="45720" rIns="91440" bIns="45720" anchor="t"/>
          <a:lstStyle/>
          <a:p>
            <a:pPr marL="342900" indent="-342900">
              <a:buFont typeface="Arial" panose="020B0604020202020204" pitchFamily="34" charset="0"/>
              <a:buChar char="•"/>
            </a:pPr>
            <a:r>
              <a:rPr lang="en-US" sz="2000" dirty="0">
                <a:latin typeface="Source Sans Pro"/>
                <a:ea typeface="Source Sans Pro"/>
              </a:rPr>
              <a:t>Based on key data from this benchmark, organizations are at risk of lost business if they don't have the processes in place to understand customers</a:t>
            </a:r>
          </a:p>
          <a:p>
            <a:pPr marL="342900" indent="-342900">
              <a:buFont typeface="Arial" panose="020B0604020202020204" pitchFamily="34" charset="0"/>
              <a:buChar char="•"/>
            </a:pPr>
            <a:r>
              <a:rPr lang="en-US" sz="2000" b="1" dirty="0">
                <a:latin typeface="Source Sans Pro"/>
                <a:ea typeface="Source Sans Pro"/>
              </a:rPr>
              <a:t>Only 39% of organizations have a formal customer experience/service review strategy,</a:t>
            </a:r>
            <a:r>
              <a:rPr lang="en-US" sz="2000" dirty="0">
                <a:latin typeface="Source Sans Pro"/>
                <a:ea typeface="Source Sans Pro"/>
              </a:rPr>
              <a:t> leaving most organizations exposed to this key risk. </a:t>
            </a:r>
            <a:endParaRPr lang="en-US" sz="2000" dirty="0"/>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7" y="979154"/>
            <a:ext cx="10800006" cy="496720"/>
          </a:xfrm>
        </p:spPr>
        <p:txBody>
          <a:bodyPr lIns="91440" tIns="45720" rIns="91440" bIns="45720" anchor="t"/>
          <a:lstStyle/>
          <a:p>
            <a:r>
              <a:rPr lang="en-US" sz="3200" i="1" dirty="0">
                <a:latin typeface="Source Sans Pro"/>
                <a:ea typeface="Source Sans Pro"/>
              </a:rPr>
              <a:t>Key Insight: </a:t>
            </a:r>
            <a:r>
              <a:rPr lang="en-US" sz="3200" dirty="0">
                <a:latin typeface="Source Sans Pro"/>
                <a:ea typeface="Source Sans Pro"/>
              </a:rPr>
              <a:t>55% of companies don't have a formal process in place to understand customers' needs and perceptions</a:t>
            </a:r>
          </a:p>
        </p:txBody>
      </p:sp>
      <p:graphicFrame>
        <p:nvGraphicFramePr>
          <p:cNvPr id="4" name="Chart 3">
            <a:extLst>
              <a:ext uri="{FF2B5EF4-FFF2-40B4-BE49-F238E27FC236}">
                <a16:creationId xmlns:a16="http://schemas.microsoft.com/office/drawing/2014/main" id="{1D831630-C18C-3DA4-3FE0-3D2FBDA11219}"/>
              </a:ext>
            </a:extLst>
          </p:cNvPr>
          <p:cNvGraphicFramePr>
            <a:graphicFrameLocks/>
          </p:cNvGraphicFramePr>
          <p:nvPr>
            <p:extLst>
              <p:ext uri="{D42A27DB-BD31-4B8C-83A1-F6EECF244321}">
                <p14:modId xmlns:p14="http://schemas.microsoft.com/office/powerpoint/2010/main" val="2438757451"/>
              </p:ext>
            </p:extLst>
          </p:nvPr>
        </p:nvGraphicFramePr>
        <p:xfrm>
          <a:off x="5138671" y="2308125"/>
          <a:ext cx="6085986" cy="34918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C4A929C-542C-8108-2F8F-5D3A133FD5AD}"/>
              </a:ext>
            </a:extLst>
          </p:cNvPr>
          <p:cNvSpPr txBox="1"/>
          <p:nvPr/>
        </p:nvSpPr>
        <p:spPr>
          <a:xfrm>
            <a:off x="10873630" y="4534593"/>
            <a:ext cx="645713" cy="369332"/>
          </a:xfrm>
          <a:prstGeom prst="rect">
            <a:avLst/>
          </a:prstGeom>
          <a:noFill/>
        </p:spPr>
        <p:txBody>
          <a:bodyPr wrap="square" rtlCol="0">
            <a:spAutoFit/>
          </a:bodyPr>
          <a:lstStyle/>
          <a:p>
            <a:r>
              <a:rPr lang="en-US" b="1">
                <a:latin typeface="Source Sans Pro" panose="020B0503030403020204" pitchFamily="34" charset="0"/>
                <a:ea typeface="Source Sans Pro" panose="020B0503030403020204" pitchFamily="34" charset="0"/>
              </a:rPr>
              <a:t>55%</a:t>
            </a:r>
          </a:p>
        </p:txBody>
      </p:sp>
      <p:sp>
        <p:nvSpPr>
          <p:cNvPr id="8" name="Right Brace 7">
            <a:extLst>
              <a:ext uri="{FF2B5EF4-FFF2-40B4-BE49-F238E27FC236}">
                <a16:creationId xmlns:a16="http://schemas.microsoft.com/office/drawing/2014/main" id="{33616EC8-EFA7-1786-0F6F-84984584EAE5}"/>
              </a:ext>
            </a:extLst>
          </p:cNvPr>
          <p:cNvSpPr/>
          <p:nvPr/>
        </p:nvSpPr>
        <p:spPr>
          <a:xfrm>
            <a:off x="10587609" y="4054044"/>
            <a:ext cx="286021" cy="1330430"/>
          </a:xfrm>
          <a:prstGeom prst="rightBrace">
            <a:avLst/>
          </a:prstGeom>
          <a:noFill/>
          <a:ln w="28575">
            <a:solidFill>
              <a:srgbClr val="FA52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1607871-2B1B-3336-73E7-6280F797C16E}"/>
              </a:ext>
            </a:extLst>
          </p:cNvPr>
          <p:cNvSpPr txBox="1"/>
          <p:nvPr/>
        </p:nvSpPr>
        <p:spPr>
          <a:xfrm>
            <a:off x="6096000" y="6075918"/>
            <a:ext cx="4008625"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9" name="TextBox 8">
            <a:extLst>
              <a:ext uri="{FF2B5EF4-FFF2-40B4-BE49-F238E27FC236}">
                <a16:creationId xmlns:a16="http://schemas.microsoft.com/office/drawing/2014/main" id="{D8CF4599-35D1-F3EE-B048-0B86FBF6A7C8}"/>
              </a:ext>
            </a:extLst>
          </p:cNvPr>
          <p:cNvSpPr txBox="1"/>
          <p:nvPr/>
        </p:nvSpPr>
        <p:spPr>
          <a:xfrm>
            <a:off x="453190" y="6337528"/>
            <a:ext cx="266218"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7</a:t>
            </a:r>
          </a:p>
        </p:txBody>
      </p:sp>
    </p:spTree>
    <p:extLst>
      <p:ext uri="{BB962C8B-B14F-4D97-AF65-F5344CB8AC3E}">
        <p14:creationId xmlns:p14="http://schemas.microsoft.com/office/powerpoint/2010/main" val="408394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3ACD-B565-0EA8-6B70-7A5D7F11A3AC}"/>
              </a:ext>
            </a:extLst>
          </p:cNvPr>
          <p:cNvSpPr>
            <a:spLocks noGrp="1"/>
          </p:cNvSpPr>
          <p:nvPr>
            <p:ph type="body" sz="quarter" idx="10"/>
          </p:nvPr>
        </p:nvSpPr>
        <p:spPr>
          <a:xfrm>
            <a:off x="453190" y="2364248"/>
            <a:ext cx="4698359" cy="1726490"/>
          </a:xfrm>
        </p:spPr>
        <p:txBody>
          <a:bodyPr/>
          <a:lstStyle/>
          <a:p>
            <a:r>
              <a:rPr lang="en-US" sz="1800" i="1" dirty="0"/>
              <a:t>For marketing:</a:t>
            </a:r>
          </a:p>
          <a:p>
            <a:pPr marL="285750" indent="-285750">
              <a:buFont typeface="Arial" panose="020B0604020202020204" pitchFamily="34" charset="0"/>
              <a:buChar char="•"/>
            </a:pPr>
            <a:r>
              <a:rPr lang="en-US" sz="1800" dirty="0"/>
              <a:t>Brand awareness remains a top priority in 2024 at 35%</a:t>
            </a:r>
          </a:p>
          <a:p>
            <a:pPr marL="285750" indent="-285750">
              <a:buFont typeface="Arial" panose="020B0604020202020204" pitchFamily="34" charset="0"/>
              <a:buChar char="•"/>
            </a:pPr>
            <a:r>
              <a:rPr lang="en-US" sz="1800" b="1" dirty="0"/>
              <a:t>‘Customer acquisition’ dropped 19% from 40% in 2022 to 21% </a:t>
            </a:r>
          </a:p>
          <a:p>
            <a:endParaRPr lang="en-US" sz="1800" dirty="0"/>
          </a:p>
          <a:p>
            <a:r>
              <a:rPr lang="en-US" sz="1800" dirty="0"/>
              <a:t>For sales:</a:t>
            </a:r>
          </a:p>
          <a:p>
            <a:pPr marL="285750" indent="-285750">
              <a:buFont typeface="Arial" panose="020B0604020202020204" pitchFamily="34" charset="0"/>
              <a:buChar char="•"/>
            </a:pPr>
            <a:r>
              <a:rPr lang="en-US" sz="1800" b="1" dirty="0"/>
              <a:t>The only hires Sales plan to make are for “New business development positions” </a:t>
            </a:r>
            <a:r>
              <a:rPr lang="en-US" sz="1800" dirty="0"/>
              <a:t>(31%) and </a:t>
            </a:r>
            <a:r>
              <a:rPr lang="en-US" sz="1800" b="1" dirty="0"/>
              <a:t>“To find new customers”</a:t>
            </a:r>
            <a:r>
              <a:rPr lang="en-US" sz="1800" dirty="0"/>
              <a:t> (31%)</a:t>
            </a:r>
          </a:p>
        </p:txBody>
      </p:sp>
      <p:sp>
        <p:nvSpPr>
          <p:cNvPr id="3" name="Text Placeholder 2">
            <a:extLst>
              <a:ext uri="{FF2B5EF4-FFF2-40B4-BE49-F238E27FC236}">
                <a16:creationId xmlns:a16="http://schemas.microsoft.com/office/drawing/2014/main" id="{51378616-1FDB-2E30-B622-A46ABA215A15}"/>
              </a:ext>
            </a:extLst>
          </p:cNvPr>
          <p:cNvSpPr>
            <a:spLocks noGrp="1"/>
          </p:cNvSpPr>
          <p:nvPr>
            <p:ph type="body" sz="quarter" idx="11"/>
          </p:nvPr>
        </p:nvSpPr>
        <p:spPr>
          <a:xfrm>
            <a:off x="437147" y="979154"/>
            <a:ext cx="11141134" cy="496720"/>
          </a:xfrm>
        </p:spPr>
        <p:txBody>
          <a:bodyPr/>
          <a:lstStyle/>
          <a:p>
            <a:r>
              <a:rPr lang="en-US" sz="3200" i="1" dirty="0"/>
              <a:t>Key Insight: </a:t>
            </a:r>
            <a:r>
              <a:rPr lang="en-US" sz="3200" dirty="0"/>
              <a:t>Marketing priorities are not aligned to Sales  - ‘Brand awareness’ pulls to the front at the top Marketing priority in ‘24</a:t>
            </a:r>
          </a:p>
        </p:txBody>
      </p:sp>
      <p:graphicFrame>
        <p:nvGraphicFramePr>
          <p:cNvPr id="4" name="Chart 3">
            <a:extLst>
              <a:ext uri="{FF2B5EF4-FFF2-40B4-BE49-F238E27FC236}">
                <a16:creationId xmlns:a16="http://schemas.microsoft.com/office/drawing/2014/main" id="{D6F850E0-C634-740B-9AFF-C531886612B0}"/>
              </a:ext>
            </a:extLst>
          </p:cNvPr>
          <p:cNvGraphicFramePr>
            <a:graphicFrameLocks/>
          </p:cNvGraphicFramePr>
          <p:nvPr>
            <p:extLst>
              <p:ext uri="{D42A27DB-BD31-4B8C-83A1-F6EECF244321}">
                <p14:modId xmlns:p14="http://schemas.microsoft.com/office/powerpoint/2010/main" val="1465101296"/>
              </p:ext>
            </p:extLst>
          </p:nvPr>
        </p:nvGraphicFramePr>
        <p:xfrm>
          <a:off x="5679584" y="2320642"/>
          <a:ext cx="5898698" cy="35582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862CF0F-049F-B432-86D9-C7AD445BD1CE}"/>
              </a:ext>
            </a:extLst>
          </p:cNvPr>
          <p:cNvSpPr txBox="1"/>
          <p:nvPr/>
        </p:nvSpPr>
        <p:spPr>
          <a:xfrm>
            <a:off x="6783498" y="6075918"/>
            <a:ext cx="4411724" cy="261610"/>
          </a:xfrm>
          <a:prstGeom prst="rect">
            <a:avLst/>
          </a:prstGeom>
          <a:noFill/>
        </p:spPr>
        <p:txBody>
          <a:bodyPr wrap="square" rtlCol="0">
            <a:spAutoFit/>
          </a:bodyPr>
          <a:lstStyle/>
          <a:p>
            <a:r>
              <a:rPr lang="en-US" sz="1100" b="1" i="1">
                <a:latin typeface="Source Sans Pro" panose="020B0503030403020204" pitchFamily="34" charset="0"/>
                <a:ea typeface="Source Sans Pro" panose="020B0503030403020204" pitchFamily="34" charset="0"/>
              </a:rPr>
              <a:t>Note: Remaining percents are “don’t know/decline to answer”</a:t>
            </a:r>
          </a:p>
        </p:txBody>
      </p:sp>
      <p:sp>
        <p:nvSpPr>
          <p:cNvPr id="6" name="TextBox 5">
            <a:extLst>
              <a:ext uri="{FF2B5EF4-FFF2-40B4-BE49-F238E27FC236}">
                <a16:creationId xmlns:a16="http://schemas.microsoft.com/office/drawing/2014/main" id="{9FDCE6BC-DB06-6590-0B41-6CA0D1622943}"/>
              </a:ext>
            </a:extLst>
          </p:cNvPr>
          <p:cNvSpPr txBox="1"/>
          <p:nvPr/>
        </p:nvSpPr>
        <p:spPr>
          <a:xfrm>
            <a:off x="453189" y="6337528"/>
            <a:ext cx="411783" cy="276999"/>
          </a:xfrm>
          <a:prstGeom prst="rect">
            <a:avLst/>
          </a:prstGeom>
          <a:noFill/>
        </p:spPr>
        <p:txBody>
          <a:bodyPr wrap="square" rtlCol="0">
            <a:spAutoFit/>
          </a:bodyPr>
          <a:lstStyle/>
          <a:p>
            <a:r>
              <a:rPr lang="en-US" sz="1200">
                <a:solidFill>
                  <a:schemeClr val="bg2">
                    <a:lumMod val="50000"/>
                  </a:schemeClr>
                </a:solidFill>
                <a:latin typeface="Source Sans Pro" panose="020B0503030403020204" pitchFamily="34" charset="0"/>
                <a:ea typeface="Source Sans Pro" panose="020B0503030403020204" pitchFamily="34" charset="0"/>
              </a:rPr>
              <a:t>8</a:t>
            </a:r>
          </a:p>
        </p:txBody>
      </p:sp>
      <p:sp>
        <p:nvSpPr>
          <p:cNvPr id="7" name="Rectangle 6">
            <a:extLst>
              <a:ext uri="{FF2B5EF4-FFF2-40B4-BE49-F238E27FC236}">
                <a16:creationId xmlns:a16="http://schemas.microsoft.com/office/drawing/2014/main" id="{0E4B665C-7394-46CD-1F88-5B390DC3DD66}"/>
              </a:ext>
            </a:extLst>
          </p:cNvPr>
          <p:cNvSpPr/>
          <p:nvPr/>
        </p:nvSpPr>
        <p:spPr>
          <a:xfrm>
            <a:off x="5447764" y="3631843"/>
            <a:ext cx="6272420" cy="496720"/>
          </a:xfrm>
          <a:prstGeom prst="rect">
            <a:avLst/>
          </a:prstGeom>
          <a:noFill/>
          <a:ln w="38100">
            <a:solidFill>
              <a:srgbClr val="FA526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215397"/>
      </p:ext>
    </p:extLst>
  </p:cSld>
  <p:clrMapOvr>
    <a:masterClrMapping/>
  </p:clrMapOvr>
</p:sld>
</file>

<file path=ppt/theme/theme1.xml><?xml version="1.0" encoding="utf-8"?>
<a:theme xmlns:a="http://schemas.openxmlformats.org/drawingml/2006/main" name="tt + Path duel brand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t + Path duel brand TE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2559</TotalTime>
  <Words>4740</Words>
  <Application>Microsoft Macintosh PowerPoint</Application>
  <PresentationFormat>Widescreen</PresentationFormat>
  <Paragraphs>678</Paragraphs>
  <Slides>40</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Aptos</vt:lpstr>
      <vt:lpstr>Arial</vt:lpstr>
      <vt:lpstr>Calibri</vt:lpstr>
      <vt:lpstr>DIN Next LT Pro Light Condensed</vt:lpstr>
      <vt:lpstr>Source Sans Pro</vt:lpstr>
      <vt:lpstr>Source Sans Pro Light</vt:lpstr>
      <vt:lpstr>tt + Path duel brand WHITE</vt:lpstr>
      <vt:lpstr>tt + Path duel brand TEAL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jennifer@tmsatoday.org sarah@pathgrowth.com </vt:lpstr>
      <vt:lpstr>PowerPoint Presentation</vt:lpstr>
      <vt:lpstr>AI &amp; Platform Integration</vt:lpstr>
      <vt:lpstr>PowerPoint Presentation</vt:lpstr>
      <vt:lpstr>PowerPoint Presentation</vt:lpstr>
      <vt:lpstr>PowerPoint Presentation</vt:lpstr>
      <vt:lpstr>PowerPoint Presentation</vt:lpstr>
      <vt:lpstr>Sales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Hamilton</dc:creator>
  <cp:lastModifiedBy>Sarah Ahern</cp:lastModifiedBy>
  <cp:revision>8</cp:revision>
  <dcterms:created xsi:type="dcterms:W3CDTF">2023-03-01T18:52:10Z</dcterms:created>
  <dcterms:modified xsi:type="dcterms:W3CDTF">2024-10-11T11:50:50Z</dcterms:modified>
</cp:coreProperties>
</file>