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Mulish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Roboto Medium"/>
      <p:regular r:id="rId38"/>
      <p:bold r:id="rId39"/>
      <p:italic r:id="rId40"/>
      <p:boldItalic r:id="rId41"/>
    </p:embeddedFont>
    <p:embeddedFont>
      <p:font typeface="Pacifico"/>
      <p:regular r:id="rId42"/>
    </p:embeddedFont>
    <p:embeddedFont>
      <p:font typeface="Quattrocento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iZ7p9KWtQxfV+zs5eyeUzCx1DP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78C57A-34FD-49BA-A957-3A1C2D2DCBBF}">
  <a:tblStyle styleId="{8778C57A-34FD-49BA-A957-3A1C2D2DCB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italic.fntdata"/><Relationship Id="rId20" Type="http://schemas.openxmlformats.org/officeDocument/2006/relationships/slide" Target="slides/slide15.xml"/><Relationship Id="rId42" Type="http://schemas.openxmlformats.org/officeDocument/2006/relationships/font" Target="fonts/Pacifico-regular.fntdata"/><Relationship Id="rId41" Type="http://schemas.openxmlformats.org/officeDocument/2006/relationships/font" Target="fonts/RobotoMedium-boldItalic.fntdata"/><Relationship Id="rId22" Type="http://schemas.openxmlformats.org/officeDocument/2006/relationships/slide" Target="slides/slide17.xml"/><Relationship Id="rId44" Type="http://schemas.openxmlformats.org/officeDocument/2006/relationships/font" Target="fonts/QuattrocentoSans-bold.fntdata"/><Relationship Id="rId21" Type="http://schemas.openxmlformats.org/officeDocument/2006/relationships/slide" Target="slides/slide16.xml"/><Relationship Id="rId43" Type="http://schemas.openxmlformats.org/officeDocument/2006/relationships/font" Target="fonts/QuattrocentoSans-regular.fntdata"/><Relationship Id="rId24" Type="http://schemas.openxmlformats.org/officeDocument/2006/relationships/slide" Target="slides/slide19.xml"/><Relationship Id="rId46" Type="http://schemas.openxmlformats.org/officeDocument/2006/relationships/font" Target="fonts/QuattrocentoSans-boldItalic.fntdata"/><Relationship Id="rId23" Type="http://schemas.openxmlformats.org/officeDocument/2006/relationships/slide" Target="slides/slide18.xml"/><Relationship Id="rId45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ulish-bold.fntdata"/><Relationship Id="rId30" Type="http://schemas.openxmlformats.org/officeDocument/2006/relationships/font" Target="fonts/Mulish-regular.fntdata"/><Relationship Id="rId11" Type="http://schemas.openxmlformats.org/officeDocument/2006/relationships/slide" Target="slides/slide6.xml"/><Relationship Id="rId33" Type="http://schemas.openxmlformats.org/officeDocument/2006/relationships/font" Target="fonts/Mulish-boldItalic.fntdata"/><Relationship Id="rId10" Type="http://schemas.openxmlformats.org/officeDocument/2006/relationships/slide" Target="slides/slide5.xml"/><Relationship Id="rId32" Type="http://schemas.openxmlformats.org/officeDocument/2006/relationships/font" Target="fonts/Mulish-italic.fntdata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39" Type="http://schemas.openxmlformats.org/officeDocument/2006/relationships/font" Target="fonts/RobotoMedium-bold.fntdata"/><Relationship Id="rId16" Type="http://schemas.openxmlformats.org/officeDocument/2006/relationships/slide" Target="slides/slide11.xml"/><Relationship Id="rId38" Type="http://schemas.openxmlformats.org/officeDocument/2006/relationships/font" Target="fonts/Roboto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2e1e392d7_0_1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2d2e1e392d7_0_10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2e1e392d7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2d2e1e392d7_0_1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f75aa4b21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Opportunity where we had customer buy-in to expand our wine </a:t>
            </a:r>
            <a:r>
              <a:rPr lang="en-US"/>
              <a:t>fulfillment</a:t>
            </a:r>
            <a:r>
              <a:rPr lang="en-US"/>
              <a:t> solution. Shared with us what is important in the industry and what wine </a:t>
            </a:r>
            <a:r>
              <a:rPr lang="en-US"/>
              <a:t>subscription</a:t>
            </a:r>
            <a:r>
              <a:rPr lang="en-US"/>
              <a:t> companies would respond to. Built prospecting list </a:t>
            </a:r>
            <a:r>
              <a:rPr lang="en-US"/>
              <a:t>together (hyper targeted)</a:t>
            </a:r>
            <a:endParaRPr/>
          </a:p>
        </p:txBody>
      </p:sp>
      <p:sp>
        <p:nvSpPr>
          <p:cNvPr id="284" name="Google Shape;284;g2ff75aa4b21_0_7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d2e1e392d7_0_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2d2e1e392d7_0_9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7458e17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Digital campaign launched first followed by Email sequences. </a:t>
            </a:r>
            <a:endParaRPr/>
          </a:p>
        </p:txBody>
      </p:sp>
      <p:sp>
        <p:nvSpPr>
          <p:cNvPr id="311" name="Google Shape;311;g307458e17c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d2e1e392d7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2d2e1e392d7_0_1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0222b485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g30222b4858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07458e17ce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g307458e17ce_0_5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d2e1e392d7_0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Started out logically and </a:t>
            </a:r>
            <a:r>
              <a:rPr lang="en-US"/>
              <a:t>identified</a:t>
            </a:r>
            <a:r>
              <a:rPr lang="en-US"/>
              <a:t> companies that we knew were frozen food providers.  We use data aggregators (Zoominfo, D&amp;B, Thomasnet).  But don’t discount store walks. </a:t>
            </a:r>
            <a:endParaRPr/>
          </a:p>
        </p:txBody>
      </p:sp>
      <p:sp>
        <p:nvSpPr>
          <p:cNvPr id="397" name="Google Shape;397;g2d2e1e392d7_0_1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222b4858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5" name="Google Shape;415;g30222b48581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7458e17ce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g307458e17ce_4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07458e17ce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g307458e17ce_0_7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d2e1e392d7_0_1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g2d2e1e392d7_0_14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07458e17ce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5" name="Google Shape;485;g307458e17ce_4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d2e1e392d7_0_1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2" name="Google Shape;492;g2d2e1e392d7_0_1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2e1e392d7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2d2e1e392d7_0_9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d2e1e392d7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2d2e1e392d7_0_9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7458e17ce_0_6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07458e17ce_0_6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07458e17ce_0_6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2e1e392d7_0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2d2e1e392d7_0_9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2e1e392d7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2d2e1e392d7_0_9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2e1e392d7_0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2d2e1e392d7_0_10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car&#10;&#10;Description automatically generated"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10467" t="0"/>
          <a:stretch/>
        </p:blipFill>
        <p:spPr>
          <a:xfrm>
            <a:off x="5199863" y="0"/>
            <a:ext cx="394413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purple letters on a black background&#10;&#10;Description automatically generated" id="9" name="Google Shape;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2" y="84582"/>
            <a:ext cx="3648456" cy="128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07458e17ce_0_72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Char char="●"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8" name="Google Shape;48;g307458e17ce_0_72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9" name="Google Shape;49;g307458e17ce_0_7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0" name="Google Shape;50;g307458e17ce_0_7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1" name="Google Shape;51;g307458e17ce_0_7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9144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6903999" y="481186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nd green triangle shaped logo&#10;&#10;Description automatically generated" id="13" name="Google Shape;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4474" y="-1"/>
            <a:ext cx="2839526" cy="47643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/>
          <p:nvPr>
            <p:ph type="title"/>
          </p:nvPr>
        </p:nvSpPr>
        <p:spPr>
          <a:xfrm>
            <a:off x="271809" y="169766"/>
            <a:ext cx="8589691" cy="566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  <a:defRPr b="0" i="0" sz="33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9144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/>
          <p:nvPr>
            <p:ph type="title"/>
          </p:nvPr>
        </p:nvSpPr>
        <p:spPr>
          <a:xfrm>
            <a:off x="271809" y="169766"/>
            <a:ext cx="8589691" cy="57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  <a:defRPr b="0" i="0" sz="33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271810" y="840059"/>
            <a:ext cx="8589691" cy="3718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6903999" y="481186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and green rectangle&#10;&#10;Description automatically generated"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00"/>
            <a:ext cx="9144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6903999" y="481186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Layout 10">
  <p:cSld name="Content Layout 10">
    <p:bg>
      <p:bgPr>
        <a:solidFill>
          <a:schemeClr val="l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d2e1e392d7_0_922"/>
          <p:cNvSpPr/>
          <p:nvPr/>
        </p:nvSpPr>
        <p:spPr>
          <a:xfrm rot="5400000">
            <a:off x="-1287413" y="1152848"/>
            <a:ext cx="5287238" cy="2849820"/>
          </a:xfrm>
          <a:custGeom>
            <a:rect b="b" l="l" r="r" t="t"/>
            <a:pathLst>
              <a:path extrusionOk="0" h="6745137" w="9399534">
                <a:moveTo>
                  <a:pt x="2423694" y="53624"/>
                </a:moveTo>
                <a:cubicBezTo>
                  <a:pt x="4180097" y="-43420"/>
                  <a:pt x="4829573" y="292561"/>
                  <a:pt x="6640588" y="78327"/>
                </a:cubicBezTo>
                <a:cubicBezTo>
                  <a:pt x="8063752" y="82458"/>
                  <a:pt x="8055482" y="174735"/>
                  <a:pt x="9378062" y="0"/>
                </a:cubicBezTo>
                <a:cubicBezTo>
                  <a:pt x="9371734" y="3640255"/>
                  <a:pt x="9405060" y="3073157"/>
                  <a:pt x="9398732" y="6713412"/>
                </a:cubicBezTo>
                <a:lnTo>
                  <a:pt x="-1" y="6745138"/>
                </a:lnTo>
                <a:cubicBezTo>
                  <a:pt x="3842" y="3130840"/>
                  <a:pt x="1924" y="3651579"/>
                  <a:pt x="5767" y="37281"/>
                </a:cubicBezTo>
                <a:cubicBezTo>
                  <a:pt x="727891" y="64061"/>
                  <a:pt x="1126001" y="129560"/>
                  <a:pt x="2423694" y="53624"/>
                </a:cubicBezTo>
                <a:close/>
              </a:path>
            </a:pathLst>
          </a:custGeom>
          <a:gradFill>
            <a:gsLst>
              <a:gs pos="0">
                <a:srgbClr val="04D7CE"/>
              </a:gs>
              <a:gs pos="20000">
                <a:srgbClr val="02B3C9"/>
              </a:gs>
              <a:gs pos="100000">
                <a:srgbClr val="377E9D"/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2d2e1e392d7_0_922"/>
          <p:cNvSpPr txBox="1"/>
          <p:nvPr>
            <p:ph type="title"/>
          </p:nvPr>
        </p:nvSpPr>
        <p:spPr>
          <a:xfrm>
            <a:off x="486828" y="631372"/>
            <a:ext cx="1736100" cy="18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2d2e1e392d7_0_922"/>
          <p:cNvSpPr txBox="1"/>
          <p:nvPr>
            <p:ph idx="1" type="body"/>
          </p:nvPr>
        </p:nvSpPr>
        <p:spPr>
          <a:xfrm>
            <a:off x="3316287" y="631372"/>
            <a:ext cx="5340900" cy="3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g2d2e1e392d7_0_922"/>
          <p:cNvSpPr txBox="1"/>
          <p:nvPr>
            <p:ph idx="2" type="body"/>
          </p:nvPr>
        </p:nvSpPr>
        <p:spPr>
          <a:xfrm>
            <a:off x="486675" y="2571749"/>
            <a:ext cx="173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527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75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75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peaker Layout">
  <p:cSld name="Two Speaker Layout">
    <p:bg>
      <p:bgPr>
        <a:solidFill>
          <a:schemeClr val="l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d2e1e392d7_0_927"/>
          <p:cNvSpPr/>
          <p:nvPr/>
        </p:nvSpPr>
        <p:spPr>
          <a:xfrm>
            <a:off x="1314143" y="894396"/>
            <a:ext cx="2828100" cy="3356400"/>
          </a:xfrm>
          <a:prstGeom prst="roundRect">
            <a:avLst>
              <a:gd fmla="val 5369" name="adj"/>
            </a:avLst>
          </a:prstGeom>
          <a:solidFill>
            <a:schemeClr val="lt1"/>
          </a:solidFill>
          <a:ln cap="flat" cmpd="sng" w="19050">
            <a:solidFill>
              <a:srgbClr val="02B3C9"/>
            </a:solidFill>
            <a:prstDash val="solid"/>
            <a:round/>
            <a:headEnd len="sm" w="sm" type="none"/>
            <a:tailEnd len="sm" w="sm" type="none"/>
          </a:ln>
          <a:effectLst>
            <a:outerShdw blurRad="255581" sx="101000" rotWithShape="0" algn="t" dir="3600000" dist="26333" sy="101000">
              <a:srgbClr val="000000">
                <a:alpha val="121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d2e1e392d7_0_927"/>
          <p:cNvSpPr txBox="1"/>
          <p:nvPr>
            <p:ph idx="1" type="body"/>
          </p:nvPr>
        </p:nvSpPr>
        <p:spPr>
          <a:xfrm>
            <a:off x="1622246" y="2936233"/>
            <a:ext cx="2204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g2d2e1e392d7_0_927"/>
          <p:cNvSpPr txBox="1"/>
          <p:nvPr>
            <p:ph idx="2" type="body"/>
          </p:nvPr>
        </p:nvSpPr>
        <p:spPr>
          <a:xfrm>
            <a:off x="1622171" y="3432880"/>
            <a:ext cx="2204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d2e1e392d7_0_927"/>
          <p:cNvSpPr/>
          <p:nvPr>
            <p:ph idx="3" type="pic"/>
          </p:nvPr>
        </p:nvSpPr>
        <p:spPr>
          <a:xfrm>
            <a:off x="1629912" y="1103757"/>
            <a:ext cx="2196600" cy="1634100"/>
          </a:xfrm>
          <a:prstGeom prst="roundRect">
            <a:avLst>
              <a:gd fmla="val 4956" name="adj"/>
            </a:avLst>
          </a:prstGeom>
          <a:noFill/>
          <a:ln>
            <a:noFill/>
          </a:ln>
          <a:effectLst>
            <a:outerShdw blurRad="254000" rotWithShape="0" algn="tr" dir="3600000" dist="25400">
              <a:srgbClr val="000000">
                <a:alpha val="20000"/>
              </a:srgbClr>
            </a:outerShdw>
          </a:effectLst>
        </p:spPr>
      </p:sp>
      <p:sp>
        <p:nvSpPr>
          <p:cNvPr id="35" name="Google Shape;35;g2d2e1e392d7_0_927"/>
          <p:cNvSpPr txBox="1"/>
          <p:nvPr>
            <p:ph type="title"/>
          </p:nvPr>
        </p:nvSpPr>
        <p:spPr>
          <a:xfrm>
            <a:off x="486675" y="0"/>
            <a:ext cx="8170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2d2e1e392d7_0_927"/>
          <p:cNvSpPr/>
          <p:nvPr/>
        </p:nvSpPr>
        <p:spPr>
          <a:xfrm>
            <a:off x="5024295" y="894396"/>
            <a:ext cx="2828100" cy="3356400"/>
          </a:xfrm>
          <a:prstGeom prst="roundRect">
            <a:avLst>
              <a:gd fmla="val 5369" name="adj"/>
            </a:avLst>
          </a:prstGeom>
          <a:solidFill>
            <a:schemeClr val="lt1"/>
          </a:solidFill>
          <a:ln cap="flat" cmpd="sng" w="19050">
            <a:solidFill>
              <a:srgbClr val="02B3C9"/>
            </a:solidFill>
            <a:prstDash val="solid"/>
            <a:round/>
            <a:headEnd len="sm" w="sm" type="none"/>
            <a:tailEnd len="sm" w="sm" type="none"/>
          </a:ln>
          <a:effectLst>
            <a:outerShdw blurRad="255581" sx="101000" rotWithShape="0" algn="t" dir="3600000" dist="26333" sy="101000">
              <a:srgbClr val="000000">
                <a:alpha val="121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d2e1e392d7_0_927"/>
          <p:cNvSpPr txBox="1"/>
          <p:nvPr>
            <p:ph idx="4" type="body"/>
          </p:nvPr>
        </p:nvSpPr>
        <p:spPr>
          <a:xfrm>
            <a:off x="5340131" y="2936233"/>
            <a:ext cx="2196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g2d2e1e392d7_0_927"/>
          <p:cNvSpPr txBox="1"/>
          <p:nvPr>
            <p:ph idx="5" type="body"/>
          </p:nvPr>
        </p:nvSpPr>
        <p:spPr>
          <a:xfrm>
            <a:off x="5340064" y="3432880"/>
            <a:ext cx="2196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g2d2e1e392d7_0_927"/>
          <p:cNvSpPr/>
          <p:nvPr>
            <p:ph idx="6" type="pic"/>
          </p:nvPr>
        </p:nvSpPr>
        <p:spPr>
          <a:xfrm>
            <a:off x="5340064" y="1103757"/>
            <a:ext cx="2196600" cy="1634100"/>
          </a:xfrm>
          <a:prstGeom prst="roundRect">
            <a:avLst>
              <a:gd fmla="val 4956" name="adj"/>
            </a:avLst>
          </a:prstGeom>
          <a:noFill/>
          <a:ln>
            <a:noFill/>
          </a:ln>
          <a:effectLst>
            <a:outerShdw blurRad="254000" rotWithShape="0" algn="tr" dir="3600000" dist="25400">
              <a:srgbClr val="000000">
                <a:alpha val="20000"/>
              </a:srgbClr>
            </a:outerShdw>
          </a:effectLst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Layout 11">
  <p:cSld name="Content Layout 11">
    <p:bg>
      <p:bgPr>
        <a:solidFill>
          <a:schemeClr val="l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d2e1e392d7_0_937"/>
          <p:cNvSpPr txBox="1"/>
          <p:nvPr>
            <p:ph type="title"/>
          </p:nvPr>
        </p:nvSpPr>
        <p:spPr>
          <a:xfrm>
            <a:off x="486675" y="0"/>
            <a:ext cx="8170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2d2e1e392d7_0_937"/>
          <p:cNvSpPr txBox="1"/>
          <p:nvPr>
            <p:ph idx="1" type="body"/>
          </p:nvPr>
        </p:nvSpPr>
        <p:spPr>
          <a:xfrm>
            <a:off x="485523" y="936127"/>
            <a:ext cx="8169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" showMasterSp="0">
  <p:cSld name="Title and Content 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d2e1e392d7_0_940"/>
          <p:cNvSpPr txBox="1"/>
          <p:nvPr>
            <p:ph type="title"/>
          </p:nvPr>
        </p:nvSpPr>
        <p:spPr>
          <a:xfrm>
            <a:off x="486675" y="0"/>
            <a:ext cx="8170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2d2e1e392d7_0_940"/>
          <p:cNvSpPr txBox="1"/>
          <p:nvPr>
            <p:ph idx="1" type="body"/>
          </p:nvPr>
        </p:nvSpPr>
        <p:spPr>
          <a:xfrm>
            <a:off x="486674" y="940594"/>
            <a:ext cx="8170500" cy="3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0003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i="0" sz="1500">
                <a:solidFill>
                  <a:schemeClr val="dk1"/>
                </a:solidFill>
              </a:defRPr>
            </a:lvl1pPr>
            <a:lvl2pPr indent="-295275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>
                <a:solidFill>
                  <a:schemeClr val="dk1"/>
                </a:solidFill>
              </a:defRPr>
            </a:lvl2pPr>
            <a:lvl3pPr indent="-29527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>
                <a:solidFill>
                  <a:schemeClr val="dk1"/>
                </a:solidFill>
              </a:defRPr>
            </a:lvl3pPr>
            <a:lvl4pPr indent="-290512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Char char="•"/>
              <a:defRPr>
                <a:solidFill>
                  <a:schemeClr val="dk1"/>
                </a:solidFill>
              </a:defRPr>
            </a:lvl4pPr>
            <a:lvl5pPr indent="-290512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Char char="•"/>
              <a:defRPr>
                <a:solidFill>
                  <a:schemeClr val="dk1"/>
                </a:solidFill>
              </a:defRPr>
            </a:lvl5pPr>
            <a:lvl6pPr indent="-28575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>
                <a:solidFill>
                  <a:schemeClr val="dk1"/>
                </a:solidFill>
              </a:defRPr>
            </a:lvl6pPr>
            <a:lvl7pPr indent="-276225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>
                <a:solidFill>
                  <a:schemeClr val="dk1"/>
                </a:solidFill>
              </a:defRPr>
            </a:lvl7pPr>
            <a:lvl8pPr indent="-276225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>
                <a:solidFill>
                  <a:schemeClr val="dk1"/>
                </a:solidFill>
              </a:defRPr>
            </a:lvl8pPr>
            <a:lvl9pPr indent="-271462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idx="12" type="sldNum"/>
          </p:nvPr>
        </p:nvSpPr>
        <p:spPr>
          <a:xfrm>
            <a:off x="6903999" y="481186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5.png"/><Relationship Id="rId7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5" Type="http://schemas.openxmlformats.org/officeDocument/2006/relationships/image" Target="../media/image7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Relationship Id="rId4" Type="http://schemas.openxmlformats.org/officeDocument/2006/relationships/image" Target="../media/image57.png"/><Relationship Id="rId5" Type="http://schemas.openxmlformats.org/officeDocument/2006/relationships/image" Target="../media/image5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7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Relationship Id="rId4" Type="http://schemas.openxmlformats.org/officeDocument/2006/relationships/image" Target="../media/image53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Relationship Id="rId4" Type="http://schemas.openxmlformats.org/officeDocument/2006/relationships/image" Target="../media/image57.png"/><Relationship Id="rId5" Type="http://schemas.openxmlformats.org/officeDocument/2006/relationships/image" Target="../media/image5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22" Type="http://schemas.openxmlformats.org/officeDocument/2006/relationships/image" Target="../media/image28.png"/><Relationship Id="rId21" Type="http://schemas.openxmlformats.org/officeDocument/2006/relationships/image" Target="../media/image30.png"/><Relationship Id="rId24" Type="http://schemas.openxmlformats.org/officeDocument/2006/relationships/image" Target="../media/image31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25" Type="http://schemas.openxmlformats.org/officeDocument/2006/relationships/image" Target="../media/image32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19" Type="http://schemas.openxmlformats.org/officeDocument/2006/relationships/image" Target="../media/image25.png"/><Relationship Id="rId1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254443" y="4643564"/>
            <a:ext cx="16220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139C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October</a:t>
            </a:r>
            <a:r>
              <a:rPr b="1" i="0" lang="en-US" sz="1200" u="none" cap="none" strike="noStrike">
                <a:solidFill>
                  <a:srgbClr val="139C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lang="en-US" sz="1200">
                <a:solidFill>
                  <a:srgbClr val="139C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r>
              <a:rPr b="1" i="0" lang="en-US" sz="1200" u="none" cap="none" strike="noStrike">
                <a:solidFill>
                  <a:srgbClr val="139C9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>
            <p:ph idx="1" type="body"/>
          </p:nvPr>
        </p:nvSpPr>
        <p:spPr>
          <a:xfrm>
            <a:off x="167800" y="1346701"/>
            <a:ext cx="3886200" cy="21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3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Getting Started 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b="1" lang="en-US" sz="3000">
                <a:solidFill>
                  <a:schemeClr val="dk1"/>
                </a:solidFill>
              </a:rPr>
              <a:t>with Account-based Marketing 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b="1" lang="en-US" sz="2000">
                <a:solidFill>
                  <a:schemeClr val="dk1"/>
                </a:solidFill>
              </a:rPr>
              <a:t>in Manufacturing, Logistics, and Supply Chain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" name="Google Shape;58;p1"/>
          <p:cNvSpPr txBox="1"/>
          <p:nvPr>
            <p:ph idx="2" type="body"/>
          </p:nvPr>
        </p:nvSpPr>
        <p:spPr>
          <a:xfrm>
            <a:off x="169165" y="3644677"/>
            <a:ext cx="38835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7937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</a:pPr>
            <a:r>
              <a:rPr lang="en-US"/>
              <a:t>Presented by ODW Logistics and LeadCoverage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2e1e392d7_0_1062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The Macro Economics of Supply Chain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241" name="Google Shape;241;g2d2e1e392d7_0_1062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2" name="Google Shape;242;g2d2e1e392d7_0_1062"/>
          <p:cNvPicPr preferRelativeResize="0"/>
          <p:nvPr/>
        </p:nvPicPr>
        <p:blipFill rotWithShape="1">
          <a:blip r:embed="rId3">
            <a:alphaModFix/>
          </a:blip>
          <a:srcRect b="3147" l="2287" r="47544" t="50706"/>
          <a:stretch/>
        </p:blipFill>
        <p:spPr>
          <a:xfrm>
            <a:off x="6562250" y="1272827"/>
            <a:ext cx="1494176" cy="137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d2e1e392d7_0_1062"/>
          <p:cNvPicPr preferRelativeResize="0"/>
          <p:nvPr/>
        </p:nvPicPr>
        <p:blipFill rotWithShape="1">
          <a:blip r:embed="rId3">
            <a:alphaModFix/>
          </a:blip>
          <a:srcRect b="3147" l="2287" r="47544" t="50706"/>
          <a:stretch/>
        </p:blipFill>
        <p:spPr>
          <a:xfrm>
            <a:off x="5005200" y="1272827"/>
            <a:ext cx="1494175" cy="137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d2e1e392d7_0_1062"/>
          <p:cNvPicPr preferRelativeResize="0"/>
          <p:nvPr/>
        </p:nvPicPr>
        <p:blipFill rotWithShape="1">
          <a:blip r:embed="rId3">
            <a:alphaModFix/>
          </a:blip>
          <a:srcRect b="48387" l="7370" r="47552" t="3113"/>
          <a:stretch/>
        </p:blipFill>
        <p:spPr>
          <a:xfrm>
            <a:off x="3702324" y="1126600"/>
            <a:ext cx="1351700" cy="14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d2e1e392d7_0_1062"/>
          <p:cNvPicPr preferRelativeResize="0"/>
          <p:nvPr/>
        </p:nvPicPr>
        <p:blipFill rotWithShape="1">
          <a:blip r:embed="rId3">
            <a:alphaModFix/>
          </a:blip>
          <a:srcRect b="47252" l="51315" r="-1141" t="4248"/>
          <a:stretch/>
        </p:blipFill>
        <p:spPr>
          <a:xfrm>
            <a:off x="2244300" y="1192825"/>
            <a:ext cx="1494175" cy="14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d2e1e392d7_0_1062"/>
          <p:cNvPicPr preferRelativeResize="0"/>
          <p:nvPr/>
        </p:nvPicPr>
        <p:blipFill rotWithShape="1">
          <a:blip r:embed="rId3">
            <a:alphaModFix/>
          </a:blip>
          <a:srcRect b="47252" l="51315" r="-1141" t="4248"/>
          <a:stretch/>
        </p:blipFill>
        <p:spPr>
          <a:xfrm>
            <a:off x="842400" y="1192825"/>
            <a:ext cx="1494175" cy="145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g2d2e1e392d7_0_1062"/>
          <p:cNvGrpSpPr/>
          <p:nvPr/>
        </p:nvGrpSpPr>
        <p:grpSpPr>
          <a:xfrm>
            <a:off x="2818174" y="2642484"/>
            <a:ext cx="1505100" cy="1374404"/>
            <a:chOff x="1235825" y="1115221"/>
            <a:chExt cx="1505100" cy="1374404"/>
          </a:xfrm>
        </p:grpSpPr>
        <p:sp>
          <p:nvSpPr>
            <p:cNvPr id="248" name="Google Shape;248;g2d2e1e392d7_0_1062"/>
            <p:cNvSpPr txBox="1"/>
            <p:nvPr/>
          </p:nvSpPr>
          <p:spPr>
            <a:xfrm>
              <a:off x="1510076" y="1574025"/>
              <a:ext cx="718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 Dec 2024</a:t>
              </a:r>
              <a:endParaRPr b="0" i="0" sz="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49" name="Google Shape;249;g2d2e1e392d7_0_1062"/>
            <p:cNvSpPr txBox="1"/>
            <p:nvPr/>
          </p:nvSpPr>
          <p:spPr>
            <a:xfrm>
              <a:off x="1235825" y="20432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Apple tiger team surging on 30 Intent Signals</a:t>
              </a:r>
              <a:endParaRPr b="1" i="0" sz="1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cxnSp>
          <p:nvCxnSpPr>
            <p:cNvPr id="250" name="Google Shape;250;g2d2e1e392d7_0_1062"/>
            <p:cNvCxnSpPr/>
            <p:nvPr/>
          </p:nvCxnSpPr>
          <p:spPr>
            <a:xfrm flipH="1" rot="10800000">
              <a:off x="2180202" y="1115221"/>
              <a:ext cx="431100" cy="580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1" name="Google Shape;251;g2d2e1e392d7_0_1062"/>
          <p:cNvGrpSpPr/>
          <p:nvPr/>
        </p:nvGrpSpPr>
        <p:grpSpPr>
          <a:xfrm>
            <a:off x="6232783" y="2912661"/>
            <a:ext cx="1505100" cy="1104229"/>
            <a:chOff x="1225325" y="1386121"/>
            <a:chExt cx="1505100" cy="1104229"/>
          </a:xfrm>
        </p:grpSpPr>
        <p:sp>
          <p:nvSpPr>
            <p:cNvPr id="252" name="Google Shape;252;g2d2e1e392d7_0_1062"/>
            <p:cNvSpPr txBox="1"/>
            <p:nvPr/>
          </p:nvSpPr>
          <p:spPr>
            <a:xfrm>
              <a:off x="1321739" y="1574035"/>
              <a:ext cx="9069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 Oct 2026</a:t>
              </a:r>
              <a:endParaRPr b="0" i="0" sz="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3" name="Google Shape;253;g2d2e1e392d7_0_1062"/>
            <p:cNvSpPr txBox="1"/>
            <p:nvPr/>
          </p:nvSpPr>
          <p:spPr>
            <a:xfrm>
              <a:off x="1225325" y="2043950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Tim Cook announces verticalized supply chain</a:t>
              </a:r>
              <a:endParaRPr b="1" i="0" sz="1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cxnSp>
          <p:nvCxnSpPr>
            <p:cNvPr id="254" name="Google Shape;254;g2d2e1e392d7_0_1062"/>
            <p:cNvCxnSpPr/>
            <p:nvPr/>
          </p:nvCxnSpPr>
          <p:spPr>
            <a:xfrm flipH="1" rot="10800000">
              <a:off x="2180202" y="1386121"/>
              <a:ext cx="219000" cy="30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5" name="Google Shape;255;g2d2e1e392d7_0_1062"/>
          <p:cNvGrpSpPr/>
          <p:nvPr/>
        </p:nvGrpSpPr>
        <p:grpSpPr>
          <a:xfrm>
            <a:off x="4525466" y="2920584"/>
            <a:ext cx="1505100" cy="940554"/>
            <a:chOff x="1235825" y="1393321"/>
            <a:chExt cx="1505100" cy="940554"/>
          </a:xfrm>
        </p:grpSpPr>
        <p:sp>
          <p:nvSpPr>
            <p:cNvPr id="256" name="Google Shape;256;g2d2e1e392d7_0_1062"/>
            <p:cNvSpPr txBox="1"/>
            <p:nvPr/>
          </p:nvSpPr>
          <p:spPr>
            <a:xfrm>
              <a:off x="1386838" y="1574013"/>
              <a:ext cx="8418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Dec 2025</a:t>
              </a:r>
              <a:endParaRPr b="0" i="0" sz="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57" name="Google Shape;257;g2d2e1e392d7_0_1062"/>
            <p:cNvSpPr txBox="1"/>
            <p:nvPr/>
          </p:nvSpPr>
          <p:spPr>
            <a:xfrm>
              <a:off x="1235825" y="188747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Apple finalizes vendor list</a:t>
              </a:r>
              <a:endParaRPr b="1" i="0" sz="1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cxnSp>
          <p:nvCxnSpPr>
            <p:cNvPr id="258" name="Google Shape;258;g2d2e1e392d7_0_1062"/>
            <p:cNvCxnSpPr/>
            <p:nvPr/>
          </p:nvCxnSpPr>
          <p:spPr>
            <a:xfrm flipH="1" rot="10800000">
              <a:off x="2180202" y="1393321"/>
              <a:ext cx="237600" cy="302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9" name="Google Shape;259;g2d2e1e392d7_0_1062"/>
          <p:cNvGrpSpPr/>
          <p:nvPr/>
        </p:nvGrpSpPr>
        <p:grpSpPr>
          <a:xfrm>
            <a:off x="920200" y="2820084"/>
            <a:ext cx="1512602" cy="1196804"/>
            <a:chOff x="1046800" y="1292821"/>
            <a:chExt cx="1512602" cy="1196804"/>
          </a:xfrm>
        </p:grpSpPr>
        <p:sp>
          <p:nvSpPr>
            <p:cNvPr id="260" name="Google Shape;260;g2d2e1e392d7_0_1062"/>
            <p:cNvSpPr txBox="1"/>
            <p:nvPr/>
          </p:nvSpPr>
          <p:spPr>
            <a:xfrm>
              <a:off x="1370200" y="1574025"/>
              <a:ext cx="858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 Sep 2024</a:t>
              </a:r>
              <a:endParaRPr b="0" i="0" sz="8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1" name="Google Shape;261;g2d2e1e392d7_0_1062"/>
            <p:cNvSpPr txBox="1"/>
            <p:nvPr/>
          </p:nvSpPr>
          <p:spPr>
            <a:xfrm>
              <a:off x="1046800" y="20432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Apple BoD gives efficiency direction after </a:t>
              </a:r>
              <a:r>
                <a:rPr b="1" lang="en-US" sz="1000">
                  <a:solidFill>
                    <a:schemeClr val="dk1"/>
                  </a:solidFill>
                  <a:latin typeface="Mulish"/>
                  <a:ea typeface="Mulish"/>
                  <a:cs typeface="Mulish"/>
                  <a:sym typeface="Mulish"/>
                </a:rPr>
                <a:t>tariff policy</a:t>
              </a:r>
              <a:endParaRPr b="1" i="0" sz="10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cxnSp>
          <p:nvCxnSpPr>
            <p:cNvPr id="262" name="Google Shape;262;g2d2e1e392d7_0_1062"/>
            <p:cNvCxnSpPr/>
            <p:nvPr/>
          </p:nvCxnSpPr>
          <p:spPr>
            <a:xfrm flipH="1" rot="10800000">
              <a:off x="2180202" y="1292821"/>
              <a:ext cx="379200" cy="402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63" name="Google Shape;263;g2d2e1e392d7_0_1062"/>
          <p:cNvGrpSpPr/>
          <p:nvPr/>
        </p:nvGrpSpPr>
        <p:grpSpPr>
          <a:xfrm>
            <a:off x="700840" y="1916352"/>
            <a:ext cx="8882435" cy="1044610"/>
            <a:chOff x="831940" y="3665690"/>
            <a:chExt cx="8882435" cy="1044610"/>
          </a:xfrm>
        </p:grpSpPr>
        <p:grpSp>
          <p:nvGrpSpPr>
            <p:cNvPr id="264" name="Google Shape;264;g2d2e1e392d7_0_1062"/>
            <p:cNvGrpSpPr/>
            <p:nvPr/>
          </p:nvGrpSpPr>
          <p:grpSpPr>
            <a:xfrm>
              <a:off x="995750" y="4347300"/>
              <a:ext cx="8718625" cy="363000"/>
              <a:chOff x="995750" y="3509100"/>
              <a:chExt cx="8718625" cy="363000"/>
            </a:xfrm>
          </p:grpSpPr>
          <p:sp>
            <p:nvSpPr>
              <p:cNvPr id="265" name="Google Shape;265;g2d2e1e392d7_0_1062"/>
              <p:cNvSpPr/>
              <p:nvPr/>
            </p:nvSpPr>
            <p:spPr>
              <a:xfrm>
                <a:off x="995750" y="3536100"/>
                <a:ext cx="7060800" cy="3090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2d2e1e392d7_0_1062"/>
              <p:cNvSpPr txBox="1"/>
              <p:nvPr/>
            </p:nvSpPr>
            <p:spPr>
              <a:xfrm>
                <a:off x="1514225" y="3509100"/>
                <a:ext cx="3660600" cy="36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Mulish"/>
                    <a:ea typeface="Mulish"/>
                    <a:cs typeface="Mulish"/>
                    <a:sym typeface="Mulish"/>
                  </a:rPr>
                  <a:t>When it’s time to engage</a:t>
                </a:r>
                <a:endParaRPr b="0" i="0" sz="1200" u="none" cap="none" strike="noStrike">
                  <a:solidFill>
                    <a:schemeClr val="lt1"/>
                  </a:solidFill>
                  <a:latin typeface="Mulish"/>
                  <a:ea typeface="Mulish"/>
                  <a:cs typeface="Mulish"/>
                  <a:sym typeface="Mulish"/>
                </a:endParaRPr>
              </a:p>
            </p:txBody>
          </p:sp>
          <p:sp>
            <p:nvSpPr>
              <p:cNvPr id="267" name="Google Shape;267;g2d2e1e392d7_0_1062"/>
              <p:cNvSpPr/>
              <p:nvPr/>
            </p:nvSpPr>
            <p:spPr>
              <a:xfrm>
                <a:off x="3920175" y="3536100"/>
                <a:ext cx="1504500" cy="3090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g2d2e1e392d7_0_1062"/>
              <p:cNvSpPr txBox="1"/>
              <p:nvPr/>
            </p:nvSpPr>
            <p:spPr>
              <a:xfrm>
                <a:off x="4148775" y="3509100"/>
                <a:ext cx="1905000" cy="36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Mulish"/>
                    <a:ea typeface="Mulish"/>
                    <a:cs typeface="Mulish"/>
                    <a:sym typeface="Mulish"/>
                  </a:rPr>
                  <a:t>Sweet Spot</a:t>
                </a:r>
                <a:endParaRPr b="0" i="0" sz="1200" u="none" cap="none" strike="noStrike">
                  <a:solidFill>
                    <a:schemeClr val="lt1"/>
                  </a:solidFill>
                  <a:latin typeface="Mulish"/>
                  <a:ea typeface="Mulish"/>
                  <a:cs typeface="Mulish"/>
                  <a:sym typeface="Mulish"/>
                </a:endParaRPr>
              </a:p>
            </p:txBody>
          </p:sp>
          <p:sp>
            <p:nvSpPr>
              <p:cNvPr id="269" name="Google Shape;269;g2d2e1e392d7_0_1062"/>
              <p:cNvSpPr txBox="1"/>
              <p:nvPr/>
            </p:nvSpPr>
            <p:spPr>
              <a:xfrm>
                <a:off x="6053775" y="3509100"/>
                <a:ext cx="3660600" cy="36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Mulish"/>
                    <a:ea typeface="Mulish"/>
                    <a:cs typeface="Mulish"/>
                    <a:sym typeface="Mulish"/>
                  </a:rPr>
                  <a:t>Too Late</a:t>
                </a:r>
                <a:endParaRPr b="0" i="0" sz="1200" u="none" cap="none" strike="noStrike">
                  <a:solidFill>
                    <a:schemeClr val="lt1"/>
                  </a:solidFill>
                  <a:latin typeface="Mulish"/>
                  <a:ea typeface="Mulish"/>
                  <a:cs typeface="Mulish"/>
                  <a:sym typeface="Mulish"/>
                </a:endParaRPr>
              </a:p>
            </p:txBody>
          </p:sp>
        </p:grpSp>
        <p:sp>
          <p:nvSpPr>
            <p:cNvPr id="270" name="Google Shape;270;g2d2e1e392d7_0_1062"/>
            <p:cNvSpPr txBox="1"/>
            <p:nvPr/>
          </p:nvSpPr>
          <p:spPr>
            <a:xfrm>
              <a:off x="831940" y="3665700"/>
              <a:ext cx="14982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Mulish"/>
                  <a:ea typeface="Mulish"/>
                  <a:cs typeface="Mulish"/>
                  <a:sym typeface="Mulish"/>
                </a:rPr>
                <a:t>Target</a:t>
              </a:r>
              <a:endParaRPr b="1" i="0" sz="13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71" name="Google Shape;271;g2d2e1e392d7_0_1062"/>
            <p:cNvSpPr txBox="1"/>
            <p:nvPr/>
          </p:nvSpPr>
          <p:spPr>
            <a:xfrm>
              <a:off x="2247815" y="3665700"/>
              <a:ext cx="14982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Mulish"/>
                  <a:ea typeface="Mulish"/>
                  <a:cs typeface="Mulish"/>
                  <a:sym typeface="Mulish"/>
                </a:rPr>
                <a:t>Aware</a:t>
              </a:r>
              <a:endParaRPr b="1" i="0" sz="13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72" name="Google Shape;272;g2d2e1e392d7_0_1062"/>
            <p:cNvSpPr txBox="1"/>
            <p:nvPr/>
          </p:nvSpPr>
          <p:spPr>
            <a:xfrm>
              <a:off x="3676617" y="3665702"/>
              <a:ext cx="14982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Mulish"/>
                  <a:ea typeface="Mulish"/>
                  <a:cs typeface="Mulish"/>
                  <a:sym typeface="Mulish"/>
                </a:rPr>
                <a:t>Consider</a:t>
              </a:r>
              <a:endParaRPr b="1" i="0" sz="13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73" name="Google Shape;273;g2d2e1e392d7_0_1062"/>
            <p:cNvSpPr txBox="1"/>
            <p:nvPr/>
          </p:nvSpPr>
          <p:spPr>
            <a:xfrm>
              <a:off x="5125792" y="3665690"/>
              <a:ext cx="14982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Mulish"/>
                  <a:ea typeface="Mulish"/>
                  <a:cs typeface="Mulish"/>
                  <a:sym typeface="Mulish"/>
                </a:rPr>
                <a:t>Decide</a:t>
              </a:r>
              <a:endParaRPr b="1" i="0" sz="13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74" name="Google Shape;274;g2d2e1e392d7_0_1062"/>
            <p:cNvSpPr txBox="1"/>
            <p:nvPr/>
          </p:nvSpPr>
          <p:spPr>
            <a:xfrm>
              <a:off x="6684844" y="3665702"/>
              <a:ext cx="1498200" cy="3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Mulish"/>
                  <a:ea typeface="Mulish"/>
                  <a:cs typeface="Mulish"/>
                  <a:sym typeface="Mulish"/>
                </a:rPr>
                <a:t>Purchase</a:t>
              </a:r>
              <a:endParaRPr b="1" i="0" sz="13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2e1e392d7_0_1111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Getting</a:t>
            </a:r>
            <a:r>
              <a:rPr lang="en-US">
                <a:solidFill>
                  <a:srgbClr val="139C9A"/>
                </a:solidFill>
              </a:rPr>
              <a:t> buy-in for Account-Based Marketing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280" name="Google Shape;280;g2d2e1e392d7_0_1111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1" name="Google Shape;281;g2d2e1e392d7_0_1111"/>
          <p:cNvSpPr txBox="1"/>
          <p:nvPr/>
        </p:nvSpPr>
        <p:spPr>
          <a:xfrm>
            <a:off x="1870875" y="934800"/>
            <a:ext cx="54021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-US" sz="15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Communicate early and often</a:t>
            </a:r>
            <a:endParaRPr b="0" i="0" sz="15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0" i="0" lang="en-US" sz="1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Engage key stakeholders to champion the initiative</a:t>
            </a:r>
            <a:endParaRPr b="0" i="0" sz="14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0" i="0" lang="en-US" sz="1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Answer any ABM misunderstandings with 1:1’s and recurring team meetings</a:t>
            </a:r>
            <a:endParaRPr b="0" i="0" sz="14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0" i="0" lang="en-US" sz="1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Set expectations around timeline and use cases</a:t>
            </a:r>
            <a:endParaRPr b="0" i="0" sz="14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b="1" i="0" sz="14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-US" sz="15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Establish shared goals</a:t>
            </a:r>
            <a:endParaRPr b="1" i="0" sz="15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0" i="0" lang="en-US" sz="1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Ensure cross-team efforts have agreed upon a target account list that will focus on driving toward the same metric (i.e., $X of contract renewals over a certain time frame) </a:t>
            </a:r>
            <a:endParaRPr b="0" i="0" sz="14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b="1" i="0" sz="14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-US" sz="15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Implement routine and optimize</a:t>
            </a:r>
            <a:endParaRPr b="1" i="0" sz="15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0" i="0" lang="en-US" sz="1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Celebrate and spotlight early wins to encourage adoption</a:t>
            </a:r>
            <a:endParaRPr b="0" i="0" sz="14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0" i="0" lang="en-US" sz="14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Establish a feedback loop to fine tune the approach</a:t>
            </a:r>
            <a:endParaRPr b="0" i="0" sz="14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f75aa4b21_0_756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577">
                <a:solidFill>
                  <a:srgbClr val="139C9A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Setting up a “1-1” plan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287" name="Google Shape;287;g2ff75aa4b21_0_756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8" name="Google Shape;288;g2ff75aa4b21_0_756"/>
          <p:cNvSpPr txBox="1"/>
          <p:nvPr/>
        </p:nvSpPr>
        <p:spPr>
          <a:xfrm>
            <a:off x="356400" y="720300"/>
            <a:ext cx="84312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Topic, Identify Targets, Push Segments to MAP and CRM, Engage</a:t>
            </a:r>
            <a:br>
              <a:rPr b="1" lang="en-US" sz="11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b="1" sz="11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Based on the success of a Wine Distribution Customer with ODW Logistics, we recognized an opportunity to expand our market share in a niche space.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-US" sz="1150">
                <a:latin typeface="Roboto"/>
                <a:ea typeface="Roboto"/>
                <a:cs typeface="Roboto"/>
                <a:sym typeface="Roboto"/>
              </a:rPr>
              <a:t>Segment </a:t>
            </a: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we’ve built is </a:t>
            </a:r>
            <a:r>
              <a:rPr b="1" lang="en-US" sz="1150">
                <a:latin typeface="Roboto"/>
                <a:ea typeface="Roboto"/>
                <a:cs typeface="Roboto"/>
                <a:sym typeface="Roboto"/>
              </a:rPr>
              <a:t>Target Accounts</a:t>
            </a: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 in our ICP in the </a:t>
            </a:r>
            <a:r>
              <a:rPr b="1" lang="en-US" sz="1150">
                <a:latin typeface="Roboto"/>
                <a:ea typeface="Roboto"/>
                <a:cs typeface="Roboto"/>
                <a:sym typeface="Roboto"/>
              </a:rPr>
              <a:t>Wine Industry </a:t>
            </a: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that have </a:t>
            </a:r>
            <a:r>
              <a:rPr b="1" lang="en-US" sz="1150">
                <a:latin typeface="Roboto"/>
                <a:ea typeface="Roboto"/>
                <a:cs typeface="Roboto"/>
                <a:sym typeface="Roboto"/>
              </a:rPr>
              <a:t>shown intent</a:t>
            </a: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 related to our best sales opportunity recently.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a lot of consulting buzzword bingo. To simplify:</a:t>
            </a:r>
            <a:endParaRPr b="1"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9" name="Google Shape;289;g2ff75aa4b21_0_756"/>
          <p:cNvGrpSpPr/>
          <p:nvPr/>
        </p:nvGrpSpPr>
        <p:grpSpPr>
          <a:xfrm>
            <a:off x="262500" y="2524050"/>
            <a:ext cx="8400725" cy="1523350"/>
            <a:chOff x="262500" y="2371650"/>
            <a:chExt cx="8400725" cy="1523350"/>
          </a:xfrm>
        </p:grpSpPr>
        <p:pic>
          <p:nvPicPr>
            <p:cNvPr id="290" name="Google Shape;290;g2ff75aa4b21_0_7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8808" y="3051500"/>
              <a:ext cx="843500" cy="8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g2ff75aa4b21_0_756"/>
            <p:cNvSpPr txBox="1"/>
            <p:nvPr/>
          </p:nvSpPr>
          <p:spPr>
            <a:xfrm>
              <a:off x="262500" y="2371650"/>
              <a:ext cx="112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Identify Targets</a:t>
              </a:r>
              <a:endParaRPr/>
            </a:p>
          </p:txBody>
        </p:sp>
        <p:sp>
          <p:nvSpPr>
            <p:cNvPr id="292" name="Google Shape;292;g2ff75aa4b21_0_756"/>
            <p:cNvSpPr txBox="1"/>
            <p:nvPr/>
          </p:nvSpPr>
          <p:spPr>
            <a:xfrm>
              <a:off x="2123225" y="2371650"/>
              <a:ext cx="112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Listen to </a:t>
              </a:r>
              <a:br>
                <a:rPr lang="en-US"/>
              </a:br>
              <a:r>
                <a:rPr lang="en-US"/>
                <a:t>Signals</a:t>
              </a:r>
              <a:endParaRPr/>
            </a:p>
          </p:txBody>
        </p:sp>
        <p:sp>
          <p:nvSpPr>
            <p:cNvPr id="293" name="Google Shape;293;g2ff75aa4b21_0_756"/>
            <p:cNvSpPr txBox="1"/>
            <p:nvPr/>
          </p:nvSpPr>
          <p:spPr>
            <a:xfrm>
              <a:off x="3972650" y="2371650"/>
              <a:ext cx="112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Pair Messaging</a:t>
              </a:r>
              <a:endParaRPr/>
            </a:p>
          </p:txBody>
        </p:sp>
        <p:sp>
          <p:nvSpPr>
            <p:cNvPr id="294" name="Google Shape;294;g2ff75aa4b21_0_756"/>
            <p:cNvSpPr txBox="1"/>
            <p:nvPr/>
          </p:nvSpPr>
          <p:spPr>
            <a:xfrm>
              <a:off x="5610400" y="2371650"/>
              <a:ext cx="1319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Record Engagement</a:t>
              </a:r>
              <a:endParaRPr/>
            </a:p>
          </p:txBody>
        </p:sp>
        <p:sp>
          <p:nvSpPr>
            <p:cNvPr id="295" name="Google Shape;295;g2ff75aa4b21_0_756"/>
            <p:cNvSpPr txBox="1"/>
            <p:nvPr/>
          </p:nvSpPr>
          <p:spPr>
            <a:xfrm>
              <a:off x="7533425" y="2371650"/>
              <a:ext cx="112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Celebrate</a:t>
              </a:r>
              <a:br>
                <a:rPr lang="en-US"/>
              </a:br>
              <a:r>
                <a:rPr lang="en-US"/>
                <a:t>Wins</a:t>
              </a:r>
              <a:endParaRPr/>
            </a:p>
          </p:txBody>
        </p:sp>
        <p:pic>
          <p:nvPicPr>
            <p:cNvPr id="296" name="Google Shape;296;g2ff75aa4b21_0_7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66375" y="3051500"/>
              <a:ext cx="843500" cy="8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g2ff75aa4b21_0_7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57071" y="3051500"/>
              <a:ext cx="843500" cy="8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g2ff75aa4b21_0_7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34892" y="3051500"/>
              <a:ext cx="843500" cy="8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g2ff75aa4b21_0_75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76575" y="2987246"/>
              <a:ext cx="843500" cy="84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d2e1e392d7_0_984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The Method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305" name="Google Shape;305;g2d2e1e392d7_0_984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6" name="Google Shape;306;g2d2e1e392d7_0_984"/>
          <p:cNvSpPr txBox="1"/>
          <p:nvPr>
            <p:ph type="title"/>
          </p:nvPr>
        </p:nvSpPr>
        <p:spPr>
          <a:xfrm>
            <a:off x="406100" y="694075"/>
            <a:ext cx="8251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21">
                <a:solidFill>
                  <a:schemeClr val="dk2"/>
                </a:solidFill>
              </a:rPr>
              <a:t>1:1 Wine Fulfillment ABM Plan</a:t>
            </a:r>
            <a:endParaRPr b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g2d2e1e392d7_0_984"/>
          <p:cNvSpPr txBox="1"/>
          <p:nvPr/>
        </p:nvSpPr>
        <p:spPr>
          <a:xfrm>
            <a:off x="356400" y="1177500"/>
            <a:ext cx="3096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identified the customer success story</a:t>
            </a:r>
            <a:endParaRPr b="1"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identified 17 ‘look-a-like’ Target Accounts</a:t>
            </a:r>
            <a:endParaRPr b="1" i="0" sz="15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1" i="0" sz="1150" u="none" cap="none" strike="noStrike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To fully flesh out our plan, we created a series of personalized touches, specifically based on the target account including: </a:t>
            </a:r>
            <a:br>
              <a:rPr lang="en-US" sz="1150">
                <a:latin typeface="Roboto"/>
                <a:ea typeface="Roboto"/>
                <a:cs typeface="Roboto"/>
                <a:sym typeface="Roboto"/>
              </a:rPr>
            </a:b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 - Personalized Landing Pages</a:t>
            </a:r>
            <a:br>
              <a:rPr lang="en-US" sz="1150">
                <a:latin typeface="Roboto"/>
                <a:ea typeface="Roboto"/>
                <a:cs typeface="Roboto"/>
                <a:sym typeface="Roboto"/>
              </a:rPr>
            </a:b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 - Personalized email sequences</a:t>
            </a:r>
            <a:br>
              <a:rPr lang="en-US" sz="1150">
                <a:latin typeface="Roboto"/>
                <a:ea typeface="Roboto"/>
                <a:cs typeface="Roboto"/>
                <a:sym typeface="Roboto"/>
              </a:rPr>
            </a:b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 - Personalized Ad packages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8" name="Google Shape;308;g2d2e1e392d7_0_9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200" y="773900"/>
            <a:ext cx="4568023" cy="378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07458e17ce_0_0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The Bespoke Experience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314" name="Google Shape;314;g307458e17ce_0_0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5" name="Google Shape;315;g307458e17ce_0_0"/>
          <p:cNvSpPr txBox="1"/>
          <p:nvPr/>
        </p:nvSpPr>
        <p:spPr>
          <a:xfrm>
            <a:off x="356400" y="1177500"/>
            <a:ext cx="30969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Intent-Driven Personalization</a:t>
            </a:r>
            <a:endParaRPr b="1" i="0" sz="15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1" i="0" sz="1150" u="none" cap="none" strike="noStrike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Utilizing Intent Data, we identified the key areas of interest for each account and built out a bespoke experience for each, ensuring the decision makers trusted we knew and could resolve their challenges.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6" name="Google Shape;316;g307458e17c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425" y="566600"/>
            <a:ext cx="2612007" cy="3953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7" name="Google Shape;317;g307458e17c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150" y="800175"/>
            <a:ext cx="2515425" cy="209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8" name="Google Shape;318;g307458e17c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27" y="3035025"/>
            <a:ext cx="5762949" cy="14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d2e1e392d7_0_1157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Account Reach and Engagement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324" name="Google Shape;324;g2d2e1e392d7_0_1157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5" name="Google Shape;325;g2d2e1e392d7_0_1157"/>
          <p:cNvSpPr txBox="1"/>
          <p:nvPr/>
        </p:nvSpPr>
        <p:spPr>
          <a:xfrm>
            <a:off x="507150" y="796500"/>
            <a:ext cx="812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the highest level, Account-Based Marketing is best measured as a tool to </a:t>
            </a:r>
            <a:r>
              <a:rPr b="1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reach and engage accounts without previous activity</a:t>
            </a:r>
            <a:r>
              <a:rPr b="0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b="1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6" name="Google Shape;326;g2d2e1e392d7_0_1157"/>
          <p:cNvGrpSpPr/>
          <p:nvPr/>
        </p:nvGrpSpPr>
        <p:grpSpPr>
          <a:xfrm>
            <a:off x="926588" y="1533259"/>
            <a:ext cx="7290818" cy="2291325"/>
            <a:chOff x="926588" y="1700413"/>
            <a:chExt cx="7290818" cy="2291325"/>
          </a:xfrm>
        </p:grpSpPr>
        <p:sp>
          <p:nvSpPr>
            <p:cNvPr id="327" name="Google Shape;327;g2d2e1e392d7_0_1157"/>
            <p:cNvSpPr/>
            <p:nvPr/>
          </p:nvSpPr>
          <p:spPr>
            <a:xfrm>
              <a:off x="926588" y="1700413"/>
              <a:ext cx="2445900" cy="393600"/>
            </a:xfrm>
            <a:prstGeom prst="chevron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Accounts Reached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g2d2e1e392d7_0_1157"/>
            <p:cNvSpPr/>
            <p:nvPr/>
          </p:nvSpPr>
          <p:spPr>
            <a:xfrm>
              <a:off x="3349047" y="1700413"/>
              <a:ext cx="2445900" cy="39360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Account Engagement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g2d2e1e392d7_0_1157"/>
            <p:cNvSpPr/>
            <p:nvPr/>
          </p:nvSpPr>
          <p:spPr>
            <a:xfrm>
              <a:off x="5771506" y="1700413"/>
              <a:ext cx="2445900" cy="393600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Net-New 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Accounts Engaged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30" name="Google Shape;330;g2d2e1e392d7_0_1157"/>
            <p:cNvCxnSpPr>
              <a:stCxn id="331" idx="2"/>
              <a:endCxn id="332" idx="0"/>
            </p:cNvCxnSpPr>
            <p:nvPr/>
          </p:nvCxnSpPr>
          <p:spPr>
            <a:xfrm rot="5400000">
              <a:off x="2069288" y="1987012"/>
              <a:ext cx="771600" cy="899400"/>
            </a:xfrm>
            <a:prstGeom prst="bentConnector3">
              <a:avLst>
                <a:gd fmla="val 50008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2" name="Google Shape;332;g2d2e1e392d7_0_1157"/>
            <p:cNvSpPr txBox="1"/>
            <p:nvPr/>
          </p:nvSpPr>
          <p:spPr>
            <a:xfrm>
              <a:off x="1222688" y="2822638"/>
              <a:ext cx="1565700" cy="11691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 account is labeled “</a:t>
              </a:r>
              <a:r>
                <a:rPr b="1" i="0" lang="en-US" sz="1000" u="none" cap="none" strike="noStrik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reached</a:t>
              </a: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” when they have exposure to (company) via ad visibility and delivered emails.</a:t>
              </a:r>
              <a:endParaRPr b="0" i="0" sz="18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33" name="Google Shape;333;g2d2e1e392d7_0_1157"/>
            <p:cNvSpPr txBox="1"/>
            <p:nvPr/>
          </p:nvSpPr>
          <p:spPr>
            <a:xfrm>
              <a:off x="2005538" y="2094013"/>
              <a:ext cx="899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34" name="Google Shape;334;g2d2e1e392d7_0_1157"/>
            <p:cNvCxnSpPr>
              <a:stCxn id="335" idx="2"/>
              <a:endCxn id="336" idx="0"/>
            </p:cNvCxnSpPr>
            <p:nvPr/>
          </p:nvCxnSpPr>
          <p:spPr>
            <a:xfrm rot="5400000">
              <a:off x="4522480" y="1957751"/>
              <a:ext cx="771600" cy="957900"/>
            </a:xfrm>
            <a:prstGeom prst="bentConnector3">
              <a:avLst>
                <a:gd fmla="val 50009" name="adj1"/>
              </a:avLst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6" name="Google Shape;336;g2d2e1e392d7_0_1157"/>
            <p:cNvSpPr txBox="1"/>
            <p:nvPr/>
          </p:nvSpPr>
          <p:spPr>
            <a:xfrm>
              <a:off x="3646388" y="2822638"/>
              <a:ext cx="1565700" cy="1169100"/>
            </a:xfrm>
            <a:prstGeom prst="rect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 account becomes “</a:t>
              </a:r>
              <a:r>
                <a:rPr b="1" i="0" lang="en-US" sz="1000" u="none" cap="none" strike="noStrik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engaged</a:t>
              </a: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” via clicks, website visits, and email interaction.</a:t>
              </a:r>
              <a:endParaRPr b="0" i="0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g2d2e1e392d7_0_1157"/>
            <p:cNvSpPr txBox="1"/>
            <p:nvPr/>
          </p:nvSpPr>
          <p:spPr>
            <a:xfrm>
              <a:off x="4437138" y="2094013"/>
              <a:ext cx="957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14</a:t>
              </a:r>
              <a:endPara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38" name="Google Shape;338;g2d2e1e392d7_0_1157"/>
            <p:cNvCxnSpPr>
              <a:stCxn id="339" idx="2"/>
              <a:endCxn id="340" idx="0"/>
            </p:cNvCxnSpPr>
            <p:nvPr/>
          </p:nvCxnSpPr>
          <p:spPr>
            <a:xfrm rot="5400000">
              <a:off x="6889676" y="1982812"/>
              <a:ext cx="766200" cy="913200"/>
            </a:xfrm>
            <a:prstGeom prst="bentConnector3">
              <a:avLst>
                <a:gd fmla="val 50008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0" name="Google Shape;340;g2d2e1e392d7_0_1157"/>
            <p:cNvSpPr txBox="1"/>
            <p:nvPr/>
          </p:nvSpPr>
          <p:spPr>
            <a:xfrm>
              <a:off x="6033388" y="2822638"/>
              <a:ext cx="1565700" cy="1169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 </a:t>
              </a:r>
              <a:r>
                <a:rPr b="1" i="0" lang="en-US" sz="1000" u="none" cap="none" strike="noStrik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net-new engagement </a:t>
              </a: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comes from an account that has no prior interaction with (company).</a:t>
              </a:r>
              <a:endParaRPr b="0" i="0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g2d2e1e392d7_0_1157"/>
            <p:cNvSpPr txBox="1"/>
            <p:nvPr/>
          </p:nvSpPr>
          <p:spPr>
            <a:xfrm>
              <a:off x="6816188" y="2094013"/>
              <a:ext cx="913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14</a:t>
              </a:r>
              <a:endPara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1" name="Google Shape;331;g2d2e1e392d7_0_11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53638" y="1743537"/>
              <a:ext cx="302300" cy="307375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35" name="Google Shape;335;g2d2e1e392d7_0_11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12087" y="1743526"/>
              <a:ext cx="350286" cy="307375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39" name="Google Shape;339;g2d2e1e392d7_0_11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54238" y="1738149"/>
              <a:ext cx="350275" cy="318163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342" name="Google Shape;342;g2d2e1e392d7_0_1157"/>
          <p:cNvSpPr txBox="1"/>
          <p:nvPr/>
        </p:nvSpPr>
        <p:spPr>
          <a:xfrm>
            <a:off x="926550" y="4002288"/>
            <a:ext cx="7290900" cy="38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ODW’s </a:t>
            </a:r>
            <a:r>
              <a:rPr b="1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ABM 1:1 motion </a:t>
            </a: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drove results through hyper-personalization and intent knowledge.</a:t>
            </a:r>
            <a:endParaRPr b="1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222b48581_0_0"/>
          <p:cNvSpPr/>
          <p:nvPr/>
        </p:nvSpPr>
        <p:spPr>
          <a:xfrm>
            <a:off x="6864712" y="2372337"/>
            <a:ext cx="1187100" cy="9237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48" name="Google Shape;348;g30222b48581_0_0"/>
          <p:cNvSpPr txBox="1"/>
          <p:nvPr/>
        </p:nvSpPr>
        <p:spPr>
          <a:xfrm>
            <a:off x="6630503" y="2298644"/>
            <a:ext cx="16530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6AA84F"/>
                </a:solidFill>
                <a:latin typeface="Mulish"/>
                <a:ea typeface="Mulish"/>
                <a:cs typeface="Mulish"/>
                <a:sym typeface="Mulish"/>
              </a:rPr>
              <a:t>41</a:t>
            </a:r>
            <a:r>
              <a:rPr b="1" lang="en-US" sz="2500">
                <a:solidFill>
                  <a:srgbClr val="6AA84F"/>
                </a:solidFill>
                <a:latin typeface="Mulish"/>
                <a:ea typeface="Mulish"/>
                <a:cs typeface="Mulish"/>
                <a:sym typeface="Mulish"/>
              </a:rPr>
              <a:t>.1%</a:t>
            </a:r>
            <a:endParaRPr b="1" sz="2500">
              <a:solidFill>
                <a:srgbClr val="6AA84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49" name="Google Shape;349;g30222b48581_0_0"/>
          <p:cNvSpPr txBox="1"/>
          <p:nvPr/>
        </p:nvSpPr>
        <p:spPr>
          <a:xfrm>
            <a:off x="926550" y="4002288"/>
            <a:ext cx="7290900" cy="38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ODW’s </a:t>
            </a:r>
            <a:r>
              <a:rPr b="1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ABM 1:1 motion </a:t>
            </a: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drove results through hyper-personalization and intent knowledge.</a:t>
            </a:r>
            <a:endParaRPr b="1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g30222b48581_0_0"/>
          <p:cNvSpPr/>
          <p:nvPr/>
        </p:nvSpPr>
        <p:spPr>
          <a:xfrm>
            <a:off x="4803683" y="2319821"/>
            <a:ext cx="1245300" cy="9960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51" name="Google Shape;351;g30222b48581_0_0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Account Reach and Engagement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352" name="Google Shape;352;g30222b48581_0_0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3" name="Google Shape;353;g30222b48581_0_0"/>
          <p:cNvSpPr txBox="1"/>
          <p:nvPr/>
        </p:nvSpPr>
        <p:spPr>
          <a:xfrm>
            <a:off x="507150" y="720300"/>
            <a:ext cx="812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By tracking engagement meticulously, we reached out in the opportune moment to connect with prospects while they were actively engaged with our content.</a:t>
            </a:r>
            <a:endParaRPr b="1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4" name="Google Shape;354;g30222b48581_0_0"/>
          <p:cNvPicPr preferRelativeResize="0"/>
          <p:nvPr/>
        </p:nvPicPr>
        <p:blipFill rotWithShape="1">
          <a:blip r:embed="rId3">
            <a:alphaModFix/>
          </a:blip>
          <a:srcRect b="0" l="0" r="29163" t="0"/>
          <a:stretch/>
        </p:blipFill>
        <p:spPr>
          <a:xfrm>
            <a:off x="2048002" y="1320175"/>
            <a:ext cx="2055304" cy="41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0222b48581_0_0"/>
          <p:cNvPicPr preferRelativeResize="0"/>
          <p:nvPr/>
        </p:nvPicPr>
        <p:blipFill rotWithShape="1">
          <a:blip r:embed="rId4">
            <a:alphaModFix/>
          </a:blip>
          <a:srcRect b="0" l="0" r="81807" t="0"/>
          <a:stretch/>
        </p:blipFill>
        <p:spPr>
          <a:xfrm>
            <a:off x="1058255" y="1330010"/>
            <a:ext cx="747352" cy="36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30222b4858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907" y="1778697"/>
            <a:ext cx="3392040" cy="115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30222b4858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475" y="2896477"/>
            <a:ext cx="3450874" cy="10444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30222b48581_0_0"/>
          <p:cNvSpPr txBox="1"/>
          <p:nvPr/>
        </p:nvSpPr>
        <p:spPr>
          <a:xfrm>
            <a:off x="4306225" y="1815624"/>
            <a:ext cx="22404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24242"/>
                </a:solidFill>
                <a:latin typeface="Mulish"/>
                <a:ea typeface="Mulish"/>
                <a:cs typeface="Mulish"/>
                <a:sym typeface="Mulish"/>
              </a:rPr>
              <a:t>Meeting Booking Rate </a:t>
            </a:r>
            <a:endParaRPr b="1">
              <a:solidFill>
                <a:srgbClr val="424242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24242"/>
                </a:solidFill>
                <a:latin typeface="Mulish"/>
                <a:ea typeface="Mulish"/>
                <a:cs typeface="Mulish"/>
                <a:sym typeface="Mulish"/>
              </a:rPr>
              <a:t>(per companies enrolled)</a:t>
            </a:r>
            <a:endParaRPr sz="1200">
              <a:solidFill>
                <a:srgbClr val="42424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59" name="Google Shape;359;g30222b48581_0_0"/>
          <p:cNvSpPr txBox="1"/>
          <p:nvPr/>
        </p:nvSpPr>
        <p:spPr>
          <a:xfrm>
            <a:off x="6428275" y="1818938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24242"/>
                </a:solidFill>
                <a:latin typeface="Mulish"/>
                <a:ea typeface="Mulish"/>
                <a:cs typeface="Mulish"/>
                <a:sym typeface="Mulish"/>
              </a:rPr>
              <a:t>Reply Rate </a:t>
            </a:r>
            <a:endParaRPr b="1">
              <a:solidFill>
                <a:srgbClr val="424242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24242"/>
                </a:solidFill>
                <a:latin typeface="Mulish"/>
                <a:ea typeface="Mulish"/>
                <a:cs typeface="Mulish"/>
                <a:sym typeface="Mulish"/>
              </a:rPr>
              <a:t>(per companies enrolled)</a:t>
            </a:r>
            <a:endParaRPr sz="1200">
              <a:solidFill>
                <a:srgbClr val="42424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60" name="Google Shape;360;g30222b48581_0_0"/>
          <p:cNvSpPr txBox="1"/>
          <p:nvPr/>
        </p:nvSpPr>
        <p:spPr>
          <a:xfrm>
            <a:off x="4744186" y="2355938"/>
            <a:ext cx="1364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6AA84F"/>
                </a:solidFill>
                <a:latin typeface="Mulish"/>
                <a:ea typeface="Mulish"/>
                <a:cs typeface="Mulish"/>
                <a:sym typeface="Mulish"/>
              </a:rPr>
              <a:t>14.8%</a:t>
            </a:r>
            <a:endParaRPr b="1" sz="2500">
              <a:solidFill>
                <a:srgbClr val="6AA84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61" name="Google Shape;361;g30222b48581_0_0"/>
          <p:cNvSpPr txBox="1"/>
          <p:nvPr/>
        </p:nvSpPr>
        <p:spPr>
          <a:xfrm>
            <a:off x="6381450" y="3369500"/>
            <a:ext cx="21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71% of replies requested a meeting</a:t>
            </a:r>
            <a:br>
              <a:rPr lang="en-US" sz="700"/>
            </a:br>
            <a:r>
              <a:rPr lang="en-US" sz="700"/>
              <a:t> or additional information</a:t>
            </a:r>
            <a:endParaRPr sz="700"/>
          </a:p>
        </p:txBody>
      </p:sp>
      <p:sp>
        <p:nvSpPr>
          <p:cNvPr id="362" name="Google Shape;362;g30222b48581_0_0"/>
          <p:cNvSpPr/>
          <p:nvPr/>
        </p:nvSpPr>
        <p:spPr>
          <a:xfrm>
            <a:off x="290200" y="1741300"/>
            <a:ext cx="831000" cy="219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07458e17ce_0_597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Account Reach and Engagement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368" name="Google Shape;368;g307458e17ce_0_597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9" name="Google Shape;369;g307458e17ce_0_597"/>
          <p:cNvSpPr txBox="1"/>
          <p:nvPr/>
        </p:nvSpPr>
        <p:spPr>
          <a:xfrm>
            <a:off x="507150" y="644100"/>
            <a:ext cx="812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tracking a reply rate, we disqualified anything that didn’t move the account forward. Here, we see two examples of positive replies.</a:t>
            </a:r>
            <a:endParaRPr b="1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g307458e17ce_0_5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1" name="Google Shape;371;g307458e17ce_0_597"/>
          <p:cNvPicPr preferRelativeResize="0"/>
          <p:nvPr/>
        </p:nvPicPr>
        <p:blipFill rotWithShape="1">
          <a:blip r:embed="rId3">
            <a:alphaModFix/>
          </a:blip>
          <a:srcRect b="0" l="10152" r="0" t="0"/>
          <a:stretch/>
        </p:blipFill>
        <p:spPr>
          <a:xfrm>
            <a:off x="4179500" y="1229025"/>
            <a:ext cx="3750974" cy="19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307458e17ce_0_5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824" y="1275500"/>
            <a:ext cx="24860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07458e17ce_0_5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824" y="3065300"/>
            <a:ext cx="26003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07458e17ce_0_5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8750" y="2816257"/>
            <a:ext cx="5142400" cy="17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07458e17ce_0_597"/>
          <p:cNvSpPr/>
          <p:nvPr/>
        </p:nvSpPr>
        <p:spPr>
          <a:xfrm>
            <a:off x="1457150" y="1952500"/>
            <a:ext cx="1601100" cy="23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307458e17ce_0_597"/>
          <p:cNvSpPr/>
          <p:nvPr/>
        </p:nvSpPr>
        <p:spPr>
          <a:xfrm>
            <a:off x="1457150" y="3628900"/>
            <a:ext cx="1914300" cy="23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307458e17ce_0_597"/>
          <p:cNvSpPr/>
          <p:nvPr/>
        </p:nvSpPr>
        <p:spPr>
          <a:xfrm>
            <a:off x="4124150" y="4467100"/>
            <a:ext cx="1914300" cy="23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307458e17ce_0_597"/>
          <p:cNvSpPr/>
          <p:nvPr/>
        </p:nvSpPr>
        <p:spPr>
          <a:xfrm>
            <a:off x="4262925" y="3140675"/>
            <a:ext cx="1914300" cy="17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307458e17ce_0_597"/>
          <p:cNvSpPr/>
          <p:nvPr/>
        </p:nvSpPr>
        <p:spPr>
          <a:xfrm>
            <a:off x="4186725" y="1616675"/>
            <a:ext cx="1914300" cy="17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07458e17ce_0_597"/>
          <p:cNvSpPr/>
          <p:nvPr/>
        </p:nvSpPr>
        <p:spPr>
          <a:xfrm>
            <a:off x="1464025" y="1291675"/>
            <a:ext cx="1948500" cy="32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07458e17ce_0_597"/>
          <p:cNvSpPr/>
          <p:nvPr/>
        </p:nvSpPr>
        <p:spPr>
          <a:xfrm>
            <a:off x="1464025" y="3044275"/>
            <a:ext cx="1948500" cy="32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307458e17ce_0_597"/>
          <p:cNvSpPr/>
          <p:nvPr/>
        </p:nvSpPr>
        <p:spPr>
          <a:xfrm>
            <a:off x="4000951" y="2968075"/>
            <a:ext cx="2188800" cy="32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07458e17ce_0_597"/>
          <p:cNvSpPr/>
          <p:nvPr/>
        </p:nvSpPr>
        <p:spPr>
          <a:xfrm>
            <a:off x="4242487" y="4050775"/>
            <a:ext cx="1171500" cy="12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07458e17ce_0_597"/>
          <p:cNvSpPr/>
          <p:nvPr/>
        </p:nvSpPr>
        <p:spPr>
          <a:xfrm>
            <a:off x="4124150" y="2450575"/>
            <a:ext cx="1171500" cy="12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07458e17ce_0_597"/>
          <p:cNvSpPr/>
          <p:nvPr/>
        </p:nvSpPr>
        <p:spPr>
          <a:xfrm>
            <a:off x="4200350" y="2145775"/>
            <a:ext cx="1171500" cy="12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07458e17ce_0_597"/>
          <p:cNvSpPr/>
          <p:nvPr/>
        </p:nvSpPr>
        <p:spPr>
          <a:xfrm>
            <a:off x="4192276" y="1459975"/>
            <a:ext cx="1171500" cy="12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07458e17ce_0_597"/>
          <p:cNvSpPr/>
          <p:nvPr/>
        </p:nvSpPr>
        <p:spPr>
          <a:xfrm>
            <a:off x="4199088" y="2298175"/>
            <a:ext cx="1171500" cy="12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307458e17ce_0_597"/>
          <p:cNvSpPr/>
          <p:nvPr/>
        </p:nvSpPr>
        <p:spPr>
          <a:xfrm>
            <a:off x="4200350" y="2454875"/>
            <a:ext cx="1914300" cy="17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307458e17ce_0_597"/>
          <p:cNvSpPr/>
          <p:nvPr/>
        </p:nvSpPr>
        <p:spPr>
          <a:xfrm>
            <a:off x="2073625" y="1672675"/>
            <a:ext cx="1672500" cy="17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07458e17ce_0_597"/>
          <p:cNvSpPr/>
          <p:nvPr/>
        </p:nvSpPr>
        <p:spPr>
          <a:xfrm>
            <a:off x="2073625" y="3396775"/>
            <a:ext cx="1747500" cy="17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1" name="Google Shape;391;g307458e17ce_0_5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800" y="1088438"/>
            <a:ext cx="1079219" cy="8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307458e17ce_0_5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800" y="2841038"/>
            <a:ext cx="1079219" cy="86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307458e17ce_0_597"/>
          <p:cNvSpPr/>
          <p:nvPr/>
        </p:nvSpPr>
        <p:spPr>
          <a:xfrm>
            <a:off x="4242487" y="4328325"/>
            <a:ext cx="1171500" cy="12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307458e17ce_0_597"/>
          <p:cNvSpPr/>
          <p:nvPr/>
        </p:nvSpPr>
        <p:spPr>
          <a:xfrm>
            <a:off x="4199088" y="2665550"/>
            <a:ext cx="1171500" cy="12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d2e1e392d7_0_1182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Setting up a “1:few” playbook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400" name="Google Shape;400;g2d2e1e392d7_0_1182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1" name="Google Shape;401;g2d2e1e392d7_0_1182"/>
          <p:cNvSpPr txBox="1"/>
          <p:nvPr/>
        </p:nvSpPr>
        <p:spPr>
          <a:xfrm>
            <a:off x="356400" y="720300"/>
            <a:ext cx="84312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-US" sz="15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Example: Identify the </a:t>
            </a: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Niche</a:t>
            </a:r>
            <a:r>
              <a:rPr b="1" i="0" lang="en-US" sz="15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Push Segments to MAP and CRM, Engage</a:t>
            </a:r>
            <a:br>
              <a:rPr b="1" i="0" lang="en-US" sz="11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b="1" i="0" sz="1150" u="none" cap="none" strike="noStrike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In June 2024, we identified a need to drive pipeline - Frozen Foods Pipeline was $0</a:t>
            </a:r>
            <a:br>
              <a:rPr lang="en-US" sz="1150">
                <a:latin typeface="Roboto"/>
                <a:ea typeface="Roboto"/>
                <a:cs typeface="Roboto"/>
                <a:sym typeface="Roboto"/>
              </a:rPr>
            </a:br>
            <a:br>
              <a:rPr lang="en-US" sz="1150"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List </a:t>
            </a: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we </a:t>
            </a:r>
            <a:r>
              <a:rPr b="0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built is </a:t>
            </a:r>
            <a:r>
              <a:rPr b="1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Target Accounts</a:t>
            </a:r>
            <a:r>
              <a:rPr b="0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 our ICP in the </a:t>
            </a:r>
            <a:r>
              <a:rPr b="1" lang="en-US" sz="1150">
                <a:latin typeface="Roboto"/>
                <a:ea typeface="Roboto"/>
                <a:cs typeface="Roboto"/>
                <a:sym typeface="Roboto"/>
              </a:rPr>
              <a:t>F&amp;B </a:t>
            </a:r>
            <a:r>
              <a:rPr b="1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vertical, specifically with Frozen Foods, Pizza, Veggies, Meats &amp; Seafoods</a:t>
            </a:r>
            <a:r>
              <a:rPr b="0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that have </a:t>
            </a:r>
            <a:r>
              <a:rPr b="1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shown intent</a:t>
            </a:r>
            <a:r>
              <a:rPr b="0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related to our </a:t>
            </a: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niche pain</a:t>
            </a:r>
            <a:r>
              <a:rPr b="0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 the last 45 days and are in the </a:t>
            </a:r>
            <a:r>
              <a:rPr b="1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Consideration </a:t>
            </a:r>
            <a:r>
              <a:rPr b="0" i="0" lang="en-US" sz="11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stage. </a:t>
            </a:r>
            <a:endParaRPr b="0" i="0" sz="11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0" i="0" sz="11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en-US" sz="14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consulting buzzwords strike again. To simplify:</a:t>
            </a:r>
            <a:endParaRPr b="1" i="0" sz="14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2" name="Google Shape;402;g2d2e1e392d7_0_1182"/>
          <p:cNvGrpSpPr/>
          <p:nvPr/>
        </p:nvGrpSpPr>
        <p:grpSpPr>
          <a:xfrm>
            <a:off x="262500" y="2524050"/>
            <a:ext cx="8400725" cy="1542988"/>
            <a:chOff x="262500" y="2371650"/>
            <a:chExt cx="8400725" cy="1542988"/>
          </a:xfrm>
        </p:grpSpPr>
        <p:pic>
          <p:nvPicPr>
            <p:cNvPr id="403" name="Google Shape;403;g2d2e1e392d7_0_11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7805" y="3070124"/>
              <a:ext cx="844490" cy="844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g2d2e1e392d7_0_1182"/>
            <p:cNvSpPr txBox="1"/>
            <p:nvPr/>
          </p:nvSpPr>
          <p:spPr>
            <a:xfrm>
              <a:off x="262500" y="2371650"/>
              <a:ext cx="112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Identify Targets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2d2e1e392d7_0_1182"/>
            <p:cNvSpPr txBox="1"/>
            <p:nvPr/>
          </p:nvSpPr>
          <p:spPr>
            <a:xfrm>
              <a:off x="2032831" y="2371650"/>
              <a:ext cx="112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Identify Niche Pain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2d2e1e392d7_0_1182"/>
            <p:cNvSpPr txBox="1"/>
            <p:nvPr/>
          </p:nvSpPr>
          <p:spPr>
            <a:xfrm>
              <a:off x="3803163" y="2371650"/>
              <a:ext cx="112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Marry Messaging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g2d2e1e392d7_0_1182"/>
            <p:cNvSpPr txBox="1"/>
            <p:nvPr/>
          </p:nvSpPr>
          <p:spPr>
            <a:xfrm>
              <a:off x="5573494" y="2371650"/>
              <a:ext cx="1319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Include </a:t>
              </a:r>
              <a:r>
                <a:rPr lang="en-US"/>
                <a:t>Niche Solution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2d2e1e392d7_0_1182"/>
            <p:cNvSpPr txBox="1"/>
            <p:nvPr/>
          </p:nvSpPr>
          <p:spPr>
            <a:xfrm>
              <a:off x="7533425" y="2371650"/>
              <a:ext cx="112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Celebrate</a:t>
              </a:r>
              <a:b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9" name="Google Shape;409;g2d2e1e392d7_0_11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76080" y="3054175"/>
              <a:ext cx="844490" cy="844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g2d2e1e392d7_0_118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75483" y="3046206"/>
              <a:ext cx="844490" cy="844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g2d2e1e392d7_0_118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45817" y="3046198"/>
              <a:ext cx="844490" cy="844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g2d2e1e392d7_0_118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10949" y="3070123"/>
              <a:ext cx="844490" cy="8445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0222b48581_0_46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The Method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418" name="Google Shape;418;g30222b48581_0_46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9" name="Google Shape;419;g30222b48581_0_46"/>
          <p:cNvSpPr txBox="1"/>
          <p:nvPr>
            <p:ph type="title"/>
          </p:nvPr>
        </p:nvSpPr>
        <p:spPr>
          <a:xfrm>
            <a:off x="406100" y="694075"/>
            <a:ext cx="8251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021">
                <a:solidFill>
                  <a:schemeClr val="dk2"/>
                </a:solidFill>
              </a:rPr>
              <a:t>Frozen Foods</a:t>
            </a:r>
            <a:r>
              <a:rPr lang="en-US" sz="2021">
                <a:solidFill>
                  <a:schemeClr val="dk2"/>
                </a:solidFill>
              </a:rPr>
              <a:t> Plan</a:t>
            </a:r>
            <a:endParaRPr b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g30222b48581_0_46"/>
          <p:cNvSpPr txBox="1"/>
          <p:nvPr/>
        </p:nvSpPr>
        <p:spPr>
          <a:xfrm>
            <a:off x="356400" y="1177500"/>
            <a:ext cx="3096900" cy="28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identified targeted accounts for Frozen Foods, specifically:</a:t>
            </a:r>
            <a:b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Frozen Veggies</a:t>
            </a:r>
            <a:endParaRPr b="1"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Frozen Meat &amp; Seafood</a:t>
            </a:r>
            <a:endParaRPr b="1"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Frozen Pizza</a:t>
            </a:r>
            <a:br>
              <a:rPr b="1" lang="en-US" sz="15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1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We created a series of personalized touches, specifically based on the target account including: </a:t>
            </a:r>
            <a:br>
              <a:rPr lang="en-US" sz="1150">
                <a:latin typeface="Roboto"/>
                <a:ea typeface="Roboto"/>
                <a:cs typeface="Roboto"/>
                <a:sym typeface="Roboto"/>
              </a:rPr>
            </a:b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 - Personalized email sequences</a:t>
            </a:r>
            <a:br>
              <a:rPr lang="en-US" sz="1150">
                <a:latin typeface="Roboto"/>
                <a:ea typeface="Roboto"/>
                <a:cs typeface="Roboto"/>
                <a:sym typeface="Roboto"/>
              </a:rPr>
            </a:b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 - Personalized ad packages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en-US" sz="1150">
                <a:latin typeface="Roboto"/>
                <a:ea typeface="Roboto"/>
                <a:cs typeface="Roboto"/>
                <a:sym typeface="Roboto"/>
              </a:rPr>
              <a:t> - An ABM-backed Paid Media Blitz</a:t>
            </a:r>
            <a:endParaRPr sz="115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t/>
            </a:r>
            <a:endParaRPr b="1" sz="15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1" name="Google Shape;421;g30222b4858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200" y="773900"/>
            <a:ext cx="4568023" cy="378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271809" y="169766"/>
            <a:ext cx="8589691" cy="57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Today’s Speakers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64" name="Google Shape;64;p3"/>
          <p:cNvSpPr txBox="1"/>
          <p:nvPr>
            <p:ph idx="12" type="sldNum"/>
          </p:nvPr>
        </p:nvSpPr>
        <p:spPr>
          <a:xfrm>
            <a:off x="6903999" y="481186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" name="Google Shape;65;p3"/>
          <p:cNvSpPr txBox="1"/>
          <p:nvPr>
            <p:ph idx="1" type="body"/>
          </p:nvPr>
        </p:nvSpPr>
        <p:spPr>
          <a:xfrm>
            <a:off x="5346521" y="2906608"/>
            <a:ext cx="2204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79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John Meier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 txBox="1"/>
          <p:nvPr>
            <p:ph idx="1" type="body"/>
          </p:nvPr>
        </p:nvSpPr>
        <p:spPr>
          <a:xfrm>
            <a:off x="5346446" y="3403255"/>
            <a:ext cx="2204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Director of Marketing</a:t>
            </a:r>
            <a:br>
              <a:rPr lang="en-US"/>
            </a:br>
            <a:r>
              <a:rPr lang="en-US">
                <a:solidFill>
                  <a:schemeClr val="dk2"/>
                </a:solidFill>
              </a:rPr>
              <a:t>ODW Logistics</a:t>
            </a:r>
            <a:endParaRPr/>
          </a:p>
        </p:txBody>
      </p:sp>
      <p:pic>
        <p:nvPicPr>
          <p:cNvPr id="67" name="Google Shape;6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486" l="-170" r="170" t="2120"/>
          <a:stretch/>
        </p:blipFill>
        <p:spPr>
          <a:xfrm>
            <a:off x="5350362" y="1084446"/>
            <a:ext cx="2196600" cy="1634100"/>
          </a:xfrm>
          <a:prstGeom prst="roundRect">
            <a:avLst>
              <a:gd fmla="val 4956" name="adj"/>
            </a:avLst>
          </a:prstGeom>
          <a:noFill/>
          <a:ln>
            <a:noFill/>
          </a:ln>
          <a:effectLst>
            <a:outerShdw blurRad="254000" rotWithShape="0" algn="tr" dir="3600000" dist="25400">
              <a:srgbClr val="000000">
                <a:alpha val="20000"/>
              </a:srgbClr>
            </a:outerShdw>
          </a:effectLst>
        </p:spPr>
      </p:pic>
      <p:sp>
        <p:nvSpPr>
          <p:cNvPr id="68" name="Google Shape;68;p3"/>
          <p:cNvSpPr txBox="1"/>
          <p:nvPr>
            <p:ph idx="3" type="body"/>
          </p:nvPr>
        </p:nvSpPr>
        <p:spPr>
          <a:xfrm>
            <a:off x="1673006" y="2906608"/>
            <a:ext cx="2196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lang="en-US"/>
              <a:t>Crawford McCarty</a:t>
            </a:r>
            <a:endParaRPr/>
          </a:p>
        </p:txBody>
      </p:sp>
      <p:sp>
        <p:nvSpPr>
          <p:cNvPr id="69" name="Google Shape;69;p3"/>
          <p:cNvSpPr txBox="1"/>
          <p:nvPr>
            <p:ph idx="4" type="body"/>
          </p:nvPr>
        </p:nvSpPr>
        <p:spPr>
          <a:xfrm>
            <a:off x="1672939" y="3403255"/>
            <a:ext cx="2196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VP, Marketing</a:t>
            </a:r>
            <a:br>
              <a:rPr lang="en-US"/>
            </a:br>
            <a:r>
              <a:rPr lang="en-US">
                <a:solidFill>
                  <a:schemeClr val="dk2"/>
                </a:solidFill>
              </a:rPr>
              <a:t>LeadCoverage</a:t>
            </a:r>
            <a:endParaRPr/>
          </a:p>
        </p:txBody>
      </p:sp>
      <p:pic>
        <p:nvPicPr>
          <p:cNvPr id="70" name="Google Shape;70;p3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40653" l="1030" r="-1029" t="-148"/>
          <a:stretch/>
        </p:blipFill>
        <p:spPr>
          <a:xfrm>
            <a:off x="1672939" y="1084446"/>
            <a:ext cx="2196600" cy="1634100"/>
          </a:xfrm>
          <a:prstGeom prst="roundRect">
            <a:avLst>
              <a:gd fmla="val 4956" name="adj"/>
            </a:avLst>
          </a:prstGeom>
          <a:noFill/>
          <a:ln>
            <a:noFill/>
          </a:ln>
          <a:effectLst>
            <a:outerShdw blurRad="254000" rotWithShape="0" algn="tr" dir="3600000" dist="25400">
              <a:schemeClr val="dk1">
                <a:alpha val="20000"/>
              </a:scheme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07458e17ce_4_1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Paid Media Summary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427" name="Google Shape;427;g307458e17ce_4_1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428" name="Google Shape;428;g307458e17ce_4_1"/>
          <p:cNvGraphicFramePr/>
          <p:nvPr/>
        </p:nvGraphicFramePr>
        <p:xfrm>
          <a:off x="386775" y="1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{8778C57A-34FD-49BA-A957-3A1C2D2DCBBF}</a:tableStyleId>
              </a:tblPr>
              <a:tblGrid>
                <a:gridCol w="2094300"/>
                <a:gridCol w="2094300"/>
                <a:gridCol w="2094300"/>
                <a:gridCol w="2094300"/>
              </a:tblGrid>
              <a:tr h="40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Mulish"/>
                          <a:ea typeface="Mulish"/>
                          <a:cs typeface="Mulish"/>
                          <a:sym typeface="Mulish"/>
                        </a:rPr>
                        <a:t>Google</a:t>
                      </a:r>
                      <a:endParaRPr b="1">
                        <a:solidFill>
                          <a:schemeClr val="lt1"/>
                        </a:solidFill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Mulish"/>
                          <a:ea typeface="Mulish"/>
                          <a:cs typeface="Mulish"/>
                          <a:sym typeface="Mulish"/>
                        </a:rPr>
                        <a:t>LinkedIn</a:t>
                      </a:r>
                      <a:endParaRPr b="1">
                        <a:solidFill>
                          <a:schemeClr val="lt1"/>
                        </a:solidFill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  <a:latin typeface="Mulish"/>
                          <a:ea typeface="Mulish"/>
                          <a:cs typeface="Mulish"/>
                          <a:sym typeface="Mulish"/>
                        </a:rPr>
                        <a:t>Total</a:t>
                      </a:r>
                      <a:endParaRPr b="1">
                        <a:solidFill>
                          <a:schemeClr val="lt1"/>
                        </a:solidFill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</a:tr>
              <a:tr h="40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Clicks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8,017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1,815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9,832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</a:tr>
              <a:tr h="40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Impressions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163,457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59,148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222,605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</a:tr>
              <a:tr h="42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CTR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4.90%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3.07%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4.41%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</a:tr>
              <a:tr h="42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Conversions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231 conversions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1 lead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232 success stories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</a:tr>
              <a:tr h="40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Other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176 phone calls / 55 form fills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537 social actions; 4.14% engagement rate</a:t>
                      </a:r>
                      <a:endParaRPr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ulish"/>
                          <a:ea typeface="Mulish"/>
                          <a:cs typeface="Mulish"/>
                          <a:sym typeface="Mulish"/>
                        </a:rPr>
                        <a:t>Deals Created: 4</a:t>
                      </a:r>
                      <a:endParaRPr b="1">
                        <a:latin typeface="Mulish"/>
                        <a:ea typeface="Mulish"/>
                        <a:cs typeface="Mulish"/>
                        <a:sym typeface="Mulish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9" name="Google Shape;429;g307458e17ce_4_1"/>
          <p:cNvSpPr txBox="1"/>
          <p:nvPr/>
        </p:nvSpPr>
        <p:spPr>
          <a:xfrm>
            <a:off x="386775" y="768875"/>
            <a:ext cx="837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We used a ‘blanket’ approach to increase awareness and engagement of our target sequences - driving additional success later in the campaign. </a:t>
            </a:r>
            <a:endParaRPr sz="1300">
              <a:solidFill>
                <a:schemeClr val="dk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07458e17ce_0_730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Account Reach and Engagement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435" name="Google Shape;435;g307458e17ce_0_730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6" name="Google Shape;436;g307458e17ce_0_730"/>
          <p:cNvSpPr txBox="1"/>
          <p:nvPr/>
        </p:nvSpPr>
        <p:spPr>
          <a:xfrm>
            <a:off x="507150" y="796500"/>
            <a:ext cx="812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the highest level, Account-Based Marketing is best measured as a tool to </a:t>
            </a:r>
            <a:r>
              <a:rPr b="1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reach and engage accounts without previous activity</a:t>
            </a:r>
            <a:r>
              <a:rPr b="0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b="1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7" name="Google Shape;437;g307458e17ce_0_730"/>
          <p:cNvGrpSpPr/>
          <p:nvPr/>
        </p:nvGrpSpPr>
        <p:grpSpPr>
          <a:xfrm>
            <a:off x="926588" y="1533259"/>
            <a:ext cx="7290818" cy="2291325"/>
            <a:chOff x="926588" y="1700413"/>
            <a:chExt cx="7290818" cy="2291325"/>
          </a:xfrm>
        </p:grpSpPr>
        <p:sp>
          <p:nvSpPr>
            <p:cNvPr id="438" name="Google Shape;438;g307458e17ce_0_730"/>
            <p:cNvSpPr/>
            <p:nvPr/>
          </p:nvSpPr>
          <p:spPr>
            <a:xfrm>
              <a:off x="926588" y="1700413"/>
              <a:ext cx="2445900" cy="393600"/>
            </a:xfrm>
            <a:prstGeom prst="chevron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Accounts Reached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" name="Google Shape;439;g307458e17ce_0_730"/>
            <p:cNvSpPr/>
            <p:nvPr/>
          </p:nvSpPr>
          <p:spPr>
            <a:xfrm>
              <a:off x="3349047" y="1700413"/>
              <a:ext cx="2445900" cy="39360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Account Engagement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" name="Google Shape;440;g307458e17ce_0_730"/>
            <p:cNvSpPr/>
            <p:nvPr/>
          </p:nvSpPr>
          <p:spPr>
            <a:xfrm>
              <a:off x="5771506" y="1700413"/>
              <a:ext cx="2445900" cy="393600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Net-New 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Accounts Engaged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1" name="Google Shape;441;g307458e17ce_0_730"/>
            <p:cNvCxnSpPr>
              <a:stCxn id="442" idx="2"/>
              <a:endCxn id="443" idx="0"/>
            </p:cNvCxnSpPr>
            <p:nvPr/>
          </p:nvCxnSpPr>
          <p:spPr>
            <a:xfrm rot="5400000">
              <a:off x="2069288" y="1987012"/>
              <a:ext cx="771600" cy="899400"/>
            </a:xfrm>
            <a:prstGeom prst="bentConnector3">
              <a:avLst>
                <a:gd fmla="val 50008" name="adj1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3" name="Google Shape;443;g307458e17ce_0_730"/>
            <p:cNvSpPr txBox="1"/>
            <p:nvPr/>
          </p:nvSpPr>
          <p:spPr>
            <a:xfrm>
              <a:off x="1222688" y="2822638"/>
              <a:ext cx="1565700" cy="11691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 account is labeled “</a:t>
              </a:r>
              <a:r>
                <a:rPr b="1" i="0" lang="en-US" sz="1000" u="none" cap="none" strike="noStrik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reached</a:t>
              </a: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” when they have exposure to (company) via ad visibility and delivered emails.</a:t>
              </a:r>
              <a:endParaRPr b="0" i="0" sz="18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444" name="Google Shape;444;g307458e17ce_0_730"/>
            <p:cNvSpPr txBox="1"/>
            <p:nvPr/>
          </p:nvSpPr>
          <p:spPr>
            <a:xfrm>
              <a:off x="2005538" y="2094013"/>
              <a:ext cx="899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731</a:t>
              </a:r>
              <a:endPara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5" name="Google Shape;445;g307458e17ce_0_730"/>
            <p:cNvCxnSpPr>
              <a:stCxn id="446" idx="2"/>
              <a:endCxn id="447" idx="0"/>
            </p:cNvCxnSpPr>
            <p:nvPr/>
          </p:nvCxnSpPr>
          <p:spPr>
            <a:xfrm rot="5400000">
              <a:off x="4522480" y="1957751"/>
              <a:ext cx="771600" cy="957900"/>
            </a:xfrm>
            <a:prstGeom prst="bentConnector3">
              <a:avLst>
                <a:gd fmla="val 50009" name="adj1"/>
              </a:avLst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7" name="Google Shape;447;g307458e17ce_0_730"/>
            <p:cNvSpPr txBox="1"/>
            <p:nvPr/>
          </p:nvSpPr>
          <p:spPr>
            <a:xfrm>
              <a:off x="3646388" y="2822638"/>
              <a:ext cx="1565700" cy="1169100"/>
            </a:xfrm>
            <a:prstGeom prst="rect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 account becomes “</a:t>
              </a:r>
              <a:r>
                <a:rPr b="1" i="0" lang="en-US" sz="1000" u="none" cap="none" strike="noStrik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engaged</a:t>
              </a: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” via clicks, website visits, and email interaction.</a:t>
              </a:r>
              <a:endParaRPr b="0" i="0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g307458e17ce_0_730"/>
            <p:cNvSpPr txBox="1"/>
            <p:nvPr/>
          </p:nvSpPr>
          <p:spPr>
            <a:xfrm>
              <a:off x="4437138" y="2094013"/>
              <a:ext cx="957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424</a:t>
              </a:r>
              <a:endPara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9" name="Google Shape;449;g307458e17ce_0_730"/>
            <p:cNvCxnSpPr>
              <a:stCxn id="450" idx="2"/>
              <a:endCxn id="451" idx="0"/>
            </p:cNvCxnSpPr>
            <p:nvPr/>
          </p:nvCxnSpPr>
          <p:spPr>
            <a:xfrm rot="5400000">
              <a:off x="6889676" y="1982812"/>
              <a:ext cx="766200" cy="913200"/>
            </a:xfrm>
            <a:prstGeom prst="bentConnector3">
              <a:avLst>
                <a:gd fmla="val 50008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1" name="Google Shape;451;g307458e17ce_0_730"/>
            <p:cNvSpPr txBox="1"/>
            <p:nvPr/>
          </p:nvSpPr>
          <p:spPr>
            <a:xfrm>
              <a:off x="6033388" y="2822638"/>
              <a:ext cx="1565700" cy="1169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 </a:t>
              </a:r>
              <a:r>
                <a:rPr b="1" i="0" lang="en-US" sz="1000" u="none" cap="none" strike="noStrik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net-new engagement </a:t>
              </a:r>
              <a:r>
                <a:rPr b="0" i="0" lang="en-US" sz="1000" u="none" cap="none" strike="noStrike">
                  <a:solidFill>
                    <a:srgbClr val="4343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comes from an account that has no prior interaction with (company).</a:t>
              </a:r>
              <a:endParaRPr b="0" i="0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Google Shape;452;g307458e17ce_0_730"/>
            <p:cNvSpPr txBox="1"/>
            <p:nvPr/>
          </p:nvSpPr>
          <p:spPr>
            <a:xfrm>
              <a:off x="6816188" y="2094013"/>
              <a:ext cx="913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261</a:t>
              </a:r>
              <a:endPara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42" name="Google Shape;442;g307458e17ce_0_7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53638" y="1743537"/>
              <a:ext cx="302300" cy="307375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46" name="Google Shape;446;g307458e17ce_0_7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12087" y="1743526"/>
              <a:ext cx="350286" cy="307375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50" name="Google Shape;450;g307458e17ce_0_7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54238" y="1738149"/>
              <a:ext cx="350275" cy="318163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453" name="Google Shape;453;g307458e17ce_0_730"/>
          <p:cNvSpPr txBox="1"/>
          <p:nvPr/>
        </p:nvSpPr>
        <p:spPr>
          <a:xfrm>
            <a:off x="926550" y="4002288"/>
            <a:ext cx="7290900" cy="38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ODW’s</a:t>
            </a:r>
            <a:r>
              <a:rPr b="1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niche expertise</a:t>
            </a:r>
            <a:r>
              <a:rPr b="1" i="0" lang="en-US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drove results through strategic messaging and intent knowledge.</a:t>
            </a:r>
            <a:endParaRPr b="1" i="0" sz="1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d2e1e392d7_0_1459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 sz="3000">
                <a:solidFill>
                  <a:srgbClr val="139C9A"/>
                </a:solidFill>
              </a:rPr>
              <a:t>Frozen Food Results</a:t>
            </a:r>
            <a:endParaRPr sz="3000">
              <a:solidFill>
                <a:srgbClr val="139C9A"/>
              </a:solidFill>
            </a:endParaRPr>
          </a:p>
        </p:txBody>
      </p:sp>
      <p:sp>
        <p:nvSpPr>
          <p:cNvPr id="459" name="Google Shape;459;g2d2e1e392d7_0_1459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60" name="Google Shape;460;g2d2e1e392d7_0_1459"/>
          <p:cNvCxnSpPr/>
          <p:nvPr/>
        </p:nvCxnSpPr>
        <p:spPr>
          <a:xfrm rot="10800000">
            <a:off x="2521559" y="1944665"/>
            <a:ext cx="31500" cy="1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61" name="Google Shape;461;g2d2e1e392d7_0_1459"/>
          <p:cNvCxnSpPr/>
          <p:nvPr/>
        </p:nvCxnSpPr>
        <p:spPr>
          <a:xfrm rot="10800000">
            <a:off x="2623325" y="2909751"/>
            <a:ext cx="9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62" name="Google Shape;462;g2d2e1e392d7_0_1459"/>
          <p:cNvCxnSpPr/>
          <p:nvPr/>
        </p:nvCxnSpPr>
        <p:spPr>
          <a:xfrm rot="10800000">
            <a:off x="4012760" y="2902440"/>
            <a:ext cx="9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63" name="Google Shape;463;g2d2e1e392d7_0_1459"/>
          <p:cNvSpPr/>
          <p:nvPr/>
        </p:nvSpPr>
        <p:spPr>
          <a:xfrm>
            <a:off x="2944878" y="2175885"/>
            <a:ext cx="4303200" cy="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64" name="Google Shape;464;g2d2e1e392d7_0_1459"/>
          <p:cNvSpPr txBox="1"/>
          <p:nvPr/>
        </p:nvSpPr>
        <p:spPr>
          <a:xfrm>
            <a:off x="4480196" y="3409271"/>
            <a:ext cx="210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65" name="Google Shape;465;g2d2e1e392d7_0_1459"/>
          <p:cNvSpPr txBox="1"/>
          <p:nvPr/>
        </p:nvSpPr>
        <p:spPr>
          <a:xfrm>
            <a:off x="386775" y="683529"/>
            <a:ext cx="838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rPr>
              <a:t>Tracking and optimizing our messaging as we saw conversions ensured we continued to see success - utilizing the wins as a formula for modifying the target criteria and GTM strategy</a:t>
            </a:r>
            <a:endParaRPr sz="1300">
              <a:solidFill>
                <a:schemeClr val="dk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66" name="Google Shape;466;g2d2e1e392d7_0_1459"/>
          <p:cNvSpPr/>
          <p:nvPr/>
        </p:nvSpPr>
        <p:spPr>
          <a:xfrm rot="10800000">
            <a:off x="1533300" y="1307404"/>
            <a:ext cx="3512700" cy="3254700"/>
          </a:xfrm>
          <a:prstGeom prst="triangle">
            <a:avLst>
              <a:gd fmla="val 49999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7" name="Google Shape;467;g2d2e1e392d7_0_1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24" y="2110628"/>
            <a:ext cx="3714750" cy="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2d2e1e392d7_0_1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24" y="3088540"/>
            <a:ext cx="3714750" cy="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2d2e1e392d7_0_1459"/>
          <p:cNvSpPr txBox="1"/>
          <p:nvPr/>
        </p:nvSpPr>
        <p:spPr>
          <a:xfrm>
            <a:off x="1974975" y="1432454"/>
            <a:ext cx="264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Companies Reached</a:t>
            </a:r>
            <a:endParaRPr b="1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731</a:t>
            </a:r>
            <a:endParaRPr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70" name="Google Shape;470;g2d2e1e392d7_0_1459"/>
          <p:cNvSpPr txBox="1"/>
          <p:nvPr/>
        </p:nvSpPr>
        <p:spPr>
          <a:xfrm>
            <a:off x="2190400" y="2315580"/>
            <a:ext cx="219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Companies Engaged</a:t>
            </a:r>
            <a:endParaRPr b="1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424</a:t>
            </a:r>
            <a:endParaRPr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71" name="Google Shape;471;g2d2e1e392d7_0_1459"/>
          <p:cNvSpPr txBox="1"/>
          <p:nvPr/>
        </p:nvSpPr>
        <p:spPr>
          <a:xfrm>
            <a:off x="2674900" y="3164754"/>
            <a:ext cx="122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Total Pipeline</a:t>
            </a:r>
            <a:endParaRPr b="1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$40MM</a:t>
            </a:r>
            <a:endParaRPr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72" name="Google Shape;472;g2d2e1e392d7_0_1459"/>
          <p:cNvSpPr txBox="1"/>
          <p:nvPr/>
        </p:nvSpPr>
        <p:spPr>
          <a:xfrm>
            <a:off x="162150" y="1491404"/>
            <a:ext cx="1382700" cy="5541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ulish"/>
                <a:ea typeface="Mulish"/>
                <a:cs typeface="Mulish"/>
                <a:sym typeface="Mulish"/>
              </a:rPr>
              <a:t>Awareness Generated</a:t>
            </a:r>
            <a:endParaRPr i="1" sz="1000"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73" name="Google Shape;473;g2d2e1e392d7_0_1459"/>
          <p:cNvSpPr txBox="1"/>
          <p:nvPr/>
        </p:nvSpPr>
        <p:spPr>
          <a:xfrm>
            <a:off x="162150" y="2347642"/>
            <a:ext cx="1382700" cy="5541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ulish"/>
                <a:ea typeface="Mulish"/>
                <a:cs typeface="Mulish"/>
                <a:sym typeface="Mulish"/>
              </a:rPr>
              <a:t>Demand Generated</a:t>
            </a:r>
            <a:endParaRPr i="1" sz="1000"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74" name="Google Shape;474;g2d2e1e392d7_0_1459"/>
          <p:cNvSpPr txBox="1"/>
          <p:nvPr/>
        </p:nvSpPr>
        <p:spPr>
          <a:xfrm>
            <a:off x="162150" y="3324541"/>
            <a:ext cx="1382700" cy="5541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ulish"/>
                <a:ea typeface="Mulish"/>
                <a:cs typeface="Mulish"/>
                <a:sym typeface="Mulish"/>
              </a:rPr>
              <a:t>Pipeline Generated</a:t>
            </a:r>
            <a:endParaRPr sz="1200">
              <a:latin typeface="Mulish"/>
              <a:ea typeface="Mulish"/>
              <a:cs typeface="Mulish"/>
              <a:sym typeface="Mulish"/>
            </a:endParaRPr>
          </a:p>
        </p:txBody>
      </p:sp>
      <p:cxnSp>
        <p:nvCxnSpPr>
          <p:cNvPr id="475" name="Google Shape;475;g2d2e1e392d7_0_1459"/>
          <p:cNvCxnSpPr>
            <a:stCxn id="472" idx="3"/>
          </p:cNvCxnSpPr>
          <p:nvPr/>
        </p:nvCxnSpPr>
        <p:spPr>
          <a:xfrm>
            <a:off x="1544850" y="1768454"/>
            <a:ext cx="211200" cy="48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" name="Google Shape;476;g2d2e1e392d7_0_1459"/>
          <p:cNvCxnSpPr>
            <a:stCxn id="473" idx="3"/>
            <a:endCxn id="470" idx="1"/>
          </p:cNvCxnSpPr>
          <p:nvPr/>
        </p:nvCxnSpPr>
        <p:spPr>
          <a:xfrm flipH="1" rot="10800000">
            <a:off x="1544850" y="2623492"/>
            <a:ext cx="645600" cy="12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" name="Google Shape;477;g2d2e1e392d7_0_1459"/>
          <p:cNvCxnSpPr>
            <a:stCxn id="474" idx="3"/>
          </p:cNvCxnSpPr>
          <p:nvPr/>
        </p:nvCxnSpPr>
        <p:spPr>
          <a:xfrm flipH="1" rot="10800000">
            <a:off x="1544850" y="3595891"/>
            <a:ext cx="1150800" cy="5700"/>
          </a:xfrm>
          <a:prstGeom prst="straightConnector1">
            <a:avLst/>
          </a:prstGeom>
          <a:noFill/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8" name="Google Shape;478;g2d2e1e392d7_0_1459"/>
          <p:cNvSpPr/>
          <p:nvPr/>
        </p:nvSpPr>
        <p:spPr>
          <a:xfrm>
            <a:off x="3756850" y="3491329"/>
            <a:ext cx="1291500" cy="124770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Active Pipeline</a:t>
            </a:r>
            <a:endParaRPr b="1"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ulish"/>
                <a:ea typeface="Mulish"/>
                <a:cs typeface="Mulish"/>
                <a:sym typeface="Mulish"/>
              </a:rPr>
              <a:t>$28MM</a:t>
            </a:r>
            <a:endParaRPr>
              <a:solidFill>
                <a:srgbClr val="FFFFF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79" name="Google Shape;479;g2d2e1e392d7_0_1459"/>
          <p:cNvSpPr/>
          <p:nvPr/>
        </p:nvSpPr>
        <p:spPr>
          <a:xfrm>
            <a:off x="5340712" y="2296137"/>
            <a:ext cx="1187100" cy="9237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0" name="Google Shape;480;g2d2e1e392d7_0_1459"/>
          <p:cNvSpPr txBox="1"/>
          <p:nvPr/>
        </p:nvSpPr>
        <p:spPr>
          <a:xfrm>
            <a:off x="5106503" y="2222444"/>
            <a:ext cx="16530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6AA84F"/>
                </a:solidFill>
                <a:latin typeface="Mulish"/>
                <a:ea typeface="Mulish"/>
                <a:cs typeface="Mulish"/>
                <a:sym typeface="Mulish"/>
              </a:rPr>
              <a:t>144</a:t>
            </a:r>
            <a:endParaRPr b="1" sz="2500">
              <a:solidFill>
                <a:srgbClr val="6AA84F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1" name="Google Shape;481;g2d2e1e392d7_0_1459"/>
          <p:cNvSpPr txBox="1"/>
          <p:nvPr/>
        </p:nvSpPr>
        <p:spPr>
          <a:xfrm>
            <a:off x="4904275" y="1895138"/>
            <a:ext cx="2057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24242"/>
                </a:solidFill>
                <a:latin typeface="Mulish"/>
                <a:ea typeface="Mulish"/>
                <a:cs typeface="Mulish"/>
                <a:sym typeface="Mulish"/>
              </a:rPr>
              <a:t>Conversations</a:t>
            </a:r>
            <a:endParaRPr sz="1200">
              <a:solidFill>
                <a:srgbClr val="424242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482" name="Google Shape;482;g2d2e1e392d7_0_1459"/>
          <p:cNvSpPr txBox="1"/>
          <p:nvPr/>
        </p:nvSpPr>
        <p:spPr>
          <a:xfrm>
            <a:off x="4857450" y="3293300"/>
            <a:ext cx="21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/>
              <a:t>144 Target Accounts replied to our sequence efforts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07458e17ce_4_11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 sz="3000">
                <a:solidFill>
                  <a:srgbClr val="139C9A"/>
                </a:solidFill>
              </a:rPr>
              <a:t>Adopting an Account-based Approach- Takeaways</a:t>
            </a:r>
            <a:endParaRPr sz="3000">
              <a:solidFill>
                <a:srgbClr val="139C9A"/>
              </a:solidFill>
            </a:endParaRPr>
          </a:p>
        </p:txBody>
      </p:sp>
      <p:sp>
        <p:nvSpPr>
          <p:cNvPr id="488" name="Google Shape;488;g307458e17ce_4_11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9" name="Google Shape;489;g307458e17ce_4_11"/>
          <p:cNvSpPr txBox="1"/>
          <p:nvPr/>
        </p:nvSpPr>
        <p:spPr>
          <a:xfrm>
            <a:off x="1416275" y="1081700"/>
            <a:ext cx="55341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Achieve Team Buy-in</a:t>
            </a:r>
            <a:endParaRPr b="1" i="0" sz="16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Communicate early and often</a:t>
            </a:r>
            <a:endParaRPr b="0" i="0" sz="15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Establish shared goals</a:t>
            </a:r>
            <a:endParaRPr b="0" i="0" sz="15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Implement routine and optimize</a:t>
            </a:r>
            <a:endParaRPr b="0" i="0" sz="15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Crawl Plan</a:t>
            </a:r>
            <a:endParaRPr b="1" i="0" sz="16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Understand your ICP and optimize toward account reach and engagement</a:t>
            </a:r>
            <a:endParaRPr b="0" i="0" sz="16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Walk Plan</a:t>
            </a:r>
            <a:endParaRPr b="1" i="0" sz="165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Expand your account-based approach to include programmatic engagement and optimize</a:t>
            </a:r>
            <a:endParaRPr b="0" i="0" sz="16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d2e1e392d7_0_1151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5" name="Google Shape;495;g2d2e1e392d7_0_1151"/>
          <p:cNvSpPr/>
          <p:nvPr/>
        </p:nvSpPr>
        <p:spPr>
          <a:xfrm>
            <a:off x="4923592" y="1579639"/>
            <a:ext cx="2702400" cy="2702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d2e1e392d7_0_1151"/>
          <p:cNvSpPr txBox="1"/>
          <p:nvPr>
            <p:ph type="title"/>
          </p:nvPr>
        </p:nvSpPr>
        <p:spPr>
          <a:xfrm>
            <a:off x="486675" y="0"/>
            <a:ext cx="81705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63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rgbClr val="139C9A"/>
                </a:solidFill>
              </a:rPr>
              <a:t>Getting Started with Account-Based Marketing </a:t>
            </a:r>
            <a:endParaRPr b="1" i="1" sz="1800">
              <a:solidFill>
                <a:srgbClr val="139C9A"/>
              </a:solidFill>
            </a:endParaRPr>
          </a:p>
          <a:p>
            <a:pPr indent="0" lvl="0" marL="63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>
                <a:solidFill>
                  <a:srgbClr val="139C9A"/>
                </a:solidFill>
              </a:rPr>
              <a:t>in Manufacturing, Logistics, and Supply Chain</a:t>
            </a:r>
            <a:endParaRPr b="1">
              <a:solidFill>
                <a:srgbClr val="139C9A"/>
              </a:solidFill>
            </a:endParaRPr>
          </a:p>
        </p:txBody>
      </p:sp>
      <p:sp>
        <p:nvSpPr>
          <p:cNvPr id="497" name="Google Shape;497;g2d2e1e392d7_0_1151"/>
          <p:cNvSpPr/>
          <p:nvPr/>
        </p:nvSpPr>
        <p:spPr>
          <a:xfrm>
            <a:off x="1068217" y="1654389"/>
            <a:ext cx="2702400" cy="2702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d2e1e392d7_0_1151"/>
          <p:cNvSpPr txBox="1"/>
          <p:nvPr>
            <p:ph type="title"/>
          </p:nvPr>
        </p:nvSpPr>
        <p:spPr>
          <a:xfrm>
            <a:off x="615900" y="681305"/>
            <a:ext cx="7912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5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Thank you!</a:t>
            </a:r>
            <a:endParaRPr b="0" sz="35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99" name="Google Shape;499;g2d2e1e392d7_0_1151"/>
          <p:cNvSpPr txBox="1"/>
          <p:nvPr/>
        </p:nvSpPr>
        <p:spPr>
          <a:xfrm>
            <a:off x="4923600" y="1613813"/>
            <a:ext cx="27024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Learning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d2e1e392d7_0_1151"/>
          <p:cNvSpPr txBox="1"/>
          <p:nvPr/>
        </p:nvSpPr>
        <p:spPr>
          <a:xfrm>
            <a:off x="1068217" y="2606238"/>
            <a:ext cx="27024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g2d2e1e392d7_0_1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250" y="2063025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2e1e392d7_0_943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" name="Google Shape;76;g2d2e1e392d7_0_943"/>
          <p:cNvSpPr txBox="1"/>
          <p:nvPr>
            <p:ph idx="1" type="body"/>
          </p:nvPr>
        </p:nvSpPr>
        <p:spPr>
          <a:xfrm>
            <a:off x="569250" y="1943125"/>
            <a:ext cx="7902900" cy="2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ts val="1125"/>
              <a:buNone/>
            </a:pPr>
            <a:r>
              <a:rPr i="1" lang="en-US" sz="1600">
                <a:solidFill>
                  <a:srgbClr val="002060"/>
                </a:solidFill>
                <a:latin typeface="Mulish"/>
                <a:ea typeface="Mulish"/>
                <a:cs typeface="Mulish"/>
                <a:sym typeface="Mulish"/>
              </a:rPr>
              <a:t>We are the premier supply chain go-to-market consulting group focused on revenue, building GTM motions using data-backed strategies and math models. Our proven expertise makes our clients market leaders.</a:t>
            </a:r>
            <a:endParaRPr b="1" i="1">
              <a:solidFill>
                <a:srgbClr val="002060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pic>
        <p:nvPicPr>
          <p:cNvPr id="77" name="Google Shape;77;g2d2e1e392d7_0_943" title="Lead Coverag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751" y="124580"/>
            <a:ext cx="4675901" cy="16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2e1e392d7_0_949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Our Expertise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83" name="Google Shape;83;g2d2e1e392d7_0_949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4" name="Google Shape;84;g2d2e1e392d7_0_949"/>
          <p:cNvPicPr preferRelativeResize="0"/>
          <p:nvPr/>
        </p:nvPicPr>
        <p:blipFill rotWithShape="1">
          <a:blip r:embed="rId3">
            <a:alphaModFix/>
          </a:blip>
          <a:srcRect b="27226" l="0" r="0" t="28510"/>
          <a:stretch/>
        </p:blipFill>
        <p:spPr>
          <a:xfrm>
            <a:off x="4164441" y="2323862"/>
            <a:ext cx="1262571" cy="5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d2e1e392d7_0_9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111" y="928198"/>
            <a:ext cx="1262550" cy="49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d2e1e392d7_0_949"/>
          <p:cNvPicPr preferRelativeResize="0"/>
          <p:nvPr/>
        </p:nvPicPr>
        <p:blipFill rotWithShape="1">
          <a:blip r:embed="rId5">
            <a:alphaModFix/>
          </a:blip>
          <a:srcRect b="24217" l="0" r="0" t="19709"/>
          <a:stretch/>
        </p:blipFill>
        <p:spPr>
          <a:xfrm>
            <a:off x="2427787" y="3254081"/>
            <a:ext cx="1550876" cy="45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d2e1e392d7_0_9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0062" y="3169738"/>
            <a:ext cx="7524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d2e1e392d7_0_9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218" y="3298675"/>
            <a:ext cx="1974482" cy="3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d2e1e392d7_0_9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83226" y="3396363"/>
            <a:ext cx="1580626" cy="2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d2e1e392d7_0_949"/>
          <p:cNvPicPr preferRelativeResize="0"/>
          <p:nvPr/>
        </p:nvPicPr>
        <p:blipFill rotWithShape="1">
          <a:blip r:embed="rId9">
            <a:alphaModFix/>
          </a:blip>
          <a:srcRect b="32884" l="0" r="0" t="30492"/>
          <a:stretch/>
        </p:blipFill>
        <p:spPr>
          <a:xfrm>
            <a:off x="786744" y="985002"/>
            <a:ext cx="1073454" cy="2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d2e1e392d7_0_9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33075" y="884131"/>
            <a:ext cx="804675" cy="58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d2e1e392d7_0_94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38988" y="1011413"/>
            <a:ext cx="1315425" cy="2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d2e1e392d7_0_94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43300" y="1669828"/>
            <a:ext cx="1397350" cy="31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2e1e392d7_0_94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66488" y="900229"/>
            <a:ext cx="1397350" cy="47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d2e1e392d7_0_94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802194" y="1647259"/>
            <a:ext cx="2125689" cy="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d2e1e392d7_0_94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86775" y="2311212"/>
            <a:ext cx="630372" cy="5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d2e1e392d7_0_94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383046" y="2448075"/>
            <a:ext cx="1640361" cy="3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d2e1e392d7_0_94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310700" y="1599488"/>
            <a:ext cx="1640375" cy="45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d2e1e392d7_0_94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8632" y="1516359"/>
            <a:ext cx="1830303" cy="5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d2e1e392d7_0_94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155528" y="3172788"/>
            <a:ext cx="1372873" cy="5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d2e1e392d7_0_949"/>
          <p:cNvPicPr preferRelativeResize="0"/>
          <p:nvPr/>
        </p:nvPicPr>
        <p:blipFill rotWithShape="1">
          <a:blip r:embed="rId20">
            <a:alphaModFix/>
          </a:blip>
          <a:srcRect b="0" l="0" r="41121" t="0"/>
          <a:stretch/>
        </p:blipFill>
        <p:spPr>
          <a:xfrm>
            <a:off x="6612525" y="2232873"/>
            <a:ext cx="1580624" cy="74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d2e1e392d7_0_94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057188" y="3966441"/>
            <a:ext cx="840968" cy="7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d2e1e392d7_0_949"/>
          <p:cNvPicPr preferRelativeResize="0"/>
          <p:nvPr/>
        </p:nvPicPr>
        <p:blipFill rotWithShape="1">
          <a:blip r:embed="rId22">
            <a:alphaModFix/>
          </a:blip>
          <a:srcRect b="34793" l="0" r="0" t="31172"/>
          <a:stretch/>
        </p:blipFill>
        <p:spPr>
          <a:xfrm>
            <a:off x="3311350" y="4044143"/>
            <a:ext cx="1397350" cy="47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d2e1e392d7_0_949"/>
          <p:cNvPicPr preferRelativeResize="0"/>
          <p:nvPr/>
        </p:nvPicPr>
        <p:blipFill rotWithShape="1">
          <a:blip r:embed="rId23">
            <a:alphaModFix/>
          </a:blip>
          <a:srcRect b="39506" l="0" r="0" t="37072"/>
          <a:stretch/>
        </p:blipFill>
        <p:spPr>
          <a:xfrm>
            <a:off x="1382221" y="4044154"/>
            <a:ext cx="1580626" cy="37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d2e1e392d7_0_949"/>
          <p:cNvPicPr preferRelativeResize="0"/>
          <p:nvPr/>
        </p:nvPicPr>
        <p:blipFill rotWithShape="1">
          <a:blip r:embed="rId24">
            <a:alphaModFix/>
          </a:blip>
          <a:srcRect b="36568" l="0" r="0" t="36333"/>
          <a:stretch/>
        </p:blipFill>
        <p:spPr>
          <a:xfrm>
            <a:off x="6376117" y="4044149"/>
            <a:ext cx="1366088" cy="37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d2e1e392d7_0_949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65400" y="2348466"/>
            <a:ext cx="1262550" cy="42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7458e17ce_0_627"/>
          <p:cNvSpPr txBox="1"/>
          <p:nvPr/>
        </p:nvSpPr>
        <p:spPr>
          <a:xfrm>
            <a:off x="204336" y="106464"/>
            <a:ext cx="7975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ODW Logistics</a:t>
            </a: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07458e17ce_0_627"/>
          <p:cNvSpPr/>
          <p:nvPr/>
        </p:nvSpPr>
        <p:spPr>
          <a:xfrm>
            <a:off x="4778627" y="962552"/>
            <a:ext cx="1559400" cy="1539900"/>
          </a:xfrm>
          <a:prstGeom prst="ellipse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07458e17ce_0_627"/>
          <p:cNvSpPr txBox="1"/>
          <p:nvPr/>
        </p:nvSpPr>
        <p:spPr>
          <a:xfrm>
            <a:off x="2293046" y="2648441"/>
            <a:ext cx="21477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31 DCs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9.0</a:t>
            </a:r>
            <a:r>
              <a:rPr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 sq ft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07458e17ce_0_627"/>
          <p:cNvSpPr txBox="1"/>
          <p:nvPr/>
        </p:nvSpPr>
        <p:spPr>
          <a:xfrm>
            <a:off x="168433" y="2630205"/>
            <a:ext cx="21477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Integrated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Logistics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07458e17ce_0_627"/>
          <p:cNvSpPr txBox="1"/>
          <p:nvPr/>
        </p:nvSpPr>
        <p:spPr>
          <a:xfrm>
            <a:off x="4475128" y="2648441"/>
            <a:ext cx="21477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07458e17ce_0_627"/>
          <p:cNvSpPr txBox="1"/>
          <p:nvPr/>
        </p:nvSpPr>
        <p:spPr>
          <a:xfrm>
            <a:off x="6499192" y="2648441"/>
            <a:ext cx="23331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Company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307458e17ce_0_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01" y="477804"/>
            <a:ext cx="2619395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07458e17ce_0_627"/>
          <p:cNvSpPr txBox="1"/>
          <p:nvPr/>
        </p:nvSpPr>
        <p:spPr>
          <a:xfrm>
            <a:off x="58981" y="3289629"/>
            <a:ext cx="2366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Warehousing + Distribution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Transportation Management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Retail Consolidation</a:t>
            </a:r>
            <a:endParaRPr b="0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07458e17ce_0_627"/>
          <p:cNvSpPr txBox="1"/>
          <p:nvPr/>
        </p:nvSpPr>
        <p:spPr>
          <a:xfrm>
            <a:off x="2309132" y="3289629"/>
            <a:ext cx="214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Dedicated / Shared Warehouse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Nationwide Distribution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+2,200 associates</a:t>
            </a:r>
            <a:endParaRPr b="0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07458e17ce_0_627"/>
          <p:cNvSpPr txBox="1"/>
          <p:nvPr/>
        </p:nvSpPr>
        <p:spPr>
          <a:xfrm>
            <a:off x="4430954" y="3289629"/>
            <a:ext cx="2235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Middle Market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Multi-Distribution</a:t>
            </a:r>
            <a:r>
              <a:rPr b="0" i="0" lang="en-U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Node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Omnichannel Fulfillment</a:t>
            </a:r>
            <a:endParaRPr b="0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07458e17ce_0_627"/>
          <p:cNvSpPr txBox="1"/>
          <p:nvPr/>
        </p:nvSpPr>
        <p:spPr>
          <a:xfrm>
            <a:off x="6697565" y="3289629"/>
            <a:ext cx="2134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+50 Years Privately Held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Annual Revenue +$400M</a:t>
            </a:r>
            <a:endParaRPr b="0" i="0" sz="1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 years double-digit growth</a:t>
            </a:r>
            <a:endParaRPr sz="1100"/>
          </a:p>
        </p:txBody>
      </p:sp>
      <p:cxnSp>
        <p:nvCxnSpPr>
          <p:cNvPr id="123" name="Google Shape;123;g307458e17ce_0_627"/>
          <p:cNvCxnSpPr/>
          <p:nvPr/>
        </p:nvCxnSpPr>
        <p:spPr>
          <a:xfrm>
            <a:off x="277032" y="617181"/>
            <a:ext cx="790800" cy="3000"/>
          </a:xfrm>
          <a:prstGeom prst="straightConnector1">
            <a:avLst/>
          </a:prstGeom>
          <a:noFill/>
          <a:ln cap="flat" cmpd="sng" w="38100">
            <a:solidFill>
              <a:srgbClr val="F37C3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" name="Google Shape;124;g307458e17ce_0_6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83" y="1042685"/>
            <a:ext cx="1484617" cy="1486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the united states with an arrow&#10;&#10;Description automatically generated" id="125" name="Google Shape;125;g307458e17ce_0_6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30786" y="1356134"/>
            <a:ext cx="1559409" cy="97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07458e17ce_0_6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1866" y="1227532"/>
            <a:ext cx="1147979" cy="114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07458e17ce_0_6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54032" y="1540675"/>
            <a:ext cx="989709" cy="60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271809" y="169766"/>
            <a:ext cx="8589691" cy="70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Today’s Agenda</a:t>
            </a:r>
            <a:endParaRPr>
              <a:solidFill>
                <a:srgbClr val="139C9A"/>
              </a:solidFill>
            </a:endParaRPr>
          </a:p>
        </p:txBody>
      </p:sp>
      <p:sp>
        <p:nvSpPr>
          <p:cNvPr id="133" name="Google Shape;133;p2"/>
          <p:cNvSpPr txBox="1"/>
          <p:nvPr>
            <p:ph idx="12" type="sldNum"/>
          </p:nvPr>
        </p:nvSpPr>
        <p:spPr>
          <a:xfrm>
            <a:off x="6903999" y="481186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412600" y="971150"/>
            <a:ext cx="55620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Started with Account-based Marketing for Manufacturing, Logistics, and Supply Chain</a:t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"/>
          <p:cNvGrpSpPr/>
          <p:nvPr/>
        </p:nvGrpSpPr>
        <p:grpSpPr>
          <a:xfrm>
            <a:off x="271798" y="1936536"/>
            <a:ext cx="4661551" cy="515100"/>
            <a:chOff x="3972148" y="851048"/>
            <a:chExt cx="4661551" cy="515100"/>
          </a:xfrm>
        </p:grpSpPr>
        <p:sp>
          <p:nvSpPr>
            <p:cNvPr id="136" name="Google Shape;136;p2"/>
            <p:cNvSpPr txBox="1"/>
            <p:nvPr/>
          </p:nvSpPr>
          <p:spPr>
            <a:xfrm>
              <a:off x="4571999" y="851048"/>
              <a:ext cx="40617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1"/>
                  </a:solidFill>
                </a:rPr>
                <a:t>ABM + Intent </a:t>
              </a:r>
              <a:endPara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3972148" y="853008"/>
              <a:ext cx="5715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271798" y="2582510"/>
            <a:ext cx="3633752" cy="515100"/>
            <a:chOff x="3972148" y="1577925"/>
            <a:chExt cx="3633752" cy="515100"/>
          </a:xfrm>
        </p:grpSpPr>
        <p:sp>
          <p:nvSpPr>
            <p:cNvPr id="139" name="Google Shape;139;p2"/>
            <p:cNvSpPr txBox="1"/>
            <p:nvPr/>
          </p:nvSpPr>
          <p:spPr>
            <a:xfrm>
              <a:off x="4572000" y="1577925"/>
              <a:ext cx="30339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1"/>
                  </a:solidFill>
                </a:rPr>
                <a:t>Macroeconomics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3972148" y="1581150"/>
              <a:ext cx="5715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71798" y="3228485"/>
            <a:ext cx="3874652" cy="558900"/>
            <a:chOff x="3972148" y="2113475"/>
            <a:chExt cx="3874652" cy="558900"/>
          </a:xfrm>
        </p:grpSpPr>
        <p:sp>
          <p:nvSpPr>
            <p:cNvPr id="142" name="Google Shape;142;p2"/>
            <p:cNvSpPr txBox="1"/>
            <p:nvPr/>
          </p:nvSpPr>
          <p:spPr>
            <a:xfrm>
              <a:off x="4572000" y="2113475"/>
              <a:ext cx="32748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1"/>
                  </a:solidFill>
                </a:rPr>
                <a:t>Examples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3972148" y="2118028"/>
              <a:ext cx="5715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300148" y="3918260"/>
            <a:ext cx="4947902" cy="487800"/>
            <a:chOff x="4000498" y="2818596"/>
            <a:chExt cx="4947902" cy="487800"/>
          </a:xfrm>
        </p:grpSpPr>
        <p:sp>
          <p:nvSpPr>
            <p:cNvPr id="145" name="Google Shape;145;p2"/>
            <p:cNvSpPr txBox="1"/>
            <p:nvPr/>
          </p:nvSpPr>
          <p:spPr>
            <a:xfrm>
              <a:off x="4572000" y="2818596"/>
              <a:ext cx="4376400" cy="4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1"/>
                  </a:solidFill>
                </a:rPr>
                <a:t>Q&amp;A</a:t>
              </a:r>
              <a:endPara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 txBox="1"/>
            <p:nvPr/>
          </p:nvSpPr>
          <p:spPr>
            <a:xfrm>
              <a:off x="4000498" y="2833349"/>
              <a:ext cx="571500" cy="4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7" name="Google Shape;147;p2"/>
          <p:cNvCxnSpPr/>
          <p:nvPr/>
        </p:nvCxnSpPr>
        <p:spPr>
          <a:xfrm>
            <a:off x="602298" y="2434050"/>
            <a:ext cx="4718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2"/>
          <p:cNvCxnSpPr/>
          <p:nvPr/>
        </p:nvCxnSpPr>
        <p:spPr>
          <a:xfrm>
            <a:off x="602298" y="3093675"/>
            <a:ext cx="41604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2"/>
          <p:cNvCxnSpPr/>
          <p:nvPr/>
        </p:nvCxnSpPr>
        <p:spPr>
          <a:xfrm>
            <a:off x="602298" y="3753300"/>
            <a:ext cx="4718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2"/>
          <p:cNvCxnSpPr/>
          <p:nvPr/>
        </p:nvCxnSpPr>
        <p:spPr>
          <a:xfrm>
            <a:off x="602298" y="4412925"/>
            <a:ext cx="4718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2e1e392d7_0_961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6" name="Google Shape;156;g2d2e1e392d7_0_961"/>
          <p:cNvSpPr/>
          <p:nvPr/>
        </p:nvSpPr>
        <p:spPr>
          <a:xfrm>
            <a:off x="0" y="731520"/>
            <a:ext cx="9144000" cy="326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d2e1e392d7_0_961"/>
          <p:cNvSpPr/>
          <p:nvPr/>
        </p:nvSpPr>
        <p:spPr>
          <a:xfrm>
            <a:off x="719436" y="403548"/>
            <a:ext cx="2948700" cy="646200"/>
          </a:xfrm>
          <a:prstGeom prst="roundRect">
            <a:avLst>
              <a:gd fmla="val 3654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d2e1e392d7_0_961"/>
          <p:cNvSpPr txBox="1"/>
          <p:nvPr/>
        </p:nvSpPr>
        <p:spPr>
          <a:xfrm>
            <a:off x="795624" y="525800"/>
            <a:ext cx="299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2400">
                <a:solidFill>
                  <a:schemeClr val="accent1"/>
                </a:solidFill>
              </a:rPr>
              <a:t>Intent 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tells you</a:t>
            </a:r>
            <a:endParaRPr b="1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g2d2e1e392d7_0_961"/>
          <p:cNvGrpSpPr/>
          <p:nvPr/>
        </p:nvGrpSpPr>
        <p:grpSpPr>
          <a:xfrm>
            <a:off x="0" y="1230087"/>
            <a:ext cx="9144000" cy="2020290"/>
            <a:chOff x="0" y="2305417"/>
            <a:chExt cx="9144000" cy="2020290"/>
          </a:xfrm>
        </p:grpSpPr>
        <p:sp>
          <p:nvSpPr>
            <p:cNvPr id="160" name="Google Shape;160;g2d2e1e392d7_0_961"/>
            <p:cNvSpPr txBox="1"/>
            <p:nvPr/>
          </p:nvSpPr>
          <p:spPr>
            <a:xfrm>
              <a:off x="429965" y="2699829"/>
              <a:ext cx="10833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When</a:t>
              </a:r>
              <a:endParaRPr b="1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d2e1e392d7_0_961"/>
            <p:cNvSpPr txBox="1"/>
            <p:nvPr/>
          </p:nvSpPr>
          <p:spPr>
            <a:xfrm>
              <a:off x="2903327" y="3516007"/>
              <a:ext cx="1935900" cy="8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3454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Who is on the buying team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454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Who to contact next</a:t>
              </a:r>
              <a:endPara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2d2e1e392d7_0_961"/>
            <p:cNvSpPr txBox="1"/>
            <p:nvPr/>
          </p:nvSpPr>
          <p:spPr>
            <a:xfrm>
              <a:off x="429965" y="3516007"/>
              <a:ext cx="2256000" cy="8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3454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When accounts are “in-market”</a:t>
              </a:r>
              <a:endPara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454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If it’s a good account for you</a:t>
              </a:r>
              <a:endPara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d2e1e392d7_0_961"/>
            <p:cNvSpPr txBox="1"/>
            <p:nvPr/>
          </p:nvSpPr>
          <p:spPr>
            <a:xfrm>
              <a:off x="6934052" y="3516007"/>
              <a:ext cx="17799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3454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 to say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454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even say it for you!</a:t>
              </a:r>
              <a:endPara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d2e1e392d7_0_961"/>
            <p:cNvSpPr txBox="1"/>
            <p:nvPr/>
          </p:nvSpPr>
          <p:spPr>
            <a:xfrm>
              <a:off x="5080085" y="3516007"/>
              <a:ext cx="16602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3454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to contact them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454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What they care about</a:t>
              </a:r>
              <a:endPara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d2e1e392d7_0_961"/>
            <p:cNvSpPr txBox="1"/>
            <p:nvPr/>
          </p:nvSpPr>
          <p:spPr>
            <a:xfrm>
              <a:off x="5056047" y="2699829"/>
              <a:ext cx="10833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endParaRPr b="1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d2e1e392d7_0_961"/>
            <p:cNvSpPr txBox="1"/>
            <p:nvPr/>
          </p:nvSpPr>
          <p:spPr>
            <a:xfrm>
              <a:off x="2858959" y="2699829"/>
              <a:ext cx="10833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Who</a:t>
              </a:r>
              <a:endParaRPr b="1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d2e1e392d7_0_961"/>
            <p:cNvSpPr txBox="1"/>
            <p:nvPr/>
          </p:nvSpPr>
          <p:spPr>
            <a:xfrm>
              <a:off x="6870007" y="2699829"/>
              <a:ext cx="10833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8" name="Google Shape;168;g2d2e1e392d7_0_961"/>
            <p:cNvCxnSpPr/>
            <p:nvPr/>
          </p:nvCxnSpPr>
          <p:spPr>
            <a:xfrm>
              <a:off x="0" y="3407052"/>
              <a:ext cx="9144000" cy="0"/>
            </a:xfrm>
            <a:prstGeom prst="straightConnector1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9" name="Google Shape;169;g2d2e1e392d7_0_961"/>
            <p:cNvSpPr/>
            <p:nvPr/>
          </p:nvSpPr>
          <p:spPr>
            <a:xfrm>
              <a:off x="523783" y="3320354"/>
              <a:ext cx="195600" cy="195600"/>
            </a:xfrm>
            <a:prstGeom prst="ellipse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2d2e1e392d7_0_961"/>
            <p:cNvSpPr/>
            <p:nvPr/>
          </p:nvSpPr>
          <p:spPr>
            <a:xfrm>
              <a:off x="572474" y="3369044"/>
              <a:ext cx="98400" cy="9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2d2e1e392d7_0_961"/>
            <p:cNvSpPr/>
            <p:nvPr/>
          </p:nvSpPr>
          <p:spPr>
            <a:xfrm>
              <a:off x="5150528" y="3320354"/>
              <a:ext cx="195600" cy="195600"/>
            </a:xfrm>
            <a:prstGeom prst="ellipse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2d2e1e392d7_0_961"/>
            <p:cNvSpPr/>
            <p:nvPr/>
          </p:nvSpPr>
          <p:spPr>
            <a:xfrm>
              <a:off x="5199219" y="3369044"/>
              <a:ext cx="98400" cy="9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2d2e1e392d7_0_961"/>
            <p:cNvSpPr/>
            <p:nvPr/>
          </p:nvSpPr>
          <p:spPr>
            <a:xfrm>
              <a:off x="6976538" y="3320354"/>
              <a:ext cx="195600" cy="195600"/>
            </a:xfrm>
            <a:prstGeom prst="ellipse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d2e1e392d7_0_961"/>
            <p:cNvSpPr/>
            <p:nvPr/>
          </p:nvSpPr>
          <p:spPr>
            <a:xfrm>
              <a:off x="7025229" y="3369044"/>
              <a:ext cx="98400" cy="9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con&#10;&#10;Description automatically generated" id="175" name="Google Shape;175;g2d2e1e392d7_0_9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97871" y="2341527"/>
              <a:ext cx="437649" cy="437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176" name="Google Shape;176;g2d2e1e392d7_0_9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58959" y="2317525"/>
              <a:ext cx="488761" cy="488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automatically generated" id="177" name="Google Shape;177;g2d2e1e392d7_0_9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3710" y="2305417"/>
              <a:ext cx="475797" cy="475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g2d2e1e392d7_0_96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80085" y="2382226"/>
              <a:ext cx="350435" cy="350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g2d2e1e392d7_0_961"/>
            <p:cNvSpPr/>
            <p:nvPr/>
          </p:nvSpPr>
          <p:spPr>
            <a:xfrm>
              <a:off x="2971208" y="3320354"/>
              <a:ext cx="195600" cy="195600"/>
            </a:xfrm>
            <a:prstGeom prst="ellipse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d2e1e392d7_0_961"/>
            <p:cNvSpPr/>
            <p:nvPr/>
          </p:nvSpPr>
          <p:spPr>
            <a:xfrm>
              <a:off x="3019899" y="3369044"/>
              <a:ext cx="98400" cy="98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2e1e392d7_0_978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>
                <a:solidFill>
                  <a:srgbClr val="139C9A"/>
                </a:solidFill>
              </a:rPr>
              <a:t>A Lead-based Approach </a:t>
            </a:r>
            <a:r>
              <a:rPr b="1" lang="en-US">
                <a:solidFill>
                  <a:srgbClr val="139C9A"/>
                </a:solidFill>
              </a:rPr>
              <a:t>NO LONGER WORKS</a:t>
            </a:r>
            <a:endParaRPr b="1">
              <a:solidFill>
                <a:srgbClr val="139C9A"/>
              </a:solidFill>
            </a:endParaRPr>
          </a:p>
        </p:txBody>
      </p:sp>
      <p:sp>
        <p:nvSpPr>
          <p:cNvPr id="186" name="Google Shape;186;g2d2e1e392d7_0_978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87" name="Google Shape;187;g2d2e1e392d7_0_978"/>
          <p:cNvGrpSpPr/>
          <p:nvPr/>
        </p:nvGrpSpPr>
        <p:grpSpPr>
          <a:xfrm>
            <a:off x="413236" y="2262271"/>
            <a:ext cx="2765700" cy="1109230"/>
            <a:chOff x="2234733" y="1621330"/>
            <a:chExt cx="2765700" cy="1109230"/>
          </a:xfrm>
        </p:grpSpPr>
        <p:sp>
          <p:nvSpPr>
            <p:cNvPr id="188" name="Google Shape;188;g2d2e1e392d7_0_978"/>
            <p:cNvSpPr txBox="1"/>
            <p:nvPr/>
          </p:nvSpPr>
          <p:spPr>
            <a:xfrm>
              <a:off x="2234733" y="1621330"/>
              <a:ext cx="2765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UNKNOWN DEMAND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d2e1e392d7_0_978"/>
            <p:cNvSpPr txBox="1"/>
            <p:nvPr/>
          </p:nvSpPr>
          <p:spPr>
            <a:xfrm>
              <a:off x="3257012" y="1807160"/>
              <a:ext cx="1715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i="0" lang="en-US" sz="1600" u="none" cap="none" strike="noStrike">
                  <a:solidFill>
                    <a:schemeClr val="dk1"/>
                  </a:solidFill>
                </a:rPr>
                <a:t>Buyers anonymously research</a:t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90" name="Google Shape;190;g2d2e1e392d7_0_978"/>
          <p:cNvGrpSpPr/>
          <p:nvPr/>
        </p:nvGrpSpPr>
        <p:grpSpPr>
          <a:xfrm>
            <a:off x="5738296" y="2262272"/>
            <a:ext cx="2145300" cy="1132318"/>
            <a:chOff x="7424716" y="1621330"/>
            <a:chExt cx="2145300" cy="1132318"/>
          </a:xfrm>
        </p:grpSpPr>
        <p:sp>
          <p:nvSpPr>
            <p:cNvPr id="191" name="Google Shape;191;g2d2e1e392d7_0_978"/>
            <p:cNvSpPr txBox="1"/>
            <p:nvPr/>
          </p:nvSpPr>
          <p:spPr>
            <a:xfrm>
              <a:off x="7433173" y="1621330"/>
              <a:ext cx="2101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POOR TIMING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d2e1e392d7_0_978"/>
            <p:cNvSpPr txBox="1"/>
            <p:nvPr/>
          </p:nvSpPr>
          <p:spPr>
            <a:xfrm>
              <a:off x="7424716" y="1830248"/>
              <a:ext cx="2145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Missed RFP cycles and contracting windows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g2d2e1e392d7_0_978"/>
          <p:cNvGrpSpPr/>
          <p:nvPr/>
        </p:nvGrpSpPr>
        <p:grpSpPr>
          <a:xfrm>
            <a:off x="5738297" y="3496512"/>
            <a:ext cx="1821054" cy="874955"/>
            <a:chOff x="7433176" y="3036052"/>
            <a:chExt cx="1821054" cy="874955"/>
          </a:xfrm>
        </p:grpSpPr>
        <p:sp>
          <p:nvSpPr>
            <p:cNvPr id="194" name="Google Shape;194;g2d2e1e392d7_0_978"/>
            <p:cNvSpPr txBox="1"/>
            <p:nvPr/>
          </p:nvSpPr>
          <p:spPr>
            <a:xfrm>
              <a:off x="7441630" y="3036052"/>
              <a:ext cx="1812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LIMITED RESOURCES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d2e1e392d7_0_978"/>
            <p:cNvSpPr txBox="1"/>
            <p:nvPr/>
          </p:nvSpPr>
          <p:spPr>
            <a:xfrm>
              <a:off x="7433176" y="3233907"/>
              <a:ext cx="13989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Creating Inefficiency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g2d2e1e392d7_0_978"/>
          <p:cNvGrpSpPr/>
          <p:nvPr/>
        </p:nvGrpSpPr>
        <p:grpSpPr>
          <a:xfrm>
            <a:off x="1231339" y="3496518"/>
            <a:ext cx="1947600" cy="642171"/>
            <a:chOff x="3134795" y="2854164"/>
            <a:chExt cx="1947600" cy="642171"/>
          </a:xfrm>
        </p:grpSpPr>
        <p:sp>
          <p:nvSpPr>
            <p:cNvPr id="197" name="Google Shape;197;g2d2e1e392d7_0_978"/>
            <p:cNvSpPr txBox="1"/>
            <p:nvPr/>
          </p:nvSpPr>
          <p:spPr>
            <a:xfrm>
              <a:off x="3222702" y="3065235"/>
              <a:ext cx="1845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Team Burnout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d2e1e392d7_0_978"/>
            <p:cNvSpPr txBox="1"/>
            <p:nvPr/>
          </p:nvSpPr>
          <p:spPr>
            <a:xfrm>
              <a:off x="3134795" y="2854164"/>
              <a:ext cx="194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NOT SUSTAINABLE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g2d2e1e392d7_0_978"/>
          <p:cNvSpPr/>
          <p:nvPr/>
        </p:nvSpPr>
        <p:spPr>
          <a:xfrm rot="-3445355">
            <a:off x="3453015" y="2366021"/>
            <a:ext cx="2035329" cy="2035329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317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d2e1e392d7_0_978"/>
          <p:cNvSpPr/>
          <p:nvPr/>
        </p:nvSpPr>
        <p:spPr>
          <a:xfrm rot="7354552">
            <a:off x="3485611" y="2434232"/>
            <a:ext cx="2002541" cy="2002541"/>
          </a:xfrm>
          <a:prstGeom prst="arc">
            <a:avLst>
              <a:gd fmla="val 16462588" name="adj1"/>
              <a:gd fmla="val 0" name="adj2"/>
            </a:avLst>
          </a:prstGeom>
          <a:noFill/>
          <a:ln cap="rnd" cmpd="sng" w="317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d2e1e392d7_0_978"/>
          <p:cNvSpPr/>
          <p:nvPr/>
        </p:nvSpPr>
        <p:spPr>
          <a:xfrm rot="-8845170">
            <a:off x="3441348" y="2381009"/>
            <a:ext cx="2062457" cy="2062457"/>
          </a:xfrm>
          <a:prstGeom prst="arc">
            <a:avLst>
              <a:gd fmla="val 16428444" name="adj1"/>
              <a:gd fmla="val 21354376" name="adj2"/>
            </a:avLst>
          </a:prstGeom>
          <a:noFill/>
          <a:ln cap="rnd" cmpd="sng" w="317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d2e1e392d7_0_978"/>
          <p:cNvSpPr/>
          <p:nvPr/>
        </p:nvSpPr>
        <p:spPr>
          <a:xfrm rot="1964264">
            <a:off x="3450081" y="2390139"/>
            <a:ext cx="2062522" cy="2062522"/>
          </a:xfrm>
          <a:prstGeom prst="arc">
            <a:avLst>
              <a:gd fmla="val 16428444" name="adj1"/>
              <a:gd fmla="val 4046" name="adj2"/>
            </a:avLst>
          </a:prstGeom>
          <a:noFill/>
          <a:ln cap="rnd" cmpd="sng" w="317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g2d2e1e392d7_0_978"/>
          <p:cNvGrpSpPr/>
          <p:nvPr/>
        </p:nvGrpSpPr>
        <p:grpSpPr>
          <a:xfrm>
            <a:off x="3523131" y="2453882"/>
            <a:ext cx="1928100" cy="1929000"/>
            <a:chOff x="3771860" y="1607185"/>
            <a:chExt cx="1928100" cy="1929000"/>
          </a:xfrm>
        </p:grpSpPr>
        <p:pic>
          <p:nvPicPr>
            <p:cNvPr descr="A picture containing text&#10;&#10;Description automatically generated" id="204" name="Google Shape;204;g2d2e1e392d7_0_978"/>
            <p:cNvPicPr preferRelativeResize="0"/>
            <p:nvPr/>
          </p:nvPicPr>
          <p:blipFill rotWithShape="1">
            <a:blip r:embed="rId3">
              <a:alphaModFix/>
            </a:blip>
            <a:srcRect b="60640" l="5409" r="-14914" t="-1050"/>
            <a:stretch/>
          </p:blipFill>
          <p:spPr>
            <a:xfrm>
              <a:off x="3771860" y="1607185"/>
              <a:ext cx="1928100" cy="19290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descr="Pure Gold 90s - logo archive" id="205" name="Google Shape;205;g2d2e1e392d7_0_9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81982" y="2634166"/>
              <a:ext cx="494190" cy="473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g2d2e1e392d7_0_978"/>
          <p:cNvSpPr txBox="1"/>
          <p:nvPr/>
        </p:nvSpPr>
        <p:spPr>
          <a:xfrm>
            <a:off x="2582423" y="1013481"/>
            <a:ext cx="1750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3%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website visitors fill out forms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d2e1e392d7_0_978"/>
          <p:cNvSpPr txBox="1"/>
          <p:nvPr/>
        </p:nvSpPr>
        <p:spPr>
          <a:xfrm>
            <a:off x="4685576" y="1013481"/>
            <a:ext cx="156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your targets are in-market to buy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d2e1e392d7_0_978"/>
          <p:cNvSpPr txBox="1"/>
          <p:nvPr/>
        </p:nvSpPr>
        <p:spPr>
          <a:xfrm>
            <a:off x="6394950" y="1048019"/>
            <a:ext cx="2145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10+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are involved in B2B buying groups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d2e1e392d7_0_978"/>
          <p:cNvSpPr txBox="1"/>
          <p:nvPr/>
        </p:nvSpPr>
        <p:spPr>
          <a:xfrm>
            <a:off x="551711" y="1013481"/>
            <a:ext cx="1812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client’s journey is done anonymously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g2d2e1e392d7_0_978"/>
          <p:cNvCxnSpPr/>
          <p:nvPr/>
        </p:nvCxnSpPr>
        <p:spPr>
          <a:xfrm flipH="1">
            <a:off x="2465113" y="1080988"/>
            <a:ext cx="16500" cy="588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g2d2e1e392d7_0_978"/>
          <p:cNvCxnSpPr/>
          <p:nvPr/>
        </p:nvCxnSpPr>
        <p:spPr>
          <a:xfrm flipH="1">
            <a:off x="4371363" y="1080988"/>
            <a:ext cx="16500" cy="588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g2d2e1e392d7_0_978"/>
          <p:cNvCxnSpPr/>
          <p:nvPr/>
        </p:nvCxnSpPr>
        <p:spPr>
          <a:xfrm flipH="1">
            <a:off x="6312000" y="1080988"/>
            <a:ext cx="16500" cy="588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2e1e392d7_0_1056"/>
          <p:cNvSpPr txBox="1"/>
          <p:nvPr>
            <p:ph type="title"/>
          </p:nvPr>
        </p:nvSpPr>
        <p:spPr>
          <a:xfrm>
            <a:off x="271809" y="169766"/>
            <a:ext cx="85896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Quattrocento Sans"/>
              <a:buNone/>
            </a:pPr>
            <a:r>
              <a:rPr lang="en-US" sz="3200">
                <a:solidFill>
                  <a:srgbClr val="139C9A"/>
                </a:solidFill>
              </a:rPr>
              <a:t>Focus Resources on </a:t>
            </a:r>
            <a:r>
              <a:rPr b="1" i="1" lang="en-US" sz="3200">
                <a:solidFill>
                  <a:srgbClr val="139C9A"/>
                </a:solidFill>
              </a:rPr>
              <a:t>Accounts</a:t>
            </a:r>
            <a:r>
              <a:rPr b="1" lang="en-US" sz="3200">
                <a:solidFill>
                  <a:srgbClr val="139C9A"/>
                </a:solidFill>
              </a:rPr>
              <a:t> Ready to Engage</a:t>
            </a:r>
            <a:endParaRPr b="1" sz="3200">
              <a:solidFill>
                <a:srgbClr val="139C9A"/>
              </a:solidFill>
            </a:endParaRPr>
          </a:p>
        </p:txBody>
      </p:sp>
      <p:sp>
        <p:nvSpPr>
          <p:cNvPr id="218" name="Google Shape;218;g2d2e1e392d7_0_1056"/>
          <p:cNvSpPr txBox="1"/>
          <p:nvPr>
            <p:ph idx="12" type="sldNum"/>
          </p:nvPr>
        </p:nvSpPr>
        <p:spPr>
          <a:xfrm>
            <a:off x="6903999" y="48118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b="0" i="0" sz="1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g2d2e1e392d7_0_1056"/>
          <p:cNvSpPr txBox="1"/>
          <p:nvPr/>
        </p:nvSpPr>
        <p:spPr>
          <a:xfrm>
            <a:off x="298382" y="932919"/>
            <a:ext cx="38943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we just knew </a:t>
            </a:r>
            <a:r>
              <a:rPr b="1" i="0" lang="en-U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buyers were </a:t>
            </a:r>
            <a:r>
              <a:rPr b="1" i="1" lang="en-U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In-market </a:t>
            </a:r>
            <a:r>
              <a:rPr b="1" i="0" lang="en-U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(looking for solutions)</a:t>
            </a:r>
            <a:r>
              <a:rPr b="0" i="0" lang="en-U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sales and marketing would be so much easier…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g2d2e1e392d7_0_10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69" y="1865335"/>
            <a:ext cx="3582901" cy="2876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g2d2e1e392d7_0_1056"/>
          <p:cNvGrpSpPr/>
          <p:nvPr/>
        </p:nvGrpSpPr>
        <p:grpSpPr>
          <a:xfrm>
            <a:off x="152092" y="4138040"/>
            <a:ext cx="2214416" cy="559991"/>
            <a:chOff x="7249075" y="5664933"/>
            <a:chExt cx="3852498" cy="974237"/>
          </a:xfrm>
        </p:grpSpPr>
        <p:sp>
          <p:nvSpPr>
            <p:cNvPr id="222" name="Google Shape;222;g2d2e1e392d7_0_1056"/>
            <p:cNvSpPr txBox="1"/>
            <p:nvPr/>
          </p:nvSpPr>
          <p:spPr>
            <a:xfrm>
              <a:off x="7591273" y="5664933"/>
              <a:ext cx="35103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Total In-market Clients </a:t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d2e1e392d7_0_1056"/>
            <p:cNvSpPr txBox="1"/>
            <p:nvPr/>
          </p:nvSpPr>
          <p:spPr>
            <a:xfrm>
              <a:off x="7591275" y="6156170"/>
              <a:ext cx="26655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Known In-market Clients</a:t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d2e1e392d7_0_1056"/>
            <p:cNvSpPr/>
            <p:nvPr/>
          </p:nvSpPr>
          <p:spPr>
            <a:xfrm>
              <a:off x="7249075" y="5755526"/>
              <a:ext cx="301800" cy="3018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d2e1e392d7_0_1056"/>
            <p:cNvSpPr/>
            <p:nvPr/>
          </p:nvSpPr>
          <p:spPr>
            <a:xfrm>
              <a:off x="7249075" y="6246770"/>
              <a:ext cx="301800" cy="3018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g2d2e1e392d7_0_1056"/>
          <p:cNvGrpSpPr/>
          <p:nvPr/>
        </p:nvGrpSpPr>
        <p:grpSpPr>
          <a:xfrm>
            <a:off x="4126595" y="889890"/>
            <a:ext cx="4698526" cy="3534231"/>
            <a:chOff x="215925" y="831300"/>
            <a:chExt cx="4356134" cy="1824025"/>
          </a:xfrm>
        </p:grpSpPr>
        <p:sp>
          <p:nvSpPr>
            <p:cNvPr id="227" name="Google Shape;227;g2d2e1e392d7_0_1056"/>
            <p:cNvSpPr/>
            <p:nvPr/>
          </p:nvSpPr>
          <p:spPr>
            <a:xfrm>
              <a:off x="215925" y="831300"/>
              <a:ext cx="4356000" cy="1740600"/>
            </a:xfrm>
            <a:prstGeom prst="roundRect">
              <a:avLst>
                <a:gd fmla="val 699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2d2e1e392d7_0_1056"/>
            <p:cNvSpPr/>
            <p:nvPr/>
          </p:nvSpPr>
          <p:spPr>
            <a:xfrm rot="10800000">
              <a:off x="216059" y="938725"/>
              <a:ext cx="4356000" cy="1716600"/>
            </a:xfrm>
            <a:prstGeom prst="round2SameRect">
              <a:avLst>
                <a:gd fmla="val 8147" name="adj1"/>
                <a:gd fmla="val 0" name="adj2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g2d2e1e392d7_0_1056"/>
          <p:cNvSpPr txBox="1"/>
          <p:nvPr/>
        </p:nvSpPr>
        <p:spPr>
          <a:xfrm>
            <a:off x="4503488" y="2083931"/>
            <a:ext cx="190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Revealing anonymous in-market accounts </a:t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2d2e1e392d7_0_1056"/>
          <p:cNvSpPr txBox="1"/>
          <p:nvPr/>
        </p:nvSpPr>
        <p:spPr>
          <a:xfrm>
            <a:off x="6463556" y="2755979"/>
            <a:ext cx="1999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to contact them</a:t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g2d2e1e392d7_0_1056"/>
          <p:cNvSpPr txBox="1"/>
          <p:nvPr/>
        </p:nvSpPr>
        <p:spPr>
          <a:xfrm>
            <a:off x="6463556" y="2083931"/>
            <a:ext cx="181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Which products they’re interested in </a:t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2d2e1e392d7_0_1056"/>
          <p:cNvSpPr txBox="1"/>
          <p:nvPr/>
        </p:nvSpPr>
        <p:spPr>
          <a:xfrm>
            <a:off x="4916588" y="2755979"/>
            <a:ext cx="1493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Who to contact</a:t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3" name="Google Shape;233;g2d2e1e392d7_0_1056"/>
          <p:cNvCxnSpPr/>
          <p:nvPr/>
        </p:nvCxnSpPr>
        <p:spPr>
          <a:xfrm>
            <a:off x="6463550" y="2204201"/>
            <a:ext cx="0" cy="38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g2d2e1e392d7_0_1056"/>
          <p:cNvSpPr txBox="1"/>
          <p:nvPr/>
        </p:nvSpPr>
        <p:spPr>
          <a:xfrm>
            <a:off x="4298950" y="1024501"/>
            <a:ext cx="44607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 </a:t>
            </a:r>
            <a:r>
              <a:rPr b="1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account-based approach</a:t>
            </a:r>
            <a:r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focuses on a </a:t>
            </a:r>
            <a:r>
              <a:rPr b="1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defined target account list</a:t>
            </a:r>
            <a:r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instead of individual leads, typically using </a:t>
            </a:r>
            <a:r>
              <a:rPr b="1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Ai and intent data</a:t>
            </a:r>
            <a:r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to inform an account’s affinity to buy. 6sense enables users to adopt ABM by…</a:t>
            </a:r>
            <a:endParaRPr b="0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5" name="Google Shape;235;g2d2e1e392d7_0_1056"/>
          <p:cNvCxnSpPr/>
          <p:nvPr/>
        </p:nvCxnSpPr>
        <p:spPr>
          <a:xfrm>
            <a:off x="6463550" y="2782835"/>
            <a:ext cx="0" cy="38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2024-09-08T22:14:20Z</dcterms:created>
  <dc:creator>Kris McCarthy</dc:creator>
</cp:coreProperties>
</file>