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7" r:id="rId6"/>
    <p:sldMasterId id="2147483699" r:id="rId7"/>
  </p:sldMasterIdLst>
  <p:notesMasterIdLst>
    <p:notesMasterId r:id="rId40"/>
  </p:notesMasterIdLst>
  <p:sldIdLst>
    <p:sldId id="2146847414" r:id="rId8"/>
    <p:sldId id="2146847412" r:id="rId9"/>
    <p:sldId id="2146847422" r:id="rId10"/>
    <p:sldId id="2146847379" r:id="rId11"/>
    <p:sldId id="2146847360" r:id="rId12"/>
    <p:sldId id="2146847359" r:id="rId13"/>
    <p:sldId id="2146847456" r:id="rId14"/>
    <p:sldId id="2146847446" r:id="rId15"/>
    <p:sldId id="2146847431" r:id="rId16"/>
    <p:sldId id="2146847435" r:id="rId17"/>
    <p:sldId id="2146847436" r:id="rId18"/>
    <p:sldId id="2146847447" r:id="rId19"/>
    <p:sldId id="2146847427" r:id="rId20"/>
    <p:sldId id="2146847445" r:id="rId21"/>
    <p:sldId id="2146847410" r:id="rId22"/>
    <p:sldId id="2146847417" r:id="rId23"/>
    <p:sldId id="2146847416" r:id="rId24"/>
    <p:sldId id="2146847428" r:id="rId25"/>
    <p:sldId id="2146847425" r:id="rId26"/>
    <p:sldId id="2146847452" r:id="rId27"/>
    <p:sldId id="2146847419" r:id="rId28"/>
    <p:sldId id="2146847451" r:id="rId29"/>
    <p:sldId id="2146847381" r:id="rId30"/>
    <p:sldId id="2146847448" r:id="rId31"/>
    <p:sldId id="2146847449" r:id="rId32"/>
    <p:sldId id="2146847426" r:id="rId33"/>
    <p:sldId id="2146847455" r:id="rId34"/>
    <p:sldId id="2146847453" r:id="rId35"/>
    <p:sldId id="2146847457" r:id="rId36"/>
    <p:sldId id="2146847450" r:id="rId37"/>
    <p:sldId id="2146847362" r:id="rId38"/>
    <p:sldId id="2146847454" r:id="rId3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898" autoAdjust="0"/>
  </p:normalViewPr>
  <p:slideViewPr>
    <p:cSldViewPr snapToGrid="0">
      <p:cViewPr varScale="1">
        <p:scale>
          <a:sx n="70" d="100"/>
          <a:sy n="70" d="100"/>
        </p:scale>
        <p:origin x="172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A7CA9B-2B8C-467F-BD7A-B422418864BA}" type="doc">
      <dgm:prSet loTypeId="urn:microsoft.com/office/officeart/2005/8/layout/vList2" loCatId="list" qsTypeId="urn:microsoft.com/office/officeart/2005/8/quickstyle/simple2" qsCatId="simple" csTypeId="urn:microsoft.com/office/officeart/2005/8/colors/accent0_3" csCatId="mainScheme" phldr="1"/>
      <dgm:spPr/>
      <dgm:t>
        <a:bodyPr/>
        <a:lstStyle/>
        <a:p>
          <a:endParaRPr lang="en-US"/>
        </a:p>
      </dgm:t>
    </dgm:pt>
    <dgm:pt modelId="{3B58CE6A-10EE-440B-BE48-27CFC0BB5AAF}">
      <dgm:prSet phldrT="[Text]"/>
      <dgm:spPr>
        <a:solidFill>
          <a:schemeClr val="accent2"/>
        </a:solidFill>
      </dgm:spPr>
      <dgm:t>
        <a:bodyPr/>
        <a:lstStyle/>
        <a:p>
          <a:pPr rtl="0"/>
          <a:r>
            <a:rPr lang="en-US" b="1">
              <a:latin typeface="Helvetica" panose="020B0604020202020204" pitchFamily="34" charset="0"/>
              <a:cs typeface="Helvetica" panose="020B0604020202020204" pitchFamily="34" charset="0"/>
            </a:rPr>
            <a:t>Drivers: 1,100+</a:t>
          </a:r>
        </a:p>
      </dgm:t>
    </dgm:pt>
    <dgm:pt modelId="{CE81A30B-8CA2-4BCF-9AFB-C33C7D0509CF}" type="parTrans" cxnId="{8DFF27B0-8D60-4374-9900-5C2B58406247}">
      <dgm:prSet/>
      <dgm:spPr/>
      <dgm:t>
        <a:bodyPr/>
        <a:lstStyle/>
        <a:p>
          <a:endParaRPr lang="en-US" sz="2400" b="1"/>
        </a:p>
      </dgm:t>
    </dgm:pt>
    <dgm:pt modelId="{44AC1665-BABA-4A26-8D21-7F0640B033C7}" type="sibTrans" cxnId="{8DFF27B0-8D60-4374-9900-5C2B58406247}">
      <dgm:prSet/>
      <dgm:spPr/>
      <dgm:t>
        <a:bodyPr/>
        <a:lstStyle/>
        <a:p>
          <a:endParaRPr lang="en-US" b="1"/>
        </a:p>
      </dgm:t>
    </dgm:pt>
    <dgm:pt modelId="{5674D0EF-BAD8-4677-AAA8-D63B1E08BC68}">
      <dgm:prSet phldrT="[Text]"/>
      <dgm:spPr>
        <a:solidFill>
          <a:schemeClr val="accent3"/>
        </a:solidFill>
      </dgm:spPr>
      <dgm:t>
        <a:bodyPr/>
        <a:lstStyle/>
        <a:p>
          <a:pPr rtl="0"/>
          <a:r>
            <a:rPr lang="en-US" b="1">
              <a:latin typeface="Helvetica" panose="020B0604020202020204" pitchFamily="34" charset="0"/>
              <a:cs typeface="Helvetica" panose="020B0604020202020204" pitchFamily="34" charset="0"/>
            </a:rPr>
            <a:t>Trailers:  1,900+</a:t>
          </a:r>
        </a:p>
      </dgm:t>
    </dgm:pt>
    <dgm:pt modelId="{328D34FA-CCCC-44F9-B27D-61089485F38B}" type="parTrans" cxnId="{BFD54692-23EC-4879-99B9-0867394C88EE}">
      <dgm:prSet/>
      <dgm:spPr/>
      <dgm:t>
        <a:bodyPr/>
        <a:lstStyle/>
        <a:p>
          <a:endParaRPr lang="en-US" sz="2400" b="1"/>
        </a:p>
      </dgm:t>
    </dgm:pt>
    <dgm:pt modelId="{1F447CAF-CB22-4303-9284-89560550FC8D}" type="sibTrans" cxnId="{BFD54692-23EC-4879-99B9-0867394C88EE}">
      <dgm:prSet/>
      <dgm:spPr/>
      <dgm:t>
        <a:bodyPr/>
        <a:lstStyle/>
        <a:p>
          <a:endParaRPr lang="en-US" b="1"/>
        </a:p>
      </dgm:t>
    </dgm:pt>
    <dgm:pt modelId="{8004BCC7-2097-46E5-8B5E-CEA385FB1A39}">
      <dgm:prSet/>
      <dgm:spPr>
        <a:solidFill>
          <a:schemeClr val="tx2"/>
        </a:solidFill>
      </dgm:spPr>
      <dgm:t>
        <a:bodyPr/>
        <a:lstStyle/>
        <a:p>
          <a:r>
            <a:rPr lang="en-US" b="1">
              <a:latin typeface="Helvetica" panose="020B0604020202020204" pitchFamily="34" charset="0"/>
              <a:cs typeface="Helvetica" panose="020B0604020202020204" pitchFamily="34" charset="0"/>
            </a:rPr>
            <a:t>Fleets: 70</a:t>
          </a:r>
        </a:p>
      </dgm:t>
    </dgm:pt>
    <dgm:pt modelId="{3E2BA9EF-D1BD-444A-B675-8B166F109C9F}" type="parTrans" cxnId="{FD9CB24F-40DF-459D-9EF4-CF928FA8AFFB}">
      <dgm:prSet/>
      <dgm:spPr/>
      <dgm:t>
        <a:bodyPr/>
        <a:lstStyle/>
        <a:p>
          <a:endParaRPr lang="en-US" sz="2400" b="1"/>
        </a:p>
      </dgm:t>
    </dgm:pt>
    <dgm:pt modelId="{9789E45A-597B-482B-8835-5E290BDC95B3}" type="sibTrans" cxnId="{FD9CB24F-40DF-459D-9EF4-CF928FA8AFFB}">
      <dgm:prSet/>
      <dgm:spPr/>
      <dgm:t>
        <a:bodyPr/>
        <a:lstStyle/>
        <a:p>
          <a:endParaRPr lang="en-US" b="1"/>
        </a:p>
      </dgm:t>
    </dgm:pt>
    <dgm:pt modelId="{2A262259-C427-4D80-BA45-AE87A335272B}">
      <dgm:prSet/>
      <dgm:spPr>
        <a:solidFill>
          <a:schemeClr val="accent5"/>
        </a:solidFill>
      </dgm:spPr>
      <dgm:t>
        <a:bodyPr/>
        <a:lstStyle/>
        <a:p>
          <a:pPr rtl="0"/>
          <a:r>
            <a:rPr lang="en-US" b="1">
              <a:latin typeface="Helvetica" panose="020B0604020202020204" pitchFamily="34" charset="0"/>
              <a:cs typeface="Helvetica" panose="020B0604020202020204" pitchFamily="34" charset="0"/>
            </a:rPr>
            <a:t>Customers:  30</a:t>
          </a:r>
        </a:p>
      </dgm:t>
    </dgm:pt>
    <dgm:pt modelId="{5640AFBD-6DF2-447F-B5A6-A3FAFE9F7DD3}" type="parTrans" cxnId="{96707973-48AD-4CD6-BF4D-38298BD5BB95}">
      <dgm:prSet/>
      <dgm:spPr/>
      <dgm:t>
        <a:bodyPr/>
        <a:lstStyle/>
        <a:p>
          <a:endParaRPr lang="en-US" sz="2400" b="1"/>
        </a:p>
      </dgm:t>
    </dgm:pt>
    <dgm:pt modelId="{89156242-DA43-469D-B3C2-37D17670A739}" type="sibTrans" cxnId="{96707973-48AD-4CD6-BF4D-38298BD5BB95}">
      <dgm:prSet/>
      <dgm:spPr/>
      <dgm:t>
        <a:bodyPr/>
        <a:lstStyle/>
        <a:p>
          <a:endParaRPr lang="en-US" b="1"/>
        </a:p>
      </dgm:t>
    </dgm:pt>
    <dgm:pt modelId="{CD4BD6C9-4318-401C-9160-2E3312007836}">
      <dgm:prSet/>
      <dgm:spPr>
        <a:solidFill>
          <a:schemeClr val="accent2"/>
        </a:solidFill>
      </dgm:spPr>
      <dgm:t>
        <a:bodyPr/>
        <a:lstStyle/>
        <a:p>
          <a:pPr rtl="0"/>
          <a:r>
            <a:rPr lang="en-US" b="1">
              <a:latin typeface="Helvetica" panose="020B0604020202020204" pitchFamily="34" charset="0"/>
              <a:cs typeface="Helvetica" panose="020B0604020202020204" pitchFamily="34" charset="0"/>
            </a:rPr>
            <a:t>Miles per Week:  1.7M</a:t>
          </a:r>
        </a:p>
      </dgm:t>
    </dgm:pt>
    <dgm:pt modelId="{E227BE1C-4A7F-4B2A-9396-E61CC47C3F76}" type="parTrans" cxnId="{E732786E-CCE0-4D35-8F2E-6A3D021C3BB6}">
      <dgm:prSet/>
      <dgm:spPr/>
      <dgm:t>
        <a:bodyPr/>
        <a:lstStyle/>
        <a:p>
          <a:endParaRPr lang="en-US" sz="2400" b="1"/>
        </a:p>
      </dgm:t>
    </dgm:pt>
    <dgm:pt modelId="{9F7026AD-1098-47E0-AF80-47669DE05206}" type="sibTrans" cxnId="{E732786E-CCE0-4D35-8F2E-6A3D021C3BB6}">
      <dgm:prSet/>
      <dgm:spPr/>
      <dgm:t>
        <a:bodyPr/>
        <a:lstStyle/>
        <a:p>
          <a:endParaRPr lang="en-US" b="1"/>
        </a:p>
      </dgm:t>
    </dgm:pt>
    <dgm:pt modelId="{CD3BF3E8-712C-4231-8111-68722A3EF45F}">
      <dgm:prSet phldr="0"/>
      <dgm:spPr/>
      <dgm:t>
        <a:bodyPr/>
        <a:lstStyle/>
        <a:p>
          <a:r>
            <a:rPr lang="en-US" b="1">
              <a:latin typeface="Helvetica" panose="020B0604020202020204" pitchFamily="34" charset="0"/>
              <a:cs typeface="Helvetica" panose="020B0604020202020204" pitchFamily="34" charset="0"/>
            </a:rPr>
            <a:t>Tractors:  1,025+</a:t>
          </a:r>
          <a:endParaRPr lang="en-US">
            <a:latin typeface="Helvetica" panose="020B0604020202020204" pitchFamily="34" charset="0"/>
            <a:cs typeface="Helvetica" panose="020B0604020202020204" pitchFamily="34" charset="0"/>
          </a:endParaRPr>
        </a:p>
      </dgm:t>
    </dgm:pt>
    <dgm:pt modelId="{AEA1415B-32AE-43A2-B482-FAA882CD17AA}" type="parTrans" cxnId="{E304E09A-AC08-4F25-BAF5-DAEB469EC8D0}">
      <dgm:prSet/>
      <dgm:spPr/>
      <dgm:t>
        <a:bodyPr/>
        <a:lstStyle/>
        <a:p>
          <a:endParaRPr lang="en-US"/>
        </a:p>
      </dgm:t>
    </dgm:pt>
    <dgm:pt modelId="{42F1AC23-6DC8-4E84-AF37-CCE1A482CC9B}" type="sibTrans" cxnId="{E304E09A-AC08-4F25-BAF5-DAEB469EC8D0}">
      <dgm:prSet/>
      <dgm:spPr/>
      <dgm:t>
        <a:bodyPr/>
        <a:lstStyle/>
        <a:p>
          <a:endParaRPr lang="en-US"/>
        </a:p>
      </dgm:t>
    </dgm:pt>
    <dgm:pt modelId="{8E282A59-9CB6-4FC0-B635-E006F46DADDA}" type="pres">
      <dgm:prSet presAssocID="{02A7CA9B-2B8C-467F-BD7A-B422418864BA}" presName="linear" presStyleCnt="0">
        <dgm:presLayoutVars>
          <dgm:animLvl val="lvl"/>
          <dgm:resizeHandles val="exact"/>
        </dgm:presLayoutVars>
      </dgm:prSet>
      <dgm:spPr/>
    </dgm:pt>
    <dgm:pt modelId="{7E80B4AC-809D-4637-8D27-ECFEF1E5FFA6}" type="pres">
      <dgm:prSet presAssocID="{3B58CE6A-10EE-440B-BE48-27CFC0BB5AAF}" presName="parentText" presStyleLbl="node1" presStyleIdx="0" presStyleCnt="6">
        <dgm:presLayoutVars>
          <dgm:chMax val="0"/>
          <dgm:bulletEnabled val="1"/>
        </dgm:presLayoutVars>
      </dgm:prSet>
      <dgm:spPr/>
    </dgm:pt>
    <dgm:pt modelId="{CCBB352F-622E-47AD-837C-A0FDB423D15D}" type="pres">
      <dgm:prSet presAssocID="{44AC1665-BABA-4A26-8D21-7F0640B033C7}" presName="spacer" presStyleCnt="0"/>
      <dgm:spPr/>
    </dgm:pt>
    <dgm:pt modelId="{EFE7A35B-1661-491A-AEF4-9C69FD74D726}" type="pres">
      <dgm:prSet presAssocID="{CD3BF3E8-712C-4231-8111-68722A3EF45F}" presName="parentText" presStyleLbl="node1" presStyleIdx="1" presStyleCnt="6">
        <dgm:presLayoutVars>
          <dgm:chMax val="0"/>
          <dgm:bulletEnabled val="1"/>
        </dgm:presLayoutVars>
      </dgm:prSet>
      <dgm:spPr/>
    </dgm:pt>
    <dgm:pt modelId="{9652393A-39FA-40FF-B1C3-D12A10E6C54E}" type="pres">
      <dgm:prSet presAssocID="{42F1AC23-6DC8-4E84-AF37-CCE1A482CC9B}" presName="spacer" presStyleCnt="0"/>
      <dgm:spPr/>
    </dgm:pt>
    <dgm:pt modelId="{A4A6098F-3523-49C4-A9CC-51B919AB59F8}" type="pres">
      <dgm:prSet presAssocID="{5674D0EF-BAD8-4677-AAA8-D63B1E08BC68}" presName="parentText" presStyleLbl="node1" presStyleIdx="2" presStyleCnt="6">
        <dgm:presLayoutVars>
          <dgm:chMax val="0"/>
          <dgm:bulletEnabled val="1"/>
        </dgm:presLayoutVars>
      </dgm:prSet>
      <dgm:spPr/>
    </dgm:pt>
    <dgm:pt modelId="{D4E2630B-EEDE-4F79-AEC5-6DB3FBC6C422}" type="pres">
      <dgm:prSet presAssocID="{1F447CAF-CB22-4303-9284-89560550FC8D}" presName="spacer" presStyleCnt="0"/>
      <dgm:spPr/>
    </dgm:pt>
    <dgm:pt modelId="{76BA2259-C557-4115-A9E7-EF4D50CA982D}" type="pres">
      <dgm:prSet presAssocID="{8004BCC7-2097-46E5-8B5E-CEA385FB1A39}" presName="parentText" presStyleLbl="node1" presStyleIdx="3" presStyleCnt="6">
        <dgm:presLayoutVars>
          <dgm:chMax val="0"/>
          <dgm:bulletEnabled val="1"/>
        </dgm:presLayoutVars>
      </dgm:prSet>
      <dgm:spPr/>
    </dgm:pt>
    <dgm:pt modelId="{0AC4F94F-22BC-4A35-A95D-E16033101063}" type="pres">
      <dgm:prSet presAssocID="{9789E45A-597B-482B-8835-5E290BDC95B3}" presName="spacer" presStyleCnt="0"/>
      <dgm:spPr/>
    </dgm:pt>
    <dgm:pt modelId="{778A21C3-E87B-4AC2-92EC-27C3D5D8693C}" type="pres">
      <dgm:prSet presAssocID="{2A262259-C427-4D80-BA45-AE87A335272B}" presName="parentText" presStyleLbl="node1" presStyleIdx="4" presStyleCnt="6">
        <dgm:presLayoutVars>
          <dgm:chMax val="0"/>
          <dgm:bulletEnabled val="1"/>
        </dgm:presLayoutVars>
      </dgm:prSet>
      <dgm:spPr/>
    </dgm:pt>
    <dgm:pt modelId="{920025B9-93A5-402F-B9E9-114E3C586DC9}" type="pres">
      <dgm:prSet presAssocID="{89156242-DA43-469D-B3C2-37D17670A739}" presName="spacer" presStyleCnt="0"/>
      <dgm:spPr/>
    </dgm:pt>
    <dgm:pt modelId="{B15C1CA4-1882-4C91-A1BB-F70C92230A1D}" type="pres">
      <dgm:prSet presAssocID="{CD4BD6C9-4318-401C-9160-2E3312007836}" presName="parentText" presStyleLbl="node1" presStyleIdx="5" presStyleCnt="6">
        <dgm:presLayoutVars>
          <dgm:chMax val="0"/>
          <dgm:bulletEnabled val="1"/>
        </dgm:presLayoutVars>
      </dgm:prSet>
      <dgm:spPr/>
    </dgm:pt>
  </dgm:ptLst>
  <dgm:cxnLst>
    <dgm:cxn modelId="{03CB8603-C3FB-4C15-8BA5-DB9FB3C25FEE}" type="presOf" srcId="{2A262259-C427-4D80-BA45-AE87A335272B}" destId="{778A21C3-E87B-4AC2-92EC-27C3D5D8693C}" srcOrd="0" destOrd="0" presId="urn:microsoft.com/office/officeart/2005/8/layout/vList2"/>
    <dgm:cxn modelId="{95CA9962-C25D-4686-AA71-03303680C153}" type="presOf" srcId="{CD4BD6C9-4318-401C-9160-2E3312007836}" destId="{B15C1CA4-1882-4C91-A1BB-F70C92230A1D}" srcOrd="0" destOrd="0" presId="urn:microsoft.com/office/officeart/2005/8/layout/vList2"/>
    <dgm:cxn modelId="{E732786E-CCE0-4D35-8F2E-6A3D021C3BB6}" srcId="{02A7CA9B-2B8C-467F-BD7A-B422418864BA}" destId="{CD4BD6C9-4318-401C-9160-2E3312007836}" srcOrd="5" destOrd="0" parTransId="{E227BE1C-4A7F-4B2A-9396-E61CC47C3F76}" sibTransId="{9F7026AD-1098-47E0-AF80-47669DE05206}"/>
    <dgm:cxn modelId="{FD9CB24F-40DF-459D-9EF4-CF928FA8AFFB}" srcId="{02A7CA9B-2B8C-467F-BD7A-B422418864BA}" destId="{8004BCC7-2097-46E5-8B5E-CEA385FB1A39}" srcOrd="3" destOrd="0" parTransId="{3E2BA9EF-D1BD-444A-B675-8B166F109C9F}" sibTransId="{9789E45A-597B-482B-8835-5E290BDC95B3}"/>
    <dgm:cxn modelId="{96707973-48AD-4CD6-BF4D-38298BD5BB95}" srcId="{02A7CA9B-2B8C-467F-BD7A-B422418864BA}" destId="{2A262259-C427-4D80-BA45-AE87A335272B}" srcOrd="4" destOrd="0" parTransId="{5640AFBD-6DF2-447F-B5A6-A3FAFE9F7DD3}" sibTransId="{89156242-DA43-469D-B3C2-37D17670A739}"/>
    <dgm:cxn modelId="{965EFC77-A627-4C81-BA0B-0B5AF48F9581}" type="presOf" srcId="{8004BCC7-2097-46E5-8B5E-CEA385FB1A39}" destId="{76BA2259-C557-4115-A9E7-EF4D50CA982D}" srcOrd="0" destOrd="0" presId="urn:microsoft.com/office/officeart/2005/8/layout/vList2"/>
    <dgm:cxn modelId="{1E34D87C-C1ED-455B-8985-25BDEA757B2F}" type="presOf" srcId="{02A7CA9B-2B8C-467F-BD7A-B422418864BA}" destId="{8E282A59-9CB6-4FC0-B635-E006F46DADDA}" srcOrd="0" destOrd="0" presId="urn:microsoft.com/office/officeart/2005/8/layout/vList2"/>
    <dgm:cxn modelId="{BFD54692-23EC-4879-99B9-0867394C88EE}" srcId="{02A7CA9B-2B8C-467F-BD7A-B422418864BA}" destId="{5674D0EF-BAD8-4677-AAA8-D63B1E08BC68}" srcOrd="2" destOrd="0" parTransId="{328D34FA-CCCC-44F9-B27D-61089485F38B}" sibTransId="{1F447CAF-CB22-4303-9284-89560550FC8D}"/>
    <dgm:cxn modelId="{78175F95-DB3E-4D36-A43E-51E6FBA351DD}" type="presOf" srcId="{3B58CE6A-10EE-440B-BE48-27CFC0BB5AAF}" destId="{7E80B4AC-809D-4637-8D27-ECFEF1E5FFA6}" srcOrd="0" destOrd="0" presId="urn:microsoft.com/office/officeart/2005/8/layout/vList2"/>
    <dgm:cxn modelId="{E304E09A-AC08-4F25-BAF5-DAEB469EC8D0}" srcId="{02A7CA9B-2B8C-467F-BD7A-B422418864BA}" destId="{CD3BF3E8-712C-4231-8111-68722A3EF45F}" srcOrd="1" destOrd="0" parTransId="{AEA1415B-32AE-43A2-B482-FAA882CD17AA}" sibTransId="{42F1AC23-6DC8-4E84-AF37-CCE1A482CC9B}"/>
    <dgm:cxn modelId="{8DFF27B0-8D60-4374-9900-5C2B58406247}" srcId="{02A7CA9B-2B8C-467F-BD7A-B422418864BA}" destId="{3B58CE6A-10EE-440B-BE48-27CFC0BB5AAF}" srcOrd="0" destOrd="0" parTransId="{CE81A30B-8CA2-4BCF-9AFB-C33C7D0509CF}" sibTransId="{44AC1665-BABA-4A26-8D21-7F0640B033C7}"/>
    <dgm:cxn modelId="{3548CCBB-E179-4F93-9AAB-FE7ECA3EC76B}" type="presOf" srcId="{CD3BF3E8-712C-4231-8111-68722A3EF45F}" destId="{EFE7A35B-1661-491A-AEF4-9C69FD74D726}" srcOrd="0" destOrd="0" presId="urn:microsoft.com/office/officeart/2005/8/layout/vList2"/>
    <dgm:cxn modelId="{18C952D0-EDDE-40CC-86B9-51906BF51DCC}" type="presOf" srcId="{5674D0EF-BAD8-4677-AAA8-D63B1E08BC68}" destId="{A4A6098F-3523-49C4-A9CC-51B919AB59F8}" srcOrd="0" destOrd="0" presId="urn:microsoft.com/office/officeart/2005/8/layout/vList2"/>
    <dgm:cxn modelId="{06AE6976-7F64-4718-A280-0985431AAD5B}" type="presParOf" srcId="{8E282A59-9CB6-4FC0-B635-E006F46DADDA}" destId="{7E80B4AC-809D-4637-8D27-ECFEF1E5FFA6}" srcOrd="0" destOrd="0" presId="urn:microsoft.com/office/officeart/2005/8/layout/vList2"/>
    <dgm:cxn modelId="{AB38C735-A573-4EDA-937E-4B928578D5FB}" type="presParOf" srcId="{8E282A59-9CB6-4FC0-B635-E006F46DADDA}" destId="{CCBB352F-622E-47AD-837C-A0FDB423D15D}" srcOrd="1" destOrd="0" presId="urn:microsoft.com/office/officeart/2005/8/layout/vList2"/>
    <dgm:cxn modelId="{73A7D452-B41C-4193-9AA4-64774A86E0E9}" type="presParOf" srcId="{8E282A59-9CB6-4FC0-B635-E006F46DADDA}" destId="{EFE7A35B-1661-491A-AEF4-9C69FD74D726}" srcOrd="2" destOrd="0" presId="urn:microsoft.com/office/officeart/2005/8/layout/vList2"/>
    <dgm:cxn modelId="{47F3BB2D-7D21-434F-8AAE-DCC21FD274B9}" type="presParOf" srcId="{8E282A59-9CB6-4FC0-B635-E006F46DADDA}" destId="{9652393A-39FA-40FF-B1C3-D12A10E6C54E}" srcOrd="3" destOrd="0" presId="urn:microsoft.com/office/officeart/2005/8/layout/vList2"/>
    <dgm:cxn modelId="{491C9BCB-F94D-4138-ABCA-E9F68AFE9CA7}" type="presParOf" srcId="{8E282A59-9CB6-4FC0-B635-E006F46DADDA}" destId="{A4A6098F-3523-49C4-A9CC-51B919AB59F8}" srcOrd="4" destOrd="0" presId="urn:microsoft.com/office/officeart/2005/8/layout/vList2"/>
    <dgm:cxn modelId="{62283BDE-2B46-442E-8EBE-5B4105BC6829}" type="presParOf" srcId="{8E282A59-9CB6-4FC0-B635-E006F46DADDA}" destId="{D4E2630B-EEDE-4F79-AEC5-6DB3FBC6C422}" srcOrd="5" destOrd="0" presId="urn:microsoft.com/office/officeart/2005/8/layout/vList2"/>
    <dgm:cxn modelId="{AD64097C-8D03-400F-BF49-35971B71FE3F}" type="presParOf" srcId="{8E282A59-9CB6-4FC0-B635-E006F46DADDA}" destId="{76BA2259-C557-4115-A9E7-EF4D50CA982D}" srcOrd="6" destOrd="0" presId="urn:microsoft.com/office/officeart/2005/8/layout/vList2"/>
    <dgm:cxn modelId="{3A2D791A-7EB7-44A7-9F9D-CF16F8E954CF}" type="presParOf" srcId="{8E282A59-9CB6-4FC0-B635-E006F46DADDA}" destId="{0AC4F94F-22BC-4A35-A95D-E16033101063}" srcOrd="7" destOrd="0" presId="urn:microsoft.com/office/officeart/2005/8/layout/vList2"/>
    <dgm:cxn modelId="{A72F4214-52B0-447A-B4CF-BD4AEB756407}" type="presParOf" srcId="{8E282A59-9CB6-4FC0-B635-E006F46DADDA}" destId="{778A21C3-E87B-4AC2-92EC-27C3D5D8693C}" srcOrd="8" destOrd="0" presId="urn:microsoft.com/office/officeart/2005/8/layout/vList2"/>
    <dgm:cxn modelId="{822FBE45-B07C-4672-8CCF-A67C459867DA}" type="presParOf" srcId="{8E282A59-9CB6-4FC0-B635-E006F46DADDA}" destId="{920025B9-93A5-402F-B9E9-114E3C586DC9}" srcOrd="9" destOrd="0" presId="urn:microsoft.com/office/officeart/2005/8/layout/vList2"/>
    <dgm:cxn modelId="{60A0813A-9473-4C0B-9070-133786837BC0}" type="presParOf" srcId="{8E282A59-9CB6-4FC0-B635-E006F46DADDA}" destId="{B15C1CA4-1882-4C91-A1BB-F70C92230A1D}"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ECA5E0-4C52-44C4-B360-9BA89F48C62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EFF0B856-6D58-4422-A735-1421C3570BDB}">
      <dgm:prSet phldrT="[Text]" custT="1"/>
      <dgm:spPr>
        <a:solidFill>
          <a:srgbClr val="E6403B"/>
        </a:solidFill>
      </dgm:spPr>
      <dgm:t>
        <a:bodyPr/>
        <a:lstStyle/>
        <a:p>
          <a:pPr rtl="0"/>
          <a:r>
            <a:rPr lang="en-US" sz="1200" b="1">
              <a:solidFill>
                <a:schemeClr val="bg1">
                  <a:lumMod val="95000"/>
                </a:schemeClr>
              </a:solidFill>
              <a:latin typeface="Helvetica" panose="020B0604020202020204" pitchFamily="34" charset="0"/>
              <a:cs typeface="Helvetica" panose="020B0604020202020204" pitchFamily="34" charset="0"/>
            </a:rPr>
            <a:t>Deliver 7 Customer Marketing stories to be used as testimonials in ‘24</a:t>
          </a:r>
        </a:p>
      </dgm:t>
    </dgm:pt>
    <dgm:pt modelId="{4A2488CD-2340-47AF-9E03-06FE506B84F6}" type="parTrans" cxnId="{F38CE8BF-96EA-4DCB-AE52-B34D6FF318CE}">
      <dgm:prSet/>
      <dgm:spPr>
        <a:ln>
          <a:solidFill>
            <a:schemeClr val="tx1"/>
          </a:solidFill>
        </a:ln>
      </dgm:spPr>
      <dgm:t>
        <a:bodyPr/>
        <a:lstStyle/>
        <a:p>
          <a:endParaRPr lang="en-US">
            <a:solidFill>
              <a:schemeClr val="bg1">
                <a:lumMod val="95000"/>
              </a:schemeClr>
            </a:solidFill>
          </a:endParaRPr>
        </a:p>
      </dgm:t>
    </dgm:pt>
    <dgm:pt modelId="{AB35FDA6-993A-471E-B353-CEF59646D111}" type="sibTrans" cxnId="{F38CE8BF-96EA-4DCB-AE52-B34D6FF318CE}">
      <dgm:prSet/>
      <dgm:spPr/>
      <dgm:t>
        <a:bodyPr/>
        <a:lstStyle/>
        <a:p>
          <a:endParaRPr lang="en-US">
            <a:solidFill>
              <a:schemeClr val="bg1">
                <a:lumMod val="95000"/>
              </a:schemeClr>
            </a:solidFill>
          </a:endParaRPr>
        </a:p>
      </dgm:t>
    </dgm:pt>
    <dgm:pt modelId="{3CFD2466-2C0A-4929-B066-9115BFBF1386}">
      <dgm:prSet phldrT="[Text]" custT="1"/>
      <dgm:spPr>
        <a:solidFill>
          <a:srgbClr val="339CFF"/>
        </a:solidFill>
      </dgm:spPr>
      <dgm:t>
        <a:bodyPr/>
        <a:lstStyle/>
        <a:p>
          <a:pPr algn="ctr" rtl="0">
            <a:lnSpc>
              <a:spcPct val="100000"/>
            </a:lnSpc>
            <a:spcAft>
              <a:spcPts val="0"/>
            </a:spcAft>
          </a:pPr>
          <a:r>
            <a:rPr kumimoji="0" lang="en-US" sz="1400" b="1" i="0" u="none" strike="noStrike" cap="none" spc="0" normalizeH="0" baseline="0" noProof="0">
              <a:ln>
                <a:noFill/>
              </a:ln>
              <a:solidFill>
                <a:schemeClr val="bg1">
                  <a:lumMod val="95000"/>
                </a:schemeClr>
              </a:solidFill>
              <a:effectLst>
                <a:outerShdw blurRad="38100" dist="38100" dir="2700000" algn="tl">
                  <a:srgbClr val="000000">
                    <a:alpha val="43137"/>
                  </a:srgbClr>
                </a:outerShdw>
              </a:effectLst>
              <a:uLnTx/>
              <a:uFillTx/>
              <a:latin typeface="Helvetica"/>
              <a:ea typeface="+mn-ea"/>
              <a:cs typeface="Helvetica"/>
            </a:rPr>
            <a:t>SALES WIG</a:t>
          </a:r>
        </a:p>
        <a:p>
          <a:pPr algn="ctr">
            <a:lnSpc>
              <a:spcPct val="100000"/>
            </a:lnSpc>
            <a:spcAft>
              <a:spcPts val="0"/>
            </a:spcAft>
          </a:pPr>
          <a:endParaRPr kumimoji="0" lang="en-US" sz="400" b="1" i="0" u="none" strike="noStrike" cap="none" spc="0" normalizeH="0" baseline="0" noProof="0">
            <a:ln>
              <a:noFill/>
            </a:ln>
            <a:solidFill>
              <a:schemeClr val="bg1">
                <a:lumMod val="95000"/>
              </a:schemeClr>
            </a:solidFill>
            <a:effectLst/>
            <a:uLnTx/>
            <a:uFillTx/>
            <a:latin typeface="Helvetica"/>
            <a:ea typeface="+mn-ea"/>
            <a:cs typeface="Helvetica"/>
          </a:endParaRPr>
        </a:p>
        <a:p>
          <a:pPr algn="ctr">
            <a:lnSpc>
              <a:spcPct val="100000"/>
            </a:lnSpc>
            <a:spcAft>
              <a:spcPts val="0"/>
            </a:spcAft>
          </a:pPr>
          <a:r>
            <a:rPr lang="en-US" sz="1400" b="1">
              <a:solidFill>
                <a:schemeClr val="bg1">
                  <a:lumMod val="95000"/>
                </a:schemeClr>
              </a:solidFill>
            </a:rPr>
            <a:t>Achieve # Alternative Fuel Vehicle Sales in ‘24</a:t>
          </a:r>
        </a:p>
      </dgm:t>
    </dgm:pt>
    <dgm:pt modelId="{7EFD599B-7275-47F5-8059-E6C514D6F711}" type="parTrans" cxnId="{300813CB-E585-4896-9BCF-967D5B624892}">
      <dgm:prSet/>
      <dgm:spPr>
        <a:ln>
          <a:solidFill>
            <a:schemeClr val="tx1"/>
          </a:solidFill>
        </a:ln>
      </dgm:spPr>
      <dgm:t>
        <a:bodyPr/>
        <a:lstStyle/>
        <a:p>
          <a:endParaRPr lang="en-US">
            <a:solidFill>
              <a:schemeClr val="bg1">
                <a:lumMod val="95000"/>
              </a:schemeClr>
            </a:solidFill>
          </a:endParaRPr>
        </a:p>
      </dgm:t>
    </dgm:pt>
    <dgm:pt modelId="{C6784D4F-BE36-4124-B3BB-85CAD2862504}" type="sibTrans" cxnId="{300813CB-E585-4896-9BCF-967D5B624892}">
      <dgm:prSet/>
      <dgm:spPr/>
      <dgm:t>
        <a:bodyPr/>
        <a:lstStyle/>
        <a:p>
          <a:endParaRPr lang="en-US">
            <a:solidFill>
              <a:schemeClr val="bg1">
                <a:lumMod val="95000"/>
              </a:schemeClr>
            </a:solidFill>
          </a:endParaRPr>
        </a:p>
      </dgm:t>
    </dgm:pt>
    <dgm:pt modelId="{C906C0C8-58B6-40ED-A0F2-911B6D83BCD9}">
      <dgm:prSet phldrT="[Text]" custT="1"/>
      <dgm:spPr>
        <a:solidFill>
          <a:srgbClr val="00B050"/>
        </a:solidFill>
      </dgm:spPr>
      <dgm:t>
        <a:bodyPr/>
        <a:lstStyle/>
        <a:p>
          <a:pPr rtl="0">
            <a:lnSpc>
              <a:spcPct val="100000"/>
            </a:lnSpc>
            <a:spcAft>
              <a:spcPts val="0"/>
            </a:spcAft>
          </a:pPr>
          <a:r>
            <a:rPr lang="en-US" sz="1800" b="1">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COMPANY SUSTAINABILITY WIG</a:t>
          </a:r>
        </a:p>
        <a:p>
          <a:pPr rtl="0">
            <a:lnSpc>
              <a:spcPct val="100000"/>
            </a:lnSpc>
            <a:spcAft>
              <a:spcPts val="0"/>
            </a:spcAft>
          </a:pPr>
          <a:endParaRPr lang="en-US" sz="400" b="0">
            <a:solidFill>
              <a:schemeClr val="bg1"/>
            </a:solidFill>
            <a:latin typeface="Helvetica" panose="020B0604020202020204" pitchFamily="34" charset="0"/>
            <a:cs typeface="Helvetica" panose="020B0604020202020204" pitchFamily="34" charset="0"/>
          </a:endParaRPr>
        </a:p>
        <a:p>
          <a:pPr rtl="0">
            <a:lnSpc>
              <a:spcPct val="100000"/>
            </a:lnSpc>
            <a:spcAft>
              <a:spcPts val="0"/>
            </a:spcAft>
          </a:pPr>
          <a:r>
            <a:rPr lang="en-US" sz="1400" b="0">
              <a:solidFill>
                <a:schemeClr val="bg1"/>
              </a:solidFill>
              <a:latin typeface="Helvetica" panose="020B0604020202020204" pitchFamily="34" charset="0"/>
              <a:cs typeface="Helvetica" panose="020B0604020202020204" pitchFamily="34" charset="0"/>
            </a:rPr>
            <a:t>Reduce Co2 emissions by 5% per mile (</a:t>
          </a:r>
          <a:r>
            <a:rPr lang="en-US" sz="1050" b="0">
              <a:solidFill>
                <a:schemeClr val="bg1"/>
              </a:solidFill>
              <a:latin typeface="Helvetica" panose="020B0604020202020204" pitchFamily="34" charset="0"/>
              <a:cs typeface="Helvetica" panose="020B0604020202020204" pitchFamily="34" charset="0"/>
            </a:rPr>
            <a:t>to 2.63 </a:t>
          </a:r>
          <a:r>
            <a:rPr lang="en-US" sz="1050" b="0" err="1">
              <a:solidFill>
                <a:schemeClr val="bg1"/>
              </a:solidFill>
              <a:latin typeface="Helvetica" panose="020B0604020202020204" pitchFamily="34" charset="0"/>
              <a:cs typeface="Helvetica" panose="020B0604020202020204" pitchFamily="34" charset="0"/>
            </a:rPr>
            <a:t>lbs</a:t>
          </a:r>
          <a:r>
            <a:rPr lang="en-US" sz="1050" b="0">
              <a:solidFill>
                <a:schemeClr val="bg1"/>
              </a:solidFill>
              <a:latin typeface="Helvetica" panose="020B0604020202020204" pitchFamily="34" charset="0"/>
              <a:cs typeface="Helvetica" panose="020B0604020202020204" pitchFamily="34" charset="0"/>
            </a:rPr>
            <a:t>/mile</a:t>
          </a:r>
          <a:r>
            <a:rPr lang="en-US" sz="1000" b="0">
              <a:solidFill>
                <a:schemeClr val="bg1"/>
              </a:solidFill>
              <a:latin typeface="Helvetica" panose="020B0604020202020204" pitchFamily="34" charset="0"/>
              <a:cs typeface="Helvetica" panose="020B0604020202020204" pitchFamily="34" charset="0"/>
            </a:rPr>
            <a:t>)</a:t>
          </a:r>
          <a:endParaRPr lang="en-US" sz="1400" b="0">
            <a:solidFill>
              <a:schemeClr val="bg1"/>
            </a:solidFill>
            <a:latin typeface="Helvetica" panose="020B0604020202020204" pitchFamily="34" charset="0"/>
            <a:cs typeface="Helvetica" panose="020B0604020202020204" pitchFamily="34" charset="0"/>
          </a:endParaRPr>
        </a:p>
      </dgm:t>
    </dgm:pt>
    <dgm:pt modelId="{7BB68E43-3DFF-4CF8-AC1A-95C24BDDA53F}" type="parTrans" cxnId="{F9C90EB2-2088-4FB0-8811-7EBD96C40763}">
      <dgm:prSet/>
      <dgm:spPr/>
      <dgm:t>
        <a:bodyPr/>
        <a:lstStyle/>
        <a:p>
          <a:endParaRPr lang="en-US">
            <a:solidFill>
              <a:schemeClr val="bg1">
                <a:lumMod val="95000"/>
              </a:schemeClr>
            </a:solidFill>
          </a:endParaRPr>
        </a:p>
      </dgm:t>
    </dgm:pt>
    <dgm:pt modelId="{940AC0BA-028E-4881-8AD1-C23B11FD8902}" type="sibTrans" cxnId="{F9C90EB2-2088-4FB0-8811-7EBD96C40763}">
      <dgm:prSet/>
      <dgm:spPr/>
      <dgm:t>
        <a:bodyPr/>
        <a:lstStyle/>
        <a:p>
          <a:endParaRPr lang="en-US">
            <a:solidFill>
              <a:schemeClr val="bg1">
                <a:lumMod val="95000"/>
              </a:schemeClr>
            </a:solidFill>
          </a:endParaRPr>
        </a:p>
      </dgm:t>
    </dgm:pt>
    <dgm:pt modelId="{7AB37FE9-5EB6-4A2F-991F-37E15207F34D}">
      <dgm:prSet phldrT="[Text]" phldr="0" custT="1"/>
      <dgm:spPr>
        <a:solidFill>
          <a:srgbClr val="E6403B"/>
        </a:solidFill>
      </dgm:spPr>
      <dgm:t>
        <a:bodyPr/>
        <a:lstStyle/>
        <a:p>
          <a:pPr rtl="0"/>
          <a:r>
            <a:rPr lang="en-US" sz="1200" b="1">
              <a:solidFill>
                <a:schemeClr val="bg1">
                  <a:lumMod val="95000"/>
                </a:schemeClr>
              </a:solidFill>
              <a:latin typeface="Helvetica" panose="020B0604020202020204" pitchFamily="34" charset="0"/>
              <a:ea typeface="Calibri"/>
              <a:cs typeface="Helvetica" panose="020B0604020202020204" pitchFamily="34" charset="0"/>
            </a:rPr>
            <a:t> Complete 20 Sustainability Meetings with our Customers in ‘24</a:t>
          </a:r>
          <a:endParaRPr lang="en-US" sz="1200" b="1">
            <a:solidFill>
              <a:schemeClr val="bg1">
                <a:lumMod val="95000"/>
              </a:schemeClr>
            </a:solidFill>
            <a:latin typeface="Helvetica" panose="020B0604020202020204" pitchFamily="34" charset="0"/>
            <a:cs typeface="Helvetica" panose="020B0604020202020204" pitchFamily="34" charset="0"/>
          </a:endParaRPr>
        </a:p>
      </dgm:t>
    </dgm:pt>
    <dgm:pt modelId="{92217D9F-D0C3-49FC-9FD7-9D5C36C74C86}" type="sibTrans" cxnId="{4A0D1AC9-E49E-412E-BAC5-8466AEB0C2A7}">
      <dgm:prSet/>
      <dgm:spPr/>
      <dgm:t>
        <a:bodyPr/>
        <a:lstStyle/>
        <a:p>
          <a:endParaRPr lang="en-US">
            <a:solidFill>
              <a:schemeClr val="bg1">
                <a:lumMod val="95000"/>
              </a:schemeClr>
            </a:solidFill>
          </a:endParaRPr>
        </a:p>
      </dgm:t>
    </dgm:pt>
    <dgm:pt modelId="{8D48D892-1726-4134-8A34-ABB5FE7C3855}" type="parTrans" cxnId="{4A0D1AC9-E49E-412E-BAC5-8466AEB0C2A7}">
      <dgm:prSet/>
      <dgm:spPr>
        <a:ln>
          <a:solidFill>
            <a:schemeClr val="tx1"/>
          </a:solidFill>
        </a:ln>
      </dgm:spPr>
      <dgm:t>
        <a:bodyPr/>
        <a:lstStyle/>
        <a:p>
          <a:endParaRPr lang="en-US">
            <a:solidFill>
              <a:schemeClr val="bg1">
                <a:lumMod val="95000"/>
              </a:schemeClr>
            </a:solidFill>
          </a:endParaRPr>
        </a:p>
      </dgm:t>
    </dgm:pt>
    <dgm:pt modelId="{A939F984-5287-4683-A5BD-A9583A8BCD92}">
      <dgm:prSet custT="1"/>
      <dgm:spPr>
        <a:solidFill>
          <a:srgbClr val="E6403B"/>
        </a:solidFill>
      </dgm:spPr>
      <dgm:t>
        <a:bodyPr/>
        <a:lstStyle/>
        <a:p>
          <a:r>
            <a:rPr lang="en-US" sz="1200" b="1">
              <a:solidFill>
                <a:schemeClr val="bg1"/>
              </a:solidFill>
              <a:latin typeface="Helvetica" panose="020B0604020202020204" pitchFamily="34" charset="0"/>
              <a:cs typeface="Helvetica" panose="020B0604020202020204" pitchFamily="34" charset="0"/>
            </a:rPr>
            <a:t>Provide pricing solutions for 10 Alt Fuel solutions in ‘24</a:t>
          </a:r>
        </a:p>
      </dgm:t>
    </dgm:pt>
    <dgm:pt modelId="{9C198E53-8BE1-46B0-B920-9C3670454A0D}" type="parTrans" cxnId="{98CA51AE-A043-456A-9702-3841BDF4A513}">
      <dgm:prSet/>
      <dgm:spPr>
        <a:ln>
          <a:solidFill>
            <a:schemeClr val="tx1"/>
          </a:solidFill>
        </a:ln>
      </dgm:spPr>
      <dgm:t>
        <a:bodyPr/>
        <a:lstStyle/>
        <a:p>
          <a:endParaRPr lang="en-US"/>
        </a:p>
      </dgm:t>
    </dgm:pt>
    <dgm:pt modelId="{7110EB9A-02D2-417A-B6AD-82FFCB266FAC}" type="sibTrans" cxnId="{98CA51AE-A043-456A-9702-3841BDF4A513}">
      <dgm:prSet/>
      <dgm:spPr/>
      <dgm:t>
        <a:bodyPr/>
        <a:lstStyle/>
        <a:p>
          <a:endParaRPr lang="en-US"/>
        </a:p>
      </dgm:t>
    </dgm:pt>
    <dgm:pt modelId="{C3C62EE4-16AD-420A-92BA-FE5F092D1BC4}" type="pres">
      <dgm:prSet presAssocID="{8AECA5E0-4C52-44C4-B360-9BA89F48C624}" presName="hierChild1" presStyleCnt="0">
        <dgm:presLayoutVars>
          <dgm:orgChart val="1"/>
          <dgm:chPref val="1"/>
          <dgm:dir/>
          <dgm:animOne val="branch"/>
          <dgm:animLvl val="lvl"/>
          <dgm:resizeHandles/>
        </dgm:presLayoutVars>
      </dgm:prSet>
      <dgm:spPr/>
    </dgm:pt>
    <dgm:pt modelId="{3026EDE1-6AFC-48BD-9B32-AE16690F3A07}" type="pres">
      <dgm:prSet presAssocID="{C906C0C8-58B6-40ED-A0F2-911B6D83BCD9}" presName="hierRoot1" presStyleCnt="0">
        <dgm:presLayoutVars>
          <dgm:hierBranch val="init"/>
        </dgm:presLayoutVars>
      </dgm:prSet>
      <dgm:spPr/>
    </dgm:pt>
    <dgm:pt modelId="{46B30C49-1331-4FBC-84C7-EF4781939FE3}" type="pres">
      <dgm:prSet presAssocID="{C906C0C8-58B6-40ED-A0F2-911B6D83BCD9}" presName="rootComposite1" presStyleCnt="0"/>
      <dgm:spPr/>
    </dgm:pt>
    <dgm:pt modelId="{E91F5403-C10E-42E7-B2A9-8D6A797F7C34}" type="pres">
      <dgm:prSet presAssocID="{C906C0C8-58B6-40ED-A0F2-911B6D83BCD9}" presName="rootText1" presStyleLbl="node0" presStyleIdx="0" presStyleCnt="1" custScaleX="268471" custScaleY="125538" custLinFactNeighborY="23293">
        <dgm:presLayoutVars>
          <dgm:chPref val="3"/>
        </dgm:presLayoutVars>
      </dgm:prSet>
      <dgm:spPr>
        <a:prstGeom prst="roundRect">
          <a:avLst/>
        </a:prstGeom>
      </dgm:spPr>
    </dgm:pt>
    <dgm:pt modelId="{F459A5DD-8A52-49FF-86DD-49A508FE7D61}" type="pres">
      <dgm:prSet presAssocID="{C906C0C8-58B6-40ED-A0F2-911B6D83BCD9}" presName="rootConnector1" presStyleLbl="node1" presStyleIdx="0" presStyleCnt="0"/>
      <dgm:spPr/>
    </dgm:pt>
    <dgm:pt modelId="{E1D7C068-B418-4762-A5DF-217E2A13C123}" type="pres">
      <dgm:prSet presAssocID="{C906C0C8-58B6-40ED-A0F2-911B6D83BCD9}" presName="hierChild2" presStyleCnt="0"/>
      <dgm:spPr/>
    </dgm:pt>
    <dgm:pt modelId="{8A1557CF-BD46-4116-88B0-FF004C71457E}" type="pres">
      <dgm:prSet presAssocID="{7EFD599B-7275-47F5-8059-E6C514D6F711}" presName="Name37" presStyleLbl="parChTrans1D2" presStyleIdx="0" presStyleCnt="1"/>
      <dgm:spPr/>
    </dgm:pt>
    <dgm:pt modelId="{3BEDD364-9F29-4044-92C2-1D99DA665ADE}" type="pres">
      <dgm:prSet presAssocID="{3CFD2466-2C0A-4929-B066-9115BFBF1386}" presName="hierRoot2" presStyleCnt="0">
        <dgm:presLayoutVars>
          <dgm:hierBranch val="init"/>
        </dgm:presLayoutVars>
      </dgm:prSet>
      <dgm:spPr/>
    </dgm:pt>
    <dgm:pt modelId="{E76585FD-F5DA-4189-AD71-1A09C964CDF7}" type="pres">
      <dgm:prSet presAssocID="{3CFD2466-2C0A-4929-B066-9115BFBF1386}" presName="rootComposite" presStyleCnt="0"/>
      <dgm:spPr/>
    </dgm:pt>
    <dgm:pt modelId="{F761B61E-2513-443A-BCF6-0F0103F25C47}" type="pres">
      <dgm:prSet presAssocID="{3CFD2466-2C0A-4929-B066-9115BFBF1386}" presName="rootText" presStyleLbl="node2" presStyleIdx="0" presStyleCnt="1" custScaleX="171032" custScaleY="83373">
        <dgm:presLayoutVars>
          <dgm:chPref val="3"/>
        </dgm:presLayoutVars>
      </dgm:prSet>
      <dgm:spPr>
        <a:prstGeom prst="roundRect">
          <a:avLst/>
        </a:prstGeom>
      </dgm:spPr>
    </dgm:pt>
    <dgm:pt modelId="{089E638B-7895-45F6-8701-C6016C668016}" type="pres">
      <dgm:prSet presAssocID="{3CFD2466-2C0A-4929-B066-9115BFBF1386}" presName="rootConnector" presStyleLbl="node2" presStyleIdx="0" presStyleCnt="1"/>
      <dgm:spPr/>
    </dgm:pt>
    <dgm:pt modelId="{E7EAEADD-755E-4CE2-961D-0C54E0EAD32D}" type="pres">
      <dgm:prSet presAssocID="{3CFD2466-2C0A-4929-B066-9115BFBF1386}" presName="hierChild4" presStyleCnt="0"/>
      <dgm:spPr/>
    </dgm:pt>
    <dgm:pt modelId="{D725E795-9AD0-4CC9-98E2-E066FE1A9B87}" type="pres">
      <dgm:prSet presAssocID="{8D48D892-1726-4134-8A34-ABB5FE7C3855}" presName="Name37" presStyleLbl="parChTrans1D3" presStyleIdx="0" presStyleCnt="3"/>
      <dgm:spPr/>
    </dgm:pt>
    <dgm:pt modelId="{0A20DCC1-E999-40B1-9A09-9F790EABBFDB}" type="pres">
      <dgm:prSet presAssocID="{7AB37FE9-5EB6-4A2F-991F-37E15207F34D}" presName="hierRoot2" presStyleCnt="0">
        <dgm:presLayoutVars>
          <dgm:hierBranch val="init"/>
        </dgm:presLayoutVars>
      </dgm:prSet>
      <dgm:spPr/>
    </dgm:pt>
    <dgm:pt modelId="{9E404347-F6B7-424A-BEFD-D38B5A26BEF7}" type="pres">
      <dgm:prSet presAssocID="{7AB37FE9-5EB6-4A2F-991F-37E15207F34D}" presName="rootComposite" presStyleCnt="0"/>
      <dgm:spPr/>
    </dgm:pt>
    <dgm:pt modelId="{97399C91-EDC5-4066-BEBB-C0622465B367}" type="pres">
      <dgm:prSet presAssocID="{7AB37FE9-5EB6-4A2F-991F-37E15207F34D}" presName="rootText" presStyleLbl="node3" presStyleIdx="0" presStyleCnt="3" custScaleX="152121" custScaleY="74265" custLinFactNeighborX="87" custLinFactNeighborY="-25747">
        <dgm:presLayoutVars>
          <dgm:chPref val="3"/>
        </dgm:presLayoutVars>
      </dgm:prSet>
      <dgm:spPr>
        <a:prstGeom prst="roundRect">
          <a:avLst/>
        </a:prstGeom>
      </dgm:spPr>
    </dgm:pt>
    <dgm:pt modelId="{0DB5703A-4310-4E38-A855-927A43F20648}" type="pres">
      <dgm:prSet presAssocID="{7AB37FE9-5EB6-4A2F-991F-37E15207F34D}" presName="rootConnector" presStyleLbl="node3" presStyleIdx="0" presStyleCnt="3"/>
      <dgm:spPr/>
    </dgm:pt>
    <dgm:pt modelId="{D0418A10-9CE8-4EDD-B82A-7864500928BE}" type="pres">
      <dgm:prSet presAssocID="{7AB37FE9-5EB6-4A2F-991F-37E15207F34D}" presName="hierChild4" presStyleCnt="0"/>
      <dgm:spPr/>
    </dgm:pt>
    <dgm:pt modelId="{22A45E50-BA2A-441B-893A-752D0D7ED2E4}" type="pres">
      <dgm:prSet presAssocID="{7AB37FE9-5EB6-4A2F-991F-37E15207F34D}" presName="hierChild5" presStyleCnt="0"/>
      <dgm:spPr/>
    </dgm:pt>
    <dgm:pt modelId="{C3EC90D9-107F-4069-A9FD-85C92C84C847}" type="pres">
      <dgm:prSet presAssocID="{9C198E53-8BE1-46B0-B920-9C3670454A0D}" presName="Name37" presStyleLbl="parChTrans1D3" presStyleIdx="1" presStyleCnt="3"/>
      <dgm:spPr/>
    </dgm:pt>
    <dgm:pt modelId="{2EAA8BB6-F0EC-42D7-840A-FF09BE1B0178}" type="pres">
      <dgm:prSet presAssocID="{A939F984-5287-4683-A5BD-A9583A8BCD92}" presName="hierRoot2" presStyleCnt="0">
        <dgm:presLayoutVars>
          <dgm:hierBranch val="init"/>
        </dgm:presLayoutVars>
      </dgm:prSet>
      <dgm:spPr/>
    </dgm:pt>
    <dgm:pt modelId="{0947C4E2-1648-45B3-9F62-E361CB92AB30}" type="pres">
      <dgm:prSet presAssocID="{A939F984-5287-4683-A5BD-A9583A8BCD92}" presName="rootComposite" presStyleCnt="0"/>
      <dgm:spPr/>
    </dgm:pt>
    <dgm:pt modelId="{17592690-423A-45B9-9549-1400AEEA46B4}" type="pres">
      <dgm:prSet presAssocID="{A939F984-5287-4683-A5BD-A9583A8BCD92}" presName="rootText" presStyleLbl="node3" presStyleIdx="1" presStyleCnt="3" custScaleX="152792" custScaleY="72676" custLinFactNeighborX="583" custLinFactNeighborY="-59519">
        <dgm:presLayoutVars>
          <dgm:chPref val="3"/>
        </dgm:presLayoutVars>
      </dgm:prSet>
      <dgm:spPr>
        <a:prstGeom prst="roundRect">
          <a:avLst/>
        </a:prstGeom>
      </dgm:spPr>
    </dgm:pt>
    <dgm:pt modelId="{89685B05-5333-4CA2-A665-04B96459E407}" type="pres">
      <dgm:prSet presAssocID="{A939F984-5287-4683-A5BD-A9583A8BCD92}" presName="rootConnector" presStyleLbl="node3" presStyleIdx="1" presStyleCnt="3"/>
      <dgm:spPr/>
    </dgm:pt>
    <dgm:pt modelId="{7BD7409C-7D1C-4309-ABCB-DAAA8B460525}" type="pres">
      <dgm:prSet presAssocID="{A939F984-5287-4683-A5BD-A9583A8BCD92}" presName="hierChild4" presStyleCnt="0"/>
      <dgm:spPr/>
    </dgm:pt>
    <dgm:pt modelId="{4045B241-1FE5-4ACB-B5E0-793727794EE5}" type="pres">
      <dgm:prSet presAssocID="{A939F984-5287-4683-A5BD-A9583A8BCD92}" presName="hierChild5" presStyleCnt="0"/>
      <dgm:spPr/>
    </dgm:pt>
    <dgm:pt modelId="{3C76E077-829A-4482-A16D-68B13A86396A}" type="pres">
      <dgm:prSet presAssocID="{4A2488CD-2340-47AF-9E03-06FE506B84F6}" presName="Name37" presStyleLbl="parChTrans1D3" presStyleIdx="2" presStyleCnt="3"/>
      <dgm:spPr/>
    </dgm:pt>
    <dgm:pt modelId="{5FA5258C-828F-496F-9969-252E37FD095A}" type="pres">
      <dgm:prSet presAssocID="{EFF0B856-6D58-4422-A735-1421C3570BDB}" presName="hierRoot2" presStyleCnt="0">
        <dgm:presLayoutVars>
          <dgm:hierBranch val="init"/>
        </dgm:presLayoutVars>
      </dgm:prSet>
      <dgm:spPr/>
    </dgm:pt>
    <dgm:pt modelId="{50AC401A-D113-42D0-9C0A-12DB4DB44A53}" type="pres">
      <dgm:prSet presAssocID="{EFF0B856-6D58-4422-A735-1421C3570BDB}" presName="rootComposite" presStyleCnt="0"/>
      <dgm:spPr/>
    </dgm:pt>
    <dgm:pt modelId="{10302B03-0591-44C7-99C7-632C9A8755B4}" type="pres">
      <dgm:prSet presAssocID="{EFF0B856-6D58-4422-A735-1421C3570BDB}" presName="rootText" presStyleLbl="node3" presStyleIdx="2" presStyleCnt="3" custScaleX="150976" custScaleY="71314" custLinFactNeighborX="2026" custLinFactNeighborY="-90524">
        <dgm:presLayoutVars>
          <dgm:chPref val="3"/>
        </dgm:presLayoutVars>
      </dgm:prSet>
      <dgm:spPr>
        <a:prstGeom prst="roundRect">
          <a:avLst/>
        </a:prstGeom>
      </dgm:spPr>
    </dgm:pt>
    <dgm:pt modelId="{24CED16A-4A63-4C30-8C09-1C0A4E462FC0}" type="pres">
      <dgm:prSet presAssocID="{EFF0B856-6D58-4422-A735-1421C3570BDB}" presName="rootConnector" presStyleLbl="node3" presStyleIdx="2" presStyleCnt="3"/>
      <dgm:spPr/>
    </dgm:pt>
    <dgm:pt modelId="{BA66314A-2770-411A-B5D7-BD5AD7BDB984}" type="pres">
      <dgm:prSet presAssocID="{EFF0B856-6D58-4422-A735-1421C3570BDB}" presName="hierChild4" presStyleCnt="0"/>
      <dgm:spPr/>
    </dgm:pt>
    <dgm:pt modelId="{0B65CF4F-BB19-46B7-B3D1-AA8951F6FFC3}" type="pres">
      <dgm:prSet presAssocID="{EFF0B856-6D58-4422-A735-1421C3570BDB}" presName="hierChild5" presStyleCnt="0"/>
      <dgm:spPr/>
    </dgm:pt>
    <dgm:pt modelId="{2BB69C3D-B715-4F97-952E-3D9354B50C68}" type="pres">
      <dgm:prSet presAssocID="{3CFD2466-2C0A-4929-B066-9115BFBF1386}" presName="hierChild5" presStyleCnt="0"/>
      <dgm:spPr/>
    </dgm:pt>
    <dgm:pt modelId="{16FC1ABE-7998-4C04-A95F-F5AAA06CC661}" type="pres">
      <dgm:prSet presAssocID="{C906C0C8-58B6-40ED-A0F2-911B6D83BCD9}" presName="hierChild3" presStyleCnt="0"/>
      <dgm:spPr/>
    </dgm:pt>
  </dgm:ptLst>
  <dgm:cxnLst>
    <dgm:cxn modelId="{CA58061A-3F9C-4111-9C56-1F3F5AC9C8AA}" type="presOf" srcId="{3CFD2466-2C0A-4929-B066-9115BFBF1386}" destId="{089E638B-7895-45F6-8701-C6016C668016}" srcOrd="1" destOrd="0" presId="urn:microsoft.com/office/officeart/2005/8/layout/orgChart1"/>
    <dgm:cxn modelId="{2463B866-EAE9-4C4E-B04D-E32A61033C0B}" type="presOf" srcId="{A939F984-5287-4683-A5BD-A9583A8BCD92}" destId="{89685B05-5333-4CA2-A665-04B96459E407}" srcOrd="1" destOrd="0" presId="urn:microsoft.com/office/officeart/2005/8/layout/orgChart1"/>
    <dgm:cxn modelId="{7E03296B-D631-4E41-B087-94BE9E904F19}" type="presOf" srcId="{A939F984-5287-4683-A5BD-A9583A8BCD92}" destId="{17592690-423A-45B9-9549-1400AEEA46B4}" srcOrd="0" destOrd="0" presId="urn:microsoft.com/office/officeart/2005/8/layout/orgChart1"/>
    <dgm:cxn modelId="{A969B04B-3924-48BF-BB42-BF09758BC3C7}" type="presOf" srcId="{C906C0C8-58B6-40ED-A0F2-911B6D83BCD9}" destId="{E91F5403-C10E-42E7-B2A9-8D6A797F7C34}" srcOrd="0" destOrd="0" presId="urn:microsoft.com/office/officeart/2005/8/layout/orgChart1"/>
    <dgm:cxn modelId="{3B4D1A94-1CC0-4975-809D-99779A0D20FB}" type="presOf" srcId="{7AB37FE9-5EB6-4A2F-991F-37E15207F34D}" destId="{97399C91-EDC5-4066-BEBB-C0622465B367}" srcOrd="0" destOrd="0" presId="urn:microsoft.com/office/officeart/2005/8/layout/orgChart1"/>
    <dgm:cxn modelId="{0E6A409B-AFBD-4B62-B476-14527096501D}" type="presOf" srcId="{EFF0B856-6D58-4422-A735-1421C3570BDB}" destId="{10302B03-0591-44C7-99C7-632C9A8755B4}" srcOrd="0" destOrd="0" presId="urn:microsoft.com/office/officeart/2005/8/layout/orgChart1"/>
    <dgm:cxn modelId="{5F7A4A9E-6EAC-4992-AE66-AC04B4E6E593}" type="presOf" srcId="{4A2488CD-2340-47AF-9E03-06FE506B84F6}" destId="{3C76E077-829A-4482-A16D-68B13A86396A}" srcOrd="0" destOrd="0" presId="urn:microsoft.com/office/officeart/2005/8/layout/orgChart1"/>
    <dgm:cxn modelId="{2AF5C5A4-78C5-4702-A0DC-00B45AEAC796}" type="presOf" srcId="{7EFD599B-7275-47F5-8059-E6C514D6F711}" destId="{8A1557CF-BD46-4116-88B0-FF004C71457E}" srcOrd="0" destOrd="0" presId="urn:microsoft.com/office/officeart/2005/8/layout/orgChart1"/>
    <dgm:cxn modelId="{98CA51AE-A043-456A-9702-3841BDF4A513}" srcId="{3CFD2466-2C0A-4929-B066-9115BFBF1386}" destId="{A939F984-5287-4683-A5BD-A9583A8BCD92}" srcOrd="1" destOrd="0" parTransId="{9C198E53-8BE1-46B0-B920-9C3670454A0D}" sibTransId="{7110EB9A-02D2-417A-B6AD-82FFCB266FAC}"/>
    <dgm:cxn modelId="{C76492AF-676B-4C6F-9D87-0D27FD579B4B}" type="presOf" srcId="{3CFD2466-2C0A-4929-B066-9115BFBF1386}" destId="{F761B61E-2513-443A-BCF6-0F0103F25C47}" srcOrd="0" destOrd="0" presId="urn:microsoft.com/office/officeart/2005/8/layout/orgChart1"/>
    <dgm:cxn modelId="{F9C90EB2-2088-4FB0-8811-7EBD96C40763}" srcId="{8AECA5E0-4C52-44C4-B360-9BA89F48C624}" destId="{C906C0C8-58B6-40ED-A0F2-911B6D83BCD9}" srcOrd="0" destOrd="0" parTransId="{7BB68E43-3DFF-4CF8-AC1A-95C24BDDA53F}" sibTransId="{940AC0BA-028E-4881-8AD1-C23B11FD8902}"/>
    <dgm:cxn modelId="{01928BB3-2909-421A-864A-4F3BF28191BD}" type="presOf" srcId="{9C198E53-8BE1-46B0-B920-9C3670454A0D}" destId="{C3EC90D9-107F-4069-A9FD-85C92C84C847}" srcOrd="0" destOrd="0" presId="urn:microsoft.com/office/officeart/2005/8/layout/orgChart1"/>
    <dgm:cxn modelId="{BA7820B6-9A81-4415-AA05-C0F7F4AA8A50}" type="presOf" srcId="{7AB37FE9-5EB6-4A2F-991F-37E15207F34D}" destId="{0DB5703A-4310-4E38-A855-927A43F20648}" srcOrd="1" destOrd="0" presId="urn:microsoft.com/office/officeart/2005/8/layout/orgChart1"/>
    <dgm:cxn modelId="{F38CE8BF-96EA-4DCB-AE52-B34D6FF318CE}" srcId="{3CFD2466-2C0A-4929-B066-9115BFBF1386}" destId="{EFF0B856-6D58-4422-A735-1421C3570BDB}" srcOrd="2" destOrd="0" parTransId="{4A2488CD-2340-47AF-9E03-06FE506B84F6}" sibTransId="{AB35FDA6-993A-471E-B353-CEF59646D111}"/>
    <dgm:cxn modelId="{767EC8C6-5E15-4669-853E-072D85EBC534}" type="presOf" srcId="{C906C0C8-58B6-40ED-A0F2-911B6D83BCD9}" destId="{F459A5DD-8A52-49FF-86DD-49A508FE7D61}" srcOrd="1" destOrd="0" presId="urn:microsoft.com/office/officeart/2005/8/layout/orgChart1"/>
    <dgm:cxn modelId="{4A0D1AC9-E49E-412E-BAC5-8466AEB0C2A7}" srcId="{3CFD2466-2C0A-4929-B066-9115BFBF1386}" destId="{7AB37FE9-5EB6-4A2F-991F-37E15207F34D}" srcOrd="0" destOrd="0" parTransId="{8D48D892-1726-4134-8A34-ABB5FE7C3855}" sibTransId="{92217D9F-D0C3-49FC-9FD7-9D5C36C74C86}"/>
    <dgm:cxn modelId="{300813CB-E585-4896-9BCF-967D5B624892}" srcId="{C906C0C8-58B6-40ED-A0F2-911B6D83BCD9}" destId="{3CFD2466-2C0A-4929-B066-9115BFBF1386}" srcOrd="0" destOrd="0" parTransId="{7EFD599B-7275-47F5-8059-E6C514D6F711}" sibTransId="{C6784D4F-BE36-4124-B3BB-85CAD2862504}"/>
    <dgm:cxn modelId="{BB645BDD-0C31-4F91-9410-FB7088E6F5F1}" type="presOf" srcId="{8AECA5E0-4C52-44C4-B360-9BA89F48C624}" destId="{C3C62EE4-16AD-420A-92BA-FE5F092D1BC4}" srcOrd="0" destOrd="0" presId="urn:microsoft.com/office/officeart/2005/8/layout/orgChart1"/>
    <dgm:cxn modelId="{E0458EEF-8634-4AC4-9DD0-922CEAA9F082}" type="presOf" srcId="{EFF0B856-6D58-4422-A735-1421C3570BDB}" destId="{24CED16A-4A63-4C30-8C09-1C0A4E462FC0}" srcOrd="1" destOrd="0" presId="urn:microsoft.com/office/officeart/2005/8/layout/orgChart1"/>
    <dgm:cxn modelId="{1E4779FF-B09C-40EB-80A9-A37F639CF3EA}" type="presOf" srcId="{8D48D892-1726-4134-8A34-ABB5FE7C3855}" destId="{D725E795-9AD0-4CC9-98E2-E066FE1A9B87}" srcOrd="0" destOrd="0" presId="urn:microsoft.com/office/officeart/2005/8/layout/orgChart1"/>
    <dgm:cxn modelId="{4ABA19B8-2EFC-4B9C-99F4-99EB3B5CE44D}" type="presParOf" srcId="{C3C62EE4-16AD-420A-92BA-FE5F092D1BC4}" destId="{3026EDE1-6AFC-48BD-9B32-AE16690F3A07}" srcOrd="0" destOrd="0" presId="urn:microsoft.com/office/officeart/2005/8/layout/orgChart1"/>
    <dgm:cxn modelId="{3B92D82A-BFAA-4A75-A41E-02B454B4C735}" type="presParOf" srcId="{3026EDE1-6AFC-48BD-9B32-AE16690F3A07}" destId="{46B30C49-1331-4FBC-84C7-EF4781939FE3}" srcOrd="0" destOrd="0" presId="urn:microsoft.com/office/officeart/2005/8/layout/orgChart1"/>
    <dgm:cxn modelId="{C0C5ED9C-4485-4BE3-A21A-21FC59352E89}" type="presParOf" srcId="{46B30C49-1331-4FBC-84C7-EF4781939FE3}" destId="{E91F5403-C10E-42E7-B2A9-8D6A797F7C34}" srcOrd="0" destOrd="0" presId="urn:microsoft.com/office/officeart/2005/8/layout/orgChart1"/>
    <dgm:cxn modelId="{306B2A9C-8F33-464C-BDCE-B8F3CA312E47}" type="presParOf" srcId="{46B30C49-1331-4FBC-84C7-EF4781939FE3}" destId="{F459A5DD-8A52-49FF-86DD-49A508FE7D61}" srcOrd="1" destOrd="0" presId="urn:microsoft.com/office/officeart/2005/8/layout/orgChart1"/>
    <dgm:cxn modelId="{9765D817-38F3-4122-9EC6-F5BA096E5D2E}" type="presParOf" srcId="{3026EDE1-6AFC-48BD-9B32-AE16690F3A07}" destId="{E1D7C068-B418-4762-A5DF-217E2A13C123}" srcOrd="1" destOrd="0" presId="urn:microsoft.com/office/officeart/2005/8/layout/orgChart1"/>
    <dgm:cxn modelId="{29FABBC4-2C25-4C34-B75E-38A48AB1B8E1}" type="presParOf" srcId="{E1D7C068-B418-4762-A5DF-217E2A13C123}" destId="{8A1557CF-BD46-4116-88B0-FF004C71457E}" srcOrd="0" destOrd="0" presId="urn:microsoft.com/office/officeart/2005/8/layout/orgChart1"/>
    <dgm:cxn modelId="{4B5BD952-642C-4DC5-B49C-9B2D3B44F9F5}" type="presParOf" srcId="{E1D7C068-B418-4762-A5DF-217E2A13C123}" destId="{3BEDD364-9F29-4044-92C2-1D99DA665ADE}" srcOrd="1" destOrd="0" presId="urn:microsoft.com/office/officeart/2005/8/layout/orgChart1"/>
    <dgm:cxn modelId="{704D0669-3789-4D53-A020-3F81FB9C8C7A}" type="presParOf" srcId="{3BEDD364-9F29-4044-92C2-1D99DA665ADE}" destId="{E76585FD-F5DA-4189-AD71-1A09C964CDF7}" srcOrd="0" destOrd="0" presId="urn:microsoft.com/office/officeart/2005/8/layout/orgChart1"/>
    <dgm:cxn modelId="{E68ED6D2-7979-4A92-8AFD-9B4B69163A73}" type="presParOf" srcId="{E76585FD-F5DA-4189-AD71-1A09C964CDF7}" destId="{F761B61E-2513-443A-BCF6-0F0103F25C47}" srcOrd="0" destOrd="0" presId="urn:microsoft.com/office/officeart/2005/8/layout/orgChart1"/>
    <dgm:cxn modelId="{014FB3CB-10E5-40CC-9A61-9B78B989F34F}" type="presParOf" srcId="{E76585FD-F5DA-4189-AD71-1A09C964CDF7}" destId="{089E638B-7895-45F6-8701-C6016C668016}" srcOrd="1" destOrd="0" presId="urn:microsoft.com/office/officeart/2005/8/layout/orgChart1"/>
    <dgm:cxn modelId="{15AED96E-8AE8-44DD-8EBA-C7787D34F5D9}" type="presParOf" srcId="{3BEDD364-9F29-4044-92C2-1D99DA665ADE}" destId="{E7EAEADD-755E-4CE2-961D-0C54E0EAD32D}" srcOrd="1" destOrd="0" presId="urn:microsoft.com/office/officeart/2005/8/layout/orgChart1"/>
    <dgm:cxn modelId="{E3CA84D2-E399-4502-BF58-F0D1AC504288}" type="presParOf" srcId="{E7EAEADD-755E-4CE2-961D-0C54E0EAD32D}" destId="{D725E795-9AD0-4CC9-98E2-E066FE1A9B87}" srcOrd="0" destOrd="0" presId="urn:microsoft.com/office/officeart/2005/8/layout/orgChart1"/>
    <dgm:cxn modelId="{B154148D-7CA1-4C66-BC4D-1D04150FA3BA}" type="presParOf" srcId="{E7EAEADD-755E-4CE2-961D-0C54E0EAD32D}" destId="{0A20DCC1-E999-40B1-9A09-9F790EABBFDB}" srcOrd="1" destOrd="0" presId="urn:microsoft.com/office/officeart/2005/8/layout/orgChart1"/>
    <dgm:cxn modelId="{A3957364-B1F0-4927-B718-B57DFBBE533A}" type="presParOf" srcId="{0A20DCC1-E999-40B1-9A09-9F790EABBFDB}" destId="{9E404347-F6B7-424A-BEFD-D38B5A26BEF7}" srcOrd="0" destOrd="0" presId="urn:microsoft.com/office/officeart/2005/8/layout/orgChart1"/>
    <dgm:cxn modelId="{1B6D0344-FB25-4A76-9B1C-618A2F3DDB69}" type="presParOf" srcId="{9E404347-F6B7-424A-BEFD-D38B5A26BEF7}" destId="{97399C91-EDC5-4066-BEBB-C0622465B367}" srcOrd="0" destOrd="0" presId="urn:microsoft.com/office/officeart/2005/8/layout/orgChart1"/>
    <dgm:cxn modelId="{18BBCBFB-AAE9-4FB6-B74B-E3F69E550D53}" type="presParOf" srcId="{9E404347-F6B7-424A-BEFD-D38B5A26BEF7}" destId="{0DB5703A-4310-4E38-A855-927A43F20648}" srcOrd="1" destOrd="0" presId="urn:microsoft.com/office/officeart/2005/8/layout/orgChart1"/>
    <dgm:cxn modelId="{F5E3755D-0BB8-4B6A-AABC-92F29B2654EA}" type="presParOf" srcId="{0A20DCC1-E999-40B1-9A09-9F790EABBFDB}" destId="{D0418A10-9CE8-4EDD-B82A-7864500928BE}" srcOrd="1" destOrd="0" presId="urn:microsoft.com/office/officeart/2005/8/layout/orgChart1"/>
    <dgm:cxn modelId="{70E3C3B2-9FB0-4A46-A4DF-8FA75D62C47D}" type="presParOf" srcId="{0A20DCC1-E999-40B1-9A09-9F790EABBFDB}" destId="{22A45E50-BA2A-441B-893A-752D0D7ED2E4}" srcOrd="2" destOrd="0" presId="urn:microsoft.com/office/officeart/2005/8/layout/orgChart1"/>
    <dgm:cxn modelId="{B9A93306-B525-4AA7-B147-56F97756EF32}" type="presParOf" srcId="{E7EAEADD-755E-4CE2-961D-0C54E0EAD32D}" destId="{C3EC90D9-107F-4069-A9FD-85C92C84C847}" srcOrd="2" destOrd="0" presId="urn:microsoft.com/office/officeart/2005/8/layout/orgChart1"/>
    <dgm:cxn modelId="{FA931460-8468-41D0-9F36-EFB3FC4DB2DA}" type="presParOf" srcId="{E7EAEADD-755E-4CE2-961D-0C54E0EAD32D}" destId="{2EAA8BB6-F0EC-42D7-840A-FF09BE1B0178}" srcOrd="3" destOrd="0" presId="urn:microsoft.com/office/officeart/2005/8/layout/orgChart1"/>
    <dgm:cxn modelId="{2B0B10E6-C169-4A5B-A70B-478E28E38948}" type="presParOf" srcId="{2EAA8BB6-F0EC-42D7-840A-FF09BE1B0178}" destId="{0947C4E2-1648-45B3-9F62-E361CB92AB30}" srcOrd="0" destOrd="0" presId="urn:microsoft.com/office/officeart/2005/8/layout/orgChart1"/>
    <dgm:cxn modelId="{7CD6ED0A-1EC5-429D-B509-99A894643763}" type="presParOf" srcId="{0947C4E2-1648-45B3-9F62-E361CB92AB30}" destId="{17592690-423A-45B9-9549-1400AEEA46B4}" srcOrd="0" destOrd="0" presId="urn:microsoft.com/office/officeart/2005/8/layout/orgChart1"/>
    <dgm:cxn modelId="{F8EECDA4-0DAC-4EC3-854A-A7C08C2B4342}" type="presParOf" srcId="{0947C4E2-1648-45B3-9F62-E361CB92AB30}" destId="{89685B05-5333-4CA2-A665-04B96459E407}" srcOrd="1" destOrd="0" presId="urn:microsoft.com/office/officeart/2005/8/layout/orgChart1"/>
    <dgm:cxn modelId="{AEF7ED71-B43D-48DC-A2A5-2460FF6C3332}" type="presParOf" srcId="{2EAA8BB6-F0EC-42D7-840A-FF09BE1B0178}" destId="{7BD7409C-7D1C-4309-ABCB-DAAA8B460525}" srcOrd="1" destOrd="0" presId="urn:microsoft.com/office/officeart/2005/8/layout/orgChart1"/>
    <dgm:cxn modelId="{9BA60FCC-F3D2-4B97-B5DF-1E7418377657}" type="presParOf" srcId="{2EAA8BB6-F0EC-42D7-840A-FF09BE1B0178}" destId="{4045B241-1FE5-4ACB-B5E0-793727794EE5}" srcOrd="2" destOrd="0" presId="urn:microsoft.com/office/officeart/2005/8/layout/orgChart1"/>
    <dgm:cxn modelId="{62591821-4583-4BCF-AA99-DDACF5B7EFEF}" type="presParOf" srcId="{E7EAEADD-755E-4CE2-961D-0C54E0EAD32D}" destId="{3C76E077-829A-4482-A16D-68B13A86396A}" srcOrd="4" destOrd="0" presId="urn:microsoft.com/office/officeart/2005/8/layout/orgChart1"/>
    <dgm:cxn modelId="{B3E84022-51F1-4508-875F-B911A305E368}" type="presParOf" srcId="{E7EAEADD-755E-4CE2-961D-0C54E0EAD32D}" destId="{5FA5258C-828F-496F-9969-252E37FD095A}" srcOrd="5" destOrd="0" presId="urn:microsoft.com/office/officeart/2005/8/layout/orgChart1"/>
    <dgm:cxn modelId="{E71D4156-6BFA-4E29-ADE0-FCB55BA30973}" type="presParOf" srcId="{5FA5258C-828F-496F-9969-252E37FD095A}" destId="{50AC401A-D113-42D0-9C0A-12DB4DB44A53}" srcOrd="0" destOrd="0" presId="urn:microsoft.com/office/officeart/2005/8/layout/orgChart1"/>
    <dgm:cxn modelId="{4E3E85A2-9053-4F25-AF5A-933FAA38474D}" type="presParOf" srcId="{50AC401A-D113-42D0-9C0A-12DB4DB44A53}" destId="{10302B03-0591-44C7-99C7-632C9A8755B4}" srcOrd="0" destOrd="0" presId="urn:microsoft.com/office/officeart/2005/8/layout/orgChart1"/>
    <dgm:cxn modelId="{A6553E40-B8D2-4EF9-9A72-7A75D1C09F4A}" type="presParOf" srcId="{50AC401A-D113-42D0-9C0A-12DB4DB44A53}" destId="{24CED16A-4A63-4C30-8C09-1C0A4E462FC0}" srcOrd="1" destOrd="0" presId="urn:microsoft.com/office/officeart/2005/8/layout/orgChart1"/>
    <dgm:cxn modelId="{96C72871-CA4C-44DF-8DC0-E67770224A30}" type="presParOf" srcId="{5FA5258C-828F-496F-9969-252E37FD095A}" destId="{BA66314A-2770-411A-B5D7-BD5AD7BDB984}" srcOrd="1" destOrd="0" presId="urn:microsoft.com/office/officeart/2005/8/layout/orgChart1"/>
    <dgm:cxn modelId="{DC4A9BBD-6AB0-45D2-9744-87893A0015DA}" type="presParOf" srcId="{5FA5258C-828F-496F-9969-252E37FD095A}" destId="{0B65CF4F-BB19-46B7-B3D1-AA8951F6FFC3}" srcOrd="2" destOrd="0" presId="urn:microsoft.com/office/officeart/2005/8/layout/orgChart1"/>
    <dgm:cxn modelId="{516122DE-289D-4E48-BABF-472E33C829D0}" type="presParOf" srcId="{3BEDD364-9F29-4044-92C2-1D99DA665ADE}" destId="{2BB69C3D-B715-4F97-952E-3D9354B50C68}" srcOrd="2" destOrd="0" presId="urn:microsoft.com/office/officeart/2005/8/layout/orgChart1"/>
    <dgm:cxn modelId="{50A32573-4F80-4215-83DF-2D90580FF410}" type="presParOf" srcId="{3026EDE1-6AFC-48BD-9B32-AE16690F3A07}" destId="{16FC1ABE-7998-4C04-A95F-F5AAA06CC661}"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0B4AC-809D-4637-8D27-ECFEF1E5FFA6}">
      <dsp:nvSpPr>
        <dsp:cNvPr id="0" name=""/>
        <dsp:cNvSpPr/>
      </dsp:nvSpPr>
      <dsp:spPr>
        <a:xfrm>
          <a:off x="0" y="33708"/>
          <a:ext cx="4131000" cy="538200"/>
        </a:xfrm>
        <a:prstGeom prst="roundRect">
          <a:avLst/>
        </a:prstGeom>
        <a:solidFill>
          <a:schemeClr val="accent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a:latin typeface="Helvetica" panose="020B0604020202020204" pitchFamily="34" charset="0"/>
              <a:cs typeface="Helvetica" panose="020B0604020202020204" pitchFamily="34" charset="0"/>
            </a:rPr>
            <a:t>Drivers: 1,100+</a:t>
          </a:r>
        </a:p>
      </dsp:txBody>
      <dsp:txXfrm>
        <a:off x="26273" y="59981"/>
        <a:ext cx="4078454" cy="485654"/>
      </dsp:txXfrm>
    </dsp:sp>
    <dsp:sp modelId="{EFE7A35B-1661-491A-AEF4-9C69FD74D726}">
      <dsp:nvSpPr>
        <dsp:cNvPr id="0" name=""/>
        <dsp:cNvSpPr/>
      </dsp:nvSpPr>
      <dsp:spPr>
        <a:xfrm>
          <a:off x="0" y="638148"/>
          <a:ext cx="4131000" cy="538200"/>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latin typeface="Helvetica" panose="020B0604020202020204" pitchFamily="34" charset="0"/>
              <a:cs typeface="Helvetica" panose="020B0604020202020204" pitchFamily="34" charset="0"/>
            </a:rPr>
            <a:t>Tractors:  1,025+</a:t>
          </a:r>
          <a:endParaRPr lang="en-US" sz="2300" kern="1200">
            <a:latin typeface="Helvetica" panose="020B0604020202020204" pitchFamily="34" charset="0"/>
            <a:cs typeface="Helvetica" panose="020B0604020202020204" pitchFamily="34" charset="0"/>
          </a:endParaRPr>
        </a:p>
      </dsp:txBody>
      <dsp:txXfrm>
        <a:off x="26273" y="664421"/>
        <a:ext cx="4078454" cy="485654"/>
      </dsp:txXfrm>
    </dsp:sp>
    <dsp:sp modelId="{A4A6098F-3523-49C4-A9CC-51B919AB59F8}">
      <dsp:nvSpPr>
        <dsp:cNvPr id="0" name=""/>
        <dsp:cNvSpPr/>
      </dsp:nvSpPr>
      <dsp:spPr>
        <a:xfrm>
          <a:off x="0" y="1242589"/>
          <a:ext cx="4131000" cy="538200"/>
        </a:xfrm>
        <a:prstGeom prst="roundRect">
          <a:avLst/>
        </a:prstGeom>
        <a:solidFill>
          <a:schemeClr val="accent3"/>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a:latin typeface="Helvetica" panose="020B0604020202020204" pitchFamily="34" charset="0"/>
              <a:cs typeface="Helvetica" panose="020B0604020202020204" pitchFamily="34" charset="0"/>
            </a:rPr>
            <a:t>Trailers:  1,900+</a:t>
          </a:r>
        </a:p>
      </dsp:txBody>
      <dsp:txXfrm>
        <a:off x="26273" y="1268862"/>
        <a:ext cx="4078454" cy="485654"/>
      </dsp:txXfrm>
    </dsp:sp>
    <dsp:sp modelId="{76BA2259-C557-4115-A9E7-EF4D50CA982D}">
      <dsp:nvSpPr>
        <dsp:cNvPr id="0" name=""/>
        <dsp:cNvSpPr/>
      </dsp:nvSpPr>
      <dsp:spPr>
        <a:xfrm>
          <a:off x="0" y="1847029"/>
          <a:ext cx="4131000" cy="538200"/>
        </a:xfrm>
        <a:prstGeom prst="roundRect">
          <a:avLst/>
        </a:prstGeom>
        <a:solidFill>
          <a:schemeClr val="tx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1" kern="1200">
              <a:latin typeface="Helvetica" panose="020B0604020202020204" pitchFamily="34" charset="0"/>
              <a:cs typeface="Helvetica" panose="020B0604020202020204" pitchFamily="34" charset="0"/>
            </a:rPr>
            <a:t>Fleets: 70</a:t>
          </a:r>
        </a:p>
      </dsp:txBody>
      <dsp:txXfrm>
        <a:off x="26273" y="1873302"/>
        <a:ext cx="4078454" cy="485654"/>
      </dsp:txXfrm>
    </dsp:sp>
    <dsp:sp modelId="{778A21C3-E87B-4AC2-92EC-27C3D5D8693C}">
      <dsp:nvSpPr>
        <dsp:cNvPr id="0" name=""/>
        <dsp:cNvSpPr/>
      </dsp:nvSpPr>
      <dsp:spPr>
        <a:xfrm>
          <a:off x="0" y="2451469"/>
          <a:ext cx="4131000" cy="538200"/>
        </a:xfrm>
        <a:prstGeom prst="roundRect">
          <a:avLst/>
        </a:prstGeom>
        <a:solidFill>
          <a:schemeClr val="accent5"/>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a:latin typeface="Helvetica" panose="020B0604020202020204" pitchFamily="34" charset="0"/>
              <a:cs typeface="Helvetica" panose="020B0604020202020204" pitchFamily="34" charset="0"/>
            </a:rPr>
            <a:t>Customers:  30</a:t>
          </a:r>
        </a:p>
      </dsp:txBody>
      <dsp:txXfrm>
        <a:off x="26273" y="2477742"/>
        <a:ext cx="4078454" cy="485654"/>
      </dsp:txXfrm>
    </dsp:sp>
    <dsp:sp modelId="{B15C1CA4-1882-4C91-A1BB-F70C92230A1D}">
      <dsp:nvSpPr>
        <dsp:cNvPr id="0" name=""/>
        <dsp:cNvSpPr/>
      </dsp:nvSpPr>
      <dsp:spPr>
        <a:xfrm>
          <a:off x="0" y="3055909"/>
          <a:ext cx="4131000" cy="538200"/>
        </a:xfrm>
        <a:prstGeom prst="roundRect">
          <a:avLst/>
        </a:prstGeom>
        <a:solidFill>
          <a:schemeClr val="accent2"/>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b="1" kern="1200">
              <a:latin typeface="Helvetica" panose="020B0604020202020204" pitchFamily="34" charset="0"/>
              <a:cs typeface="Helvetica" panose="020B0604020202020204" pitchFamily="34" charset="0"/>
            </a:rPr>
            <a:t>Miles per Week:  1.7M</a:t>
          </a:r>
        </a:p>
      </dsp:txBody>
      <dsp:txXfrm>
        <a:off x="26273" y="3082182"/>
        <a:ext cx="4078454" cy="4856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6E077-829A-4482-A16D-68B13A86396A}">
      <dsp:nvSpPr>
        <dsp:cNvPr id="0" name=""/>
        <dsp:cNvSpPr/>
      </dsp:nvSpPr>
      <dsp:spPr>
        <a:xfrm>
          <a:off x="1636451" y="2082751"/>
          <a:ext cx="459412" cy="1809664"/>
        </a:xfrm>
        <a:custGeom>
          <a:avLst/>
          <a:gdLst/>
          <a:ahLst/>
          <a:cxnLst/>
          <a:rect l="0" t="0" r="0" b="0"/>
          <a:pathLst>
            <a:path>
              <a:moveTo>
                <a:pt x="0" y="0"/>
              </a:moveTo>
              <a:lnTo>
                <a:pt x="0" y="1809664"/>
              </a:lnTo>
              <a:lnTo>
                <a:pt x="459412" y="180966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3EC90D9-107F-4069-A9FD-85C92C84C847}">
      <dsp:nvSpPr>
        <dsp:cNvPr id="0" name=""/>
        <dsp:cNvSpPr/>
      </dsp:nvSpPr>
      <dsp:spPr>
        <a:xfrm>
          <a:off x="1636451" y="2082751"/>
          <a:ext cx="435463" cy="1120980"/>
        </a:xfrm>
        <a:custGeom>
          <a:avLst/>
          <a:gdLst/>
          <a:ahLst/>
          <a:cxnLst/>
          <a:rect l="0" t="0" r="0" b="0"/>
          <a:pathLst>
            <a:path>
              <a:moveTo>
                <a:pt x="0" y="0"/>
              </a:moveTo>
              <a:lnTo>
                <a:pt x="0" y="1120980"/>
              </a:lnTo>
              <a:lnTo>
                <a:pt x="435463" y="1120980"/>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D725E795-9AD0-4CC9-98E2-E066FE1A9B87}">
      <dsp:nvSpPr>
        <dsp:cNvPr id="0" name=""/>
        <dsp:cNvSpPr/>
      </dsp:nvSpPr>
      <dsp:spPr>
        <a:xfrm>
          <a:off x="1636451" y="2082751"/>
          <a:ext cx="427231" cy="443014"/>
        </a:xfrm>
        <a:custGeom>
          <a:avLst/>
          <a:gdLst/>
          <a:ahLst/>
          <a:cxnLst/>
          <a:rect l="0" t="0" r="0" b="0"/>
          <a:pathLst>
            <a:path>
              <a:moveTo>
                <a:pt x="0" y="0"/>
              </a:moveTo>
              <a:lnTo>
                <a:pt x="0" y="443014"/>
              </a:lnTo>
              <a:lnTo>
                <a:pt x="427231" y="443014"/>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8A1557CF-BD46-4116-88B0-FF004C71457E}">
      <dsp:nvSpPr>
        <dsp:cNvPr id="0" name=""/>
        <dsp:cNvSpPr/>
      </dsp:nvSpPr>
      <dsp:spPr>
        <a:xfrm>
          <a:off x="2726165" y="1235651"/>
          <a:ext cx="91440" cy="155238"/>
        </a:xfrm>
        <a:custGeom>
          <a:avLst/>
          <a:gdLst/>
          <a:ahLst/>
          <a:cxnLst/>
          <a:rect l="0" t="0" r="0" b="0"/>
          <a:pathLst>
            <a:path>
              <a:moveTo>
                <a:pt x="45720" y="0"/>
              </a:moveTo>
              <a:lnTo>
                <a:pt x="45720" y="155238"/>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E91F5403-C10E-42E7-B2A9-8D6A797F7C34}">
      <dsp:nvSpPr>
        <dsp:cNvPr id="0" name=""/>
        <dsp:cNvSpPr/>
      </dsp:nvSpPr>
      <dsp:spPr>
        <a:xfrm>
          <a:off x="544005" y="193886"/>
          <a:ext cx="4455758" cy="1041764"/>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100000"/>
            </a:lnSpc>
            <a:spcBef>
              <a:spcPct val="0"/>
            </a:spcBef>
            <a:spcAft>
              <a:spcPts val="0"/>
            </a:spcAft>
            <a:buNone/>
          </a:pPr>
          <a:r>
            <a:rPr lang="en-US" sz="1800" b="1" kern="120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COMPANY SUSTAINABILITY WIG</a:t>
          </a:r>
        </a:p>
        <a:p>
          <a:pPr marL="0" lvl="0" indent="0" algn="ctr" defTabSz="800100" rtl="0">
            <a:lnSpc>
              <a:spcPct val="100000"/>
            </a:lnSpc>
            <a:spcBef>
              <a:spcPct val="0"/>
            </a:spcBef>
            <a:spcAft>
              <a:spcPts val="0"/>
            </a:spcAft>
            <a:buNone/>
          </a:pPr>
          <a:endParaRPr lang="en-US" sz="400" b="0" kern="1200">
            <a:solidFill>
              <a:schemeClr val="bg1"/>
            </a:solidFill>
            <a:latin typeface="Helvetica" panose="020B0604020202020204" pitchFamily="34" charset="0"/>
            <a:cs typeface="Helvetica" panose="020B0604020202020204" pitchFamily="34" charset="0"/>
          </a:endParaRPr>
        </a:p>
        <a:p>
          <a:pPr marL="0" lvl="0" indent="0" algn="ctr" defTabSz="800100" rtl="0">
            <a:lnSpc>
              <a:spcPct val="100000"/>
            </a:lnSpc>
            <a:spcBef>
              <a:spcPct val="0"/>
            </a:spcBef>
            <a:spcAft>
              <a:spcPts val="0"/>
            </a:spcAft>
            <a:buNone/>
          </a:pPr>
          <a:r>
            <a:rPr lang="en-US" sz="1400" b="0" kern="1200">
              <a:solidFill>
                <a:schemeClr val="bg1"/>
              </a:solidFill>
              <a:latin typeface="Helvetica" panose="020B0604020202020204" pitchFamily="34" charset="0"/>
              <a:cs typeface="Helvetica" panose="020B0604020202020204" pitchFamily="34" charset="0"/>
            </a:rPr>
            <a:t>Reduce Co2 emissions by 5% per mile (</a:t>
          </a:r>
          <a:r>
            <a:rPr lang="en-US" sz="1050" b="0" kern="1200">
              <a:solidFill>
                <a:schemeClr val="bg1"/>
              </a:solidFill>
              <a:latin typeface="Helvetica" panose="020B0604020202020204" pitchFamily="34" charset="0"/>
              <a:cs typeface="Helvetica" panose="020B0604020202020204" pitchFamily="34" charset="0"/>
            </a:rPr>
            <a:t>to 2.63 </a:t>
          </a:r>
          <a:r>
            <a:rPr lang="en-US" sz="1050" b="0" kern="1200" err="1">
              <a:solidFill>
                <a:schemeClr val="bg1"/>
              </a:solidFill>
              <a:latin typeface="Helvetica" panose="020B0604020202020204" pitchFamily="34" charset="0"/>
              <a:cs typeface="Helvetica" panose="020B0604020202020204" pitchFamily="34" charset="0"/>
            </a:rPr>
            <a:t>lbs</a:t>
          </a:r>
          <a:r>
            <a:rPr lang="en-US" sz="1050" b="0" kern="1200">
              <a:solidFill>
                <a:schemeClr val="bg1"/>
              </a:solidFill>
              <a:latin typeface="Helvetica" panose="020B0604020202020204" pitchFamily="34" charset="0"/>
              <a:cs typeface="Helvetica" panose="020B0604020202020204" pitchFamily="34" charset="0"/>
            </a:rPr>
            <a:t>/mile</a:t>
          </a:r>
          <a:r>
            <a:rPr lang="en-US" sz="1000" b="0" kern="1200">
              <a:solidFill>
                <a:schemeClr val="bg1"/>
              </a:solidFill>
              <a:latin typeface="Helvetica" panose="020B0604020202020204" pitchFamily="34" charset="0"/>
              <a:cs typeface="Helvetica" panose="020B0604020202020204" pitchFamily="34" charset="0"/>
            </a:rPr>
            <a:t>)</a:t>
          </a:r>
          <a:endParaRPr lang="en-US" sz="1400" b="0" kern="1200">
            <a:solidFill>
              <a:schemeClr val="bg1"/>
            </a:solidFill>
            <a:latin typeface="Helvetica" panose="020B0604020202020204" pitchFamily="34" charset="0"/>
            <a:cs typeface="Helvetica" panose="020B0604020202020204" pitchFamily="34" charset="0"/>
          </a:endParaRPr>
        </a:p>
      </dsp:txBody>
      <dsp:txXfrm>
        <a:off x="594860" y="244741"/>
        <a:ext cx="4354048" cy="940054"/>
      </dsp:txXfrm>
    </dsp:sp>
    <dsp:sp modelId="{F761B61E-2513-443A-BCF6-0F0103F25C47}">
      <dsp:nvSpPr>
        <dsp:cNvPr id="0" name=""/>
        <dsp:cNvSpPr/>
      </dsp:nvSpPr>
      <dsp:spPr>
        <a:xfrm>
          <a:off x="1352593" y="1390889"/>
          <a:ext cx="2838583" cy="691862"/>
        </a:xfrm>
        <a:prstGeom prst="roundRect">
          <a:avLst/>
        </a:prstGeom>
        <a:solidFill>
          <a:srgbClr val="339CF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rtl="0">
            <a:lnSpc>
              <a:spcPct val="100000"/>
            </a:lnSpc>
            <a:spcBef>
              <a:spcPct val="0"/>
            </a:spcBef>
            <a:spcAft>
              <a:spcPts val="0"/>
            </a:spcAft>
            <a:buNone/>
          </a:pPr>
          <a:r>
            <a:rPr kumimoji="0" lang="en-US" sz="1400" b="1" i="0" u="none" strike="noStrike" kern="1200" cap="none" spc="0" normalizeH="0" baseline="0" noProof="0">
              <a:ln>
                <a:noFill/>
              </a:ln>
              <a:solidFill>
                <a:schemeClr val="bg1">
                  <a:lumMod val="95000"/>
                </a:schemeClr>
              </a:solidFill>
              <a:effectLst>
                <a:outerShdw blurRad="38100" dist="38100" dir="2700000" algn="tl">
                  <a:srgbClr val="000000">
                    <a:alpha val="43137"/>
                  </a:srgbClr>
                </a:outerShdw>
              </a:effectLst>
              <a:uLnTx/>
              <a:uFillTx/>
              <a:latin typeface="Helvetica"/>
              <a:ea typeface="+mn-ea"/>
              <a:cs typeface="Helvetica"/>
            </a:rPr>
            <a:t>SALES WIG</a:t>
          </a:r>
        </a:p>
        <a:p>
          <a:pPr marL="0" lvl="0" indent="0" algn="ctr" defTabSz="622300">
            <a:lnSpc>
              <a:spcPct val="100000"/>
            </a:lnSpc>
            <a:spcBef>
              <a:spcPct val="0"/>
            </a:spcBef>
            <a:spcAft>
              <a:spcPts val="0"/>
            </a:spcAft>
            <a:buNone/>
          </a:pPr>
          <a:endParaRPr kumimoji="0" lang="en-US" sz="400" b="1" i="0" u="none" strike="noStrike" kern="1200" cap="none" spc="0" normalizeH="0" baseline="0" noProof="0">
            <a:ln>
              <a:noFill/>
            </a:ln>
            <a:solidFill>
              <a:schemeClr val="bg1">
                <a:lumMod val="95000"/>
              </a:schemeClr>
            </a:solidFill>
            <a:effectLst/>
            <a:uLnTx/>
            <a:uFillTx/>
            <a:latin typeface="Helvetica"/>
            <a:ea typeface="+mn-ea"/>
            <a:cs typeface="Helvetica"/>
          </a:endParaRPr>
        </a:p>
        <a:p>
          <a:pPr marL="0" lvl="0" indent="0" algn="ctr" defTabSz="622300">
            <a:lnSpc>
              <a:spcPct val="100000"/>
            </a:lnSpc>
            <a:spcBef>
              <a:spcPct val="0"/>
            </a:spcBef>
            <a:spcAft>
              <a:spcPts val="0"/>
            </a:spcAft>
            <a:buNone/>
          </a:pPr>
          <a:r>
            <a:rPr lang="en-US" sz="1400" b="1" kern="1200">
              <a:solidFill>
                <a:schemeClr val="bg1">
                  <a:lumMod val="95000"/>
                </a:schemeClr>
              </a:solidFill>
            </a:rPr>
            <a:t>Achieve # Alternative Fuel Vehicle Sales in ‘24</a:t>
          </a:r>
        </a:p>
      </dsp:txBody>
      <dsp:txXfrm>
        <a:off x="1386367" y="1424663"/>
        <a:ext cx="2771035" cy="624314"/>
      </dsp:txXfrm>
    </dsp:sp>
    <dsp:sp modelId="{97399C91-EDC5-4066-BEBB-C0622465B367}">
      <dsp:nvSpPr>
        <dsp:cNvPr id="0" name=""/>
        <dsp:cNvSpPr/>
      </dsp:nvSpPr>
      <dsp:spPr>
        <a:xfrm>
          <a:off x="2063683" y="2217625"/>
          <a:ext cx="2524721" cy="616280"/>
        </a:xfrm>
        <a:prstGeom prst="roundRect">
          <a:avLst/>
        </a:prstGeom>
        <a:solidFill>
          <a:srgbClr val="E640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1">
                  <a:lumMod val="95000"/>
                </a:schemeClr>
              </a:solidFill>
              <a:latin typeface="Helvetica" panose="020B0604020202020204" pitchFamily="34" charset="0"/>
              <a:ea typeface="Calibri"/>
              <a:cs typeface="Helvetica" panose="020B0604020202020204" pitchFamily="34" charset="0"/>
            </a:rPr>
            <a:t> Complete 20 Sustainability Meetings with our Customers in ‘24</a:t>
          </a:r>
          <a:endParaRPr lang="en-US" sz="1200" b="1" kern="1200">
            <a:solidFill>
              <a:schemeClr val="bg1">
                <a:lumMod val="95000"/>
              </a:schemeClr>
            </a:solidFill>
            <a:latin typeface="Helvetica" panose="020B0604020202020204" pitchFamily="34" charset="0"/>
            <a:cs typeface="Helvetica" panose="020B0604020202020204" pitchFamily="34" charset="0"/>
          </a:endParaRPr>
        </a:p>
      </dsp:txBody>
      <dsp:txXfrm>
        <a:off x="2093767" y="2247709"/>
        <a:ext cx="2464553" cy="556112"/>
      </dsp:txXfrm>
    </dsp:sp>
    <dsp:sp modelId="{17592690-423A-45B9-9549-1400AEEA46B4}">
      <dsp:nvSpPr>
        <dsp:cNvPr id="0" name=""/>
        <dsp:cNvSpPr/>
      </dsp:nvSpPr>
      <dsp:spPr>
        <a:xfrm>
          <a:off x="2071915" y="2902185"/>
          <a:ext cx="2535857" cy="603094"/>
        </a:xfrm>
        <a:prstGeom prst="roundRect">
          <a:avLst/>
        </a:prstGeom>
        <a:solidFill>
          <a:srgbClr val="E640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latin typeface="Helvetica" panose="020B0604020202020204" pitchFamily="34" charset="0"/>
              <a:cs typeface="Helvetica" panose="020B0604020202020204" pitchFamily="34" charset="0"/>
            </a:rPr>
            <a:t>Provide pricing solutions for 10 Alt Fuel solutions in ‘24</a:t>
          </a:r>
        </a:p>
      </dsp:txBody>
      <dsp:txXfrm>
        <a:off x="2101356" y="2931626"/>
        <a:ext cx="2476975" cy="544212"/>
      </dsp:txXfrm>
    </dsp:sp>
    <dsp:sp modelId="{10302B03-0591-44C7-99C7-632C9A8755B4}">
      <dsp:nvSpPr>
        <dsp:cNvPr id="0" name=""/>
        <dsp:cNvSpPr/>
      </dsp:nvSpPr>
      <dsp:spPr>
        <a:xfrm>
          <a:off x="2095864" y="3596520"/>
          <a:ext cx="2505717" cy="591791"/>
        </a:xfrm>
        <a:prstGeom prst="roundRect">
          <a:avLst/>
        </a:prstGeom>
        <a:solidFill>
          <a:srgbClr val="E6403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1">
                  <a:lumMod val="95000"/>
                </a:schemeClr>
              </a:solidFill>
              <a:latin typeface="Helvetica" panose="020B0604020202020204" pitchFamily="34" charset="0"/>
              <a:cs typeface="Helvetica" panose="020B0604020202020204" pitchFamily="34" charset="0"/>
            </a:rPr>
            <a:t>Deliver 7 Customer Marketing stories to be used as testimonials in ‘24</a:t>
          </a:r>
        </a:p>
      </dsp:txBody>
      <dsp:txXfrm>
        <a:off x="2124753" y="3625409"/>
        <a:ext cx="2447939" cy="5340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D6862C11-56B7-4A12-A478-7EEEFB242509}" type="datetimeFigureOut">
              <a:rPr lang="en-US" smtClean="0"/>
              <a:t>10/11/2024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E5DEBB3-39E4-4B4B-9F01-56DFAA49D03F}" type="slidenum">
              <a:rPr lang="en-US" smtClean="0"/>
              <a:t>‹#›</a:t>
            </a:fld>
            <a:endParaRPr lang="en-US"/>
          </a:p>
        </p:txBody>
      </p:sp>
    </p:spTree>
    <p:extLst>
      <p:ext uri="{BB962C8B-B14F-4D97-AF65-F5344CB8AC3E}">
        <p14:creationId xmlns:p14="http://schemas.microsoft.com/office/powerpoint/2010/main" val="1459469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D517F-2793-82A9-5549-81BBA989F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0DA42-1FA3-6723-18B6-6EC988598A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0CF0AB-6521-D66D-0587-93A6EE1AA6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5E409C-2D38-6B84-92B2-0DE93E4AD4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059BF-1F62-4875-8A06-43F9FBB13D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558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F4E246-E426-29A0-061F-0510EC523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772A0C-2F07-F4D3-D7A3-343523176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45EFBD-0941-CC8F-34C1-9700F82F06B6}"/>
              </a:ext>
            </a:extLst>
          </p:cNvPr>
          <p:cNvSpPr>
            <a:spLocks noGrp="1"/>
          </p:cNvSpPr>
          <p:nvPr>
            <p:ph type="body" idx="1"/>
          </p:nvPr>
        </p:nvSpPr>
        <p:spPr/>
        <p:txBody>
          <a:bodyPr/>
          <a:lstStyle/>
          <a:p>
            <a:r>
              <a:rPr lang="en-US"/>
              <a:t>82% of our Customers have a Sustainability Report published</a:t>
            </a:r>
          </a:p>
          <a:p>
            <a:endParaRPr lang="en-US"/>
          </a:p>
          <a:p>
            <a:endParaRPr lang="en-US"/>
          </a:p>
        </p:txBody>
      </p:sp>
      <p:sp>
        <p:nvSpPr>
          <p:cNvPr id="4" name="Slide Number Placeholder 3">
            <a:extLst>
              <a:ext uri="{FF2B5EF4-FFF2-40B4-BE49-F238E27FC236}">
                <a16:creationId xmlns:a16="http://schemas.microsoft.com/office/drawing/2014/main" id="{D53ADB5D-918C-9D52-8087-2C56FD64592E}"/>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428678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B96F-7927-DCF6-E6F7-FCCEDAA42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5D70E-2D10-D771-8302-30F5B34EA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B0D81-50CA-73AE-1496-2BA6203F052F}"/>
              </a:ext>
            </a:extLst>
          </p:cNvPr>
          <p:cNvSpPr>
            <a:spLocks noGrp="1"/>
          </p:cNvSpPr>
          <p:nvPr>
            <p:ph type="body" idx="1"/>
          </p:nvPr>
        </p:nvSpPr>
        <p:spPr/>
        <p:txBody>
          <a:bodyPr/>
          <a:lstStyle/>
          <a:p>
            <a:r>
              <a:rPr lang="en-US"/>
              <a:t>59% of our Customers have an entity that is </a:t>
            </a:r>
            <a:r>
              <a:rPr lang="en-US" err="1"/>
              <a:t>Ecovadis</a:t>
            </a:r>
            <a:r>
              <a:rPr lang="en-US"/>
              <a:t> certified</a:t>
            </a:r>
          </a:p>
          <a:p>
            <a:endParaRPr lang="en-US"/>
          </a:p>
          <a:p>
            <a:endParaRPr lang="en-US"/>
          </a:p>
        </p:txBody>
      </p:sp>
      <p:sp>
        <p:nvSpPr>
          <p:cNvPr id="4" name="Slide Number Placeholder 3">
            <a:extLst>
              <a:ext uri="{FF2B5EF4-FFF2-40B4-BE49-F238E27FC236}">
                <a16:creationId xmlns:a16="http://schemas.microsoft.com/office/drawing/2014/main" id="{6A245DFB-B38A-05A9-50B3-0E910C4F75D7}"/>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12600912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CB96F-7927-DCF6-E6F7-FCCEDAA42D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F5D70E-2D10-D771-8302-30F5B34EA9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6B0D81-50CA-73AE-1496-2BA6203F052F}"/>
              </a:ext>
            </a:extLst>
          </p:cNvPr>
          <p:cNvSpPr>
            <a:spLocks noGrp="1"/>
          </p:cNvSpPr>
          <p:nvPr>
            <p:ph type="body" idx="1"/>
          </p:nvPr>
        </p:nvSpPr>
        <p:spPr/>
        <p:txBody>
          <a:bodyPr/>
          <a:lstStyle/>
          <a:p>
            <a:r>
              <a:rPr lang="en-US"/>
              <a:t>No Brainer for us.  YOU have to ask yourself this question and answer for yourself</a:t>
            </a:r>
          </a:p>
          <a:p>
            <a:endParaRPr lang="en-US"/>
          </a:p>
          <a:p>
            <a:endParaRPr lang="en-US"/>
          </a:p>
        </p:txBody>
      </p:sp>
      <p:sp>
        <p:nvSpPr>
          <p:cNvPr id="4" name="Slide Number Placeholder 3">
            <a:extLst>
              <a:ext uri="{FF2B5EF4-FFF2-40B4-BE49-F238E27FC236}">
                <a16:creationId xmlns:a16="http://schemas.microsoft.com/office/drawing/2014/main" id="{6A245DFB-B38A-05A9-50B3-0E910C4F75D7}"/>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47423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D198B-5D55-36DE-F455-9B4C25EF86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94E5F1-7221-B973-0A9E-8F55DD48E1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CC20B7-8146-C781-D750-13509B001300}"/>
              </a:ext>
            </a:extLst>
          </p:cNvPr>
          <p:cNvSpPr>
            <a:spLocks noGrp="1"/>
          </p:cNvSpPr>
          <p:nvPr>
            <p:ph type="body" idx="1"/>
          </p:nvPr>
        </p:nvSpPr>
        <p:spPr/>
        <p:txBody>
          <a:bodyPr/>
          <a:lstStyle/>
          <a:p>
            <a:pPr marL="171450" indent="-171450">
              <a:buFont typeface="Arial" panose="020B0604020202020204" pitchFamily="34" charset="0"/>
              <a:buChar char="•"/>
            </a:pPr>
            <a:r>
              <a:rPr lang="en-US"/>
              <a:t>Based on our Sales Discovery, we have really narrowed down to 7 Key Customers.  We keep engaged by…</a:t>
            </a:r>
          </a:p>
          <a:p>
            <a:pPr marL="628650" lvl="1" indent="-171450">
              <a:buFont typeface="Arial" panose="020B0604020202020204" pitchFamily="34" charset="0"/>
              <a:buChar char="•"/>
            </a:pPr>
            <a:r>
              <a:rPr lang="en-US"/>
              <a:t>Quarterly Sustainability Meetings (like QBR, but JUST sustainability)</a:t>
            </a:r>
          </a:p>
          <a:p>
            <a:pPr marL="628650" lvl="1" indent="-171450">
              <a:buFont typeface="Arial" panose="020B0604020202020204" pitchFamily="34" charset="0"/>
              <a:buChar char="•"/>
            </a:pPr>
            <a:r>
              <a:rPr lang="en-US"/>
              <a:t>Customer directed projects (Biodiesel study)</a:t>
            </a:r>
          </a:p>
          <a:p>
            <a:pPr marL="628650" lvl="1" indent="-171450">
              <a:buFont typeface="Arial" panose="020B0604020202020204" pitchFamily="34" charset="0"/>
              <a:buChar char="•"/>
            </a:pPr>
            <a:r>
              <a:rPr lang="en-US"/>
              <a:t>Demos – BEV Yardtrucks, Daycabs, Straight Trucks, CNG regional trucks,  </a:t>
            </a:r>
          </a:p>
          <a:p>
            <a:pPr marL="628650" lvl="1" indent="-171450">
              <a:buFont typeface="Arial" panose="020B0604020202020204" pitchFamily="34" charset="0"/>
              <a:buChar char="•"/>
            </a:pPr>
            <a:r>
              <a:rPr lang="en-US"/>
              <a:t>Visits – Solution Vendor intros (Range Energy, Optimal biodiesel engines)</a:t>
            </a:r>
          </a:p>
          <a:p>
            <a:pPr marL="171450" indent="-171450">
              <a:buFont typeface="Arial" panose="020B0604020202020204" pitchFamily="34" charset="0"/>
              <a:buChar char="•"/>
            </a:pPr>
            <a:r>
              <a:rPr lang="en-US"/>
              <a:t>Important to keep going back and challenging your customers and our assumptions.  Don’t take your eye off of Sustainability and importance to your customers.  CHANGES A LOT!</a:t>
            </a:r>
          </a:p>
        </p:txBody>
      </p:sp>
      <p:sp>
        <p:nvSpPr>
          <p:cNvPr id="4" name="Slide Number Placeholder 3">
            <a:extLst>
              <a:ext uri="{FF2B5EF4-FFF2-40B4-BE49-F238E27FC236}">
                <a16:creationId xmlns:a16="http://schemas.microsoft.com/office/drawing/2014/main" id="{A4ABAA3E-673C-83A8-B665-ED48CEDD1418}"/>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981420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8D4B-2F57-9B5D-4D31-4857F9AF3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BC1FC-8BBB-2AD3-9E40-C6F0C757B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019F5-5B3D-9BCC-C2D6-04C0F187FD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D44DBF-8B7D-C30B-08E6-ABA90081BCE6}"/>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657662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0CB37-2668-21F0-BE19-AA1B3C1BC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501AF6-3B26-4A73-EA6F-E05404B265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41238D-DE01-8441-CD18-51CC583667D9}"/>
              </a:ext>
            </a:extLst>
          </p:cNvPr>
          <p:cNvSpPr>
            <a:spLocks noGrp="1"/>
          </p:cNvSpPr>
          <p:nvPr>
            <p:ph type="body" idx="1"/>
          </p:nvPr>
        </p:nvSpPr>
        <p:spPr/>
        <p:txBody>
          <a:bodyPr/>
          <a:lstStyle/>
          <a:p>
            <a:r>
              <a:rPr lang="en-US"/>
              <a:t>Growing closer and deeper is what we strive for…… STICKY.  What a great opportunity to achieve our goals</a:t>
            </a:r>
          </a:p>
        </p:txBody>
      </p:sp>
      <p:sp>
        <p:nvSpPr>
          <p:cNvPr id="4" name="Slide Number Placeholder 3">
            <a:extLst>
              <a:ext uri="{FF2B5EF4-FFF2-40B4-BE49-F238E27FC236}">
                <a16:creationId xmlns:a16="http://schemas.microsoft.com/office/drawing/2014/main" id="{69F89326-EF67-F5B0-1C3C-E1647E5DC4C7}"/>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34112413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How we mobilized resources internally to collectively learn more quickly – went to our Front Lines</a:t>
            </a:r>
          </a:p>
          <a:p>
            <a:pPr marL="171450" indent="-171450">
              <a:buFont typeface="Arial" panose="020B0604020202020204" pitchFamily="34" charset="0"/>
              <a:buChar char="•"/>
            </a:pPr>
            <a:r>
              <a:rPr lang="en-US"/>
              <a:t>Asked who had interest in adding to their already heaping plate of work to help us move our business forward</a:t>
            </a:r>
          </a:p>
          <a:p>
            <a:pPr marL="171450" indent="-171450">
              <a:buFont typeface="Arial" panose="020B0604020202020204" pitchFamily="34" charset="0"/>
              <a:buChar char="•"/>
            </a:pPr>
            <a:r>
              <a:rPr lang="en-US"/>
              <a:t>Created somewhat of a Task Force to help guide us</a:t>
            </a:r>
          </a:p>
          <a:p>
            <a:pPr marL="628650" lvl="1" indent="-171450">
              <a:buFont typeface="Arial" panose="020B0604020202020204" pitchFamily="34" charset="0"/>
              <a:buChar char="•"/>
            </a:pPr>
            <a:r>
              <a:rPr lang="en-US"/>
              <a:t>Exec Sponsor</a:t>
            </a:r>
          </a:p>
          <a:p>
            <a:pPr marL="628650" lvl="1" indent="-171450">
              <a:buFont typeface="Arial" panose="020B0604020202020204" pitchFamily="34" charset="0"/>
              <a:buChar char="•"/>
            </a:pPr>
            <a:r>
              <a:rPr lang="en-US"/>
              <a:t>Chair / Vice Chair</a:t>
            </a:r>
          </a:p>
          <a:p>
            <a:pPr marL="628650" lvl="1" indent="-171450">
              <a:buFont typeface="Arial" panose="020B0604020202020204" pitchFamily="34" charset="0"/>
              <a:buChar char="•"/>
            </a:pPr>
            <a:r>
              <a:rPr lang="en-US"/>
              <a:t>Team</a:t>
            </a:r>
          </a:p>
          <a:p>
            <a:pPr marL="171450" lvl="0" indent="-171450">
              <a:buFont typeface="Arial" panose="020B0604020202020204" pitchFamily="34" charset="0"/>
              <a:buChar char="•"/>
            </a:pPr>
            <a:r>
              <a:rPr lang="en-US"/>
              <a:t>First action was to develop our Mission, Vision and Key Deliverables</a:t>
            </a:r>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a:p>
            <a:pPr marL="628650" lvl="1"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9E5DEBB3-39E4-4B4B-9F01-56DFAA49D03F}" type="slidenum">
              <a:rPr lang="en-US" smtClean="0"/>
              <a:t>16</a:t>
            </a:fld>
            <a:endParaRPr lang="en-US"/>
          </a:p>
        </p:txBody>
      </p:sp>
    </p:spTree>
    <p:extLst>
      <p:ext uri="{BB962C8B-B14F-4D97-AF65-F5344CB8AC3E}">
        <p14:creationId xmlns:p14="http://schemas.microsoft.com/office/powerpoint/2010/main" val="6115446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1DD6F-DA6E-09AF-E030-3D89AD620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8DB39B-27F9-5C54-5602-252F7E868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A2DE8E-F266-4D50-2AA2-056047758072}"/>
              </a:ext>
            </a:extLst>
          </p:cNvPr>
          <p:cNvSpPr>
            <a:spLocks noGrp="1"/>
          </p:cNvSpPr>
          <p:nvPr>
            <p:ph type="body" idx="1"/>
          </p:nvPr>
        </p:nvSpPr>
        <p:spPr/>
        <p:txBody>
          <a:bodyPr/>
          <a:lstStyle/>
          <a:p>
            <a:pPr marL="0" indent="0">
              <a:buFont typeface="Calibri"/>
              <a:buNone/>
            </a:pPr>
            <a:r>
              <a:rPr lang="en-US">
                <a:cs typeface="Calibri"/>
              </a:rPr>
              <a:t>TAD Journey over last 2 years.</a:t>
            </a:r>
          </a:p>
          <a:p>
            <a:pPr marL="171450" indent="-171450">
              <a:buFont typeface="Arial" panose="020B0604020202020204" pitchFamily="34" charset="0"/>
              <a:buChar char="•"/>
            </a:pPr>
            <a:r>
              <a:rPr lang="en-US">
                <a:cs typeface="Calibri"/>
              </a:rPr>
              <a:t>Mobilize at Exec level, then next level, finally out to front line participants</a:t>
            </a:r>
          </a:p>
          <a:p>
            <a:pPr marL="171450" indent="-171450">
              <a:buFont typeface="Arial" panose="020B0604020202020204" pitchFamily="34" charset="0"/>
              <a:buChar char="•"/>
            </a:pPr>
            <a:r>
              <a:rPr lang="en-US">
                <a:cs typeface="Calibri"/>
              </a:rPr>
              <a:t>In ‘24 We have goals…improve Carbon output LBS/Mile by 5 %, (from 2.77 </a:t>
            </a:r>
            <a:r>
              <a:rPr lang="en-US" err="1">
                <a:cs typeface="Calibri"/>
              </a:rPr>
              <a:t>lbs</a:t>
            </a:r>
            <a:r>
              <a:rPr lang="en-US">
                <a:cs typeface="Calibri"/>
              </a:rPr>
              <a:t>/gal to 2.63 </a:t>
            </a:r>
            <a:r>
              <a:rPr lang="en-US" err="1">
                <a:cs typeface="Calibri"/>
              </a:rPr>
              <a:t>lbs</a:t>
            </a:r>
            <a:r>
              <a:rPr lang="en-US">
                <a:cs typeface="Calibri"/>
              </a:rPr>
              <a:t>/gal) part of our Org WIGs, down to the front line associates.  Sales goals with # </a:t>
            </a:r>
            <a:r>
              <a:rPr lang="en-US" err="1">
                <a:cs typeface="Calibri"/>
              </a:rPr>
              <a:t>Sustianability</a:t>
            </a:r>
            <a:r>
              <a:rPr lang="en-US">
                <a:cs typeface="Calibri"/>
              </a:rPr>
              <a:t> focused meetings, pricing proposals and alt fuel trucks sold. Engineering goals to model non-productive miles out of supply chain routings</a:t>
            </a:r>
          </a:p>
        </p:txBody>
      </p:sp>
      <p:sp>
        <p:nvSpPr>
          <p:cNvPr id="4" name="Slide Number Placeholder 3">
            <a:extLst>
              <a:ext uri="{FF2B5EF4-FFF2-40B4-BE49-F238E27FC236}">
                <a16:creationId xmlns:a16="http://schemas.microsoft.com/office/drawing/2014/main" id="{6AA19845-2656-1D14-5EE7-5BA6A7BAA79D}"/>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F8461B0-6AFE-47A4-9C4D-E01FB26CA8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9713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8AD7F-BFCE-1BCC-277C-3A736E2FF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40BF4-67FE-C0B9-B32B-C0E3F01DD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0AE38-0223-BAC7-BB06-AE99FE152996}"/>
              </a:ext>
            </a:extLst>
          </p:cNvPr>
          <p:cNvSpPr>
            <a:spLocks noGrp="1"/>
          </p:cNvSpPr>
          <p:nvPr>
            <p:ph type="body" idx="1"/>
          </p:nvPr>
        </p:nvSpPr>
        <p:spPr/>
        <p:txBody>
          <a:bodyPr/>
          <a:lstStyle/>
          <a:p>
            <a:r>
              <a:rPr lang="en-US"/>
              <a:t>First question about When was easy…lets look at HOW</a:t>
            </a:r>
          </a:p>
          <a:p>
            <a:endParaRPr lang="en-US"/>
          </a:p>
          <a:p>
            <a:r>
              <a:rPr lang="en-US"/>
              <a:t>How to get started, you have to ask lots of questions……</a:t>
            </a:r>
          </a:p>
          <a:p>
            <a:r>
              <a:rPr lang="en-US"/>
              <a:t>TO YOUR ORGANIZATION AS WELL AS YOUR CUSTOMERS</a:t>
            </a:r>
          </a:p>
          <a:p>
            <a:endParaRPr lang="en-US"/>
          </a:p>
          <a:p>
            <a:r>
              <a:rPr lang="en-US"/>
              <a:t>How does TAD view Sustainability</a:t>
            </a:r>
          </a:p>
          <a:p>
            <a:r>
              <a:rPr lang="en-US"/>
              <a:t>How do our Customers view Sustainability</a:t>
            </a:r>
          </a:p>
          <a:p>
            <a:endParaRPr lang="en-US"/>
          </a:p>
        </p:txBody>
      </p:sp>
      <p:sp>
        <p:nvSpPr>
          <p:cNvPr id="4" name="Slide Number Placeholder 3">
            <a:extLst>
              <a:ext uri="{FF2B5EF4-FFF2-40B4-BE49-F238E27FC236}">
                <a16:creationId xmlns:a16="http://schemas.microsoft.com/office/drawing/2014/main" id="{56BD8B33-F0D3-B49F-703E-331BD1E71F8C}"/>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286396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E004F-417F-DC67-371C-4AEF6E28D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9B901-A6F7-C8B1-A697-ABAC93F8E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8EF35-860D-22C7-E0B0-FA43980639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91CC4C-6D23-4B50-43BE-280702D992B8}"/>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216390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8214B-8CE3-AE47-369F-10FE89349E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A702B2-ECD9-D213-E2F7-0D0B51F631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956DD9-29A2-4747-9123-7BFCEB2CFEF9}"/>
              </a:ext>
            </a:extLst>
          </p:cNvPr>
          <p:cNvSpPr>
            <a:spLocks noGrp="1"/>
          </p:cNvSpPr>
          <p:nvPr>
            <p:ph type="body" idx="1"/>
          </p:nvPr>
        </p:nvSpPr>
        <p:spPr/>
        <p:txBody>
          <a:bodyPr/>
          <a:lstStyle/>
          <a:p>
            <a:r>
              <a:rPr lang="en-US"/>
              <a:t>Just like the overall topic itself, my Agenda is full of QUESTIONS.  Might be more questions than answers in our discussion today, but that pretty much sums up Sustainability within our industry…A LOT of Questions</a:t>
            </a:r>
          </a:p>
          <a:p>
            <a:endParaRPr lang="en-US"/>
          </a:p>
          <a:p>
            <a:r>
              <a:rPr lang="en-US"/>
              <a:t>DISCLAIMER</a:t>
            </a:r>
          </a:p>
          <a:p>
            <a:pPr marL="171450" indent="-171450">
              <a:buFont typeface="Arial" panose="020B0604020202020204" pitchFamily="34" charset="0"/>
              <a:buChar char="•"/>
            </a:pPr>
            <a:r>
              <a:rPr lang="en-US"/>
              <a:t>I am not a Sustainability expert and TAD is not the expert.  </a:t>
            </a:r>
          </a:p>
          <a:p>
            <a:pPr marL="171450" indent="-171450">
              <a:buFont typeface="Arial" panose="020B0604020202020204" pitchFamily="34" charset="0"/>
              <a:buChar char="•"/>
            </a:pPr>
            <a:r>
              <a:rPr lang="en-US"/>
              <a:t>In fact, with how quickly things change and how rapidly things develop, there are VERY FEW experts in this space. to meet these challenges head on and not bury our heads in the sand.</a:t>
            </a:r>
          </a:p>
          <a:p>
            <a:pPr marL="171450" indent="-171450">
              <a:buFont typeface="Arial" panose="020B0604020202020204" pitchFamily="34" charset="0"/>
              <a:buChar char="•"/>
            </a:pPr>
            <a:r>
              <a:rPr lang="en-US"/>
              <a:t>This is how we have thought about it and these are a few things that have worked for our business and our customers that I am going to share w/you today.</a:t>
            </a:r>
          </a:p>
          <a:p>
            <a:pPr marL="171450" indent="-171450">
              <a:buFont typeface="Arial" panose="020B0604020202020204" pitchFamily="34" charset="0"/>
              <a:buChar char="•"/>
            </a:pPr>
            <a:r>
              <a:rPr lang="en-US"/>
              <a:t>We are all learning, we need to collectively work together as an industry </a:t>
            </a:r>
          </a:p>
        </p:txBody>
      </p:sp>
      <p:sp>
        <p:nvSpPr>
          <p:cNvPr id="4" name="Slide Number Placeholder 3">
            <a:extLst>
              <a:ext uri="{FF2B5EF4-FFF2-40B4-BE49-F238E27FC236}">
                <a16:creationId xmlns:a16="http://schemas.microsoft.com/office/drawing/2014/main" id="{D7B3B884-C43F-97A2-05C5-43A8C7F97737}"/>
              </a:ext>
            </a:extLst>
          </p:cNvPr>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F391CFC3-21AF-D94B-9146-5C69A2944B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2208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Sales Team – we have 2 main goals.  WIGs, one for Sales and one for Sustainability</a:t>
            </a:r>
          </a:p>
          <a:p>
            <a:r>
              <a:rPr lang="en-US" dirty="0"/>
              <a:t>Whirlwind</a:t>
            </a:r>
          </a:p>
          <a:p>
            <a:r>
              <a:rPr lang="en-US" dirty="0"/>
              <a:t>Report on each week</a:t>
            </a:r>
          </a:p>
        </p:txBody>
      </p:sp>
      <p:sp>
        <p:nvSpPr>
          <p:cNvPr id="4" name="Slide Number Placeholder 3"/>
          <p:cNvSpPr>
            <a:spLocks noGrp="1"/>
          </p:cNvSpPr>
          <p:nvPr>
            <p:ph type="sldNum" sz="quarter" idx="5"/>
          </p:nvPr>
        </p:nvSpPr>
        <p:spPr/>
        <p:txBody>
          <a:bodyPr/>
          <a:lstStyle/>
          <a:p>
            <a:fld id="{A84B8AF4-EFA1-4987-ABEF-8E7574CC18E5}" type="slidenum">
              <a:rPr lang="en-US" smtClean="0"/>
              <a:t>20</a:t>
            </a:fld>
            <a:endParaRPr lang="en-US"/>
          </a:p>
        </p:txBody>
      </p:sp>
    </p:spTree>
    <p:extLst>
      <p:ext uri="{BB962C8B-B14F-4D97-AF65-F5344CB8AC3E}">
        <p14:creationId xmlns:p14="http://schemas.microsoft.com/office/powerpoint/2010/main" val="16543032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DF67A-CBAD-B42F-1C5D-539822F338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1AE96C-59EE-1F0A-A43C-1DEB227631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CF5F77-CCD2-AA43-36C7-1FD78B87AE64}"/>
              </a:ext>
            </a:extLst>
          </p:cNvPr>
          <p:cNvSpPr>
            <a:spLocks noGrp="1"/>
          </p:cNvSpPr>
          <p:nvPr>
            <p:ph type="body" idx="1"/>
          </p:nvPr>
        </p:nvSpPr>
        <p:spPr/>
        <p:txBody>
          <a:bodyPr/>
          <a:lstStyle/>
          <a:p>
            <a:r>
              <a:rPr lang="en-US"/>
              <a:t>I attended Manifest session earlier this year.  Really helped solidify it for me and bring this whole journey together.</a:t>
            </a:r>
          </a:p>
          <a:p>
            <a:endParaRPr lang="en-US"/>
          </a:p>
          <a:p>
            <a:pPr marL="171450" indent="-171450">
              <a:buFont typeface="Arial" panose="020B0604020202020204" pitchFamily="34" charset="0"/>
              <a:buChar char="•"/>
            </a:pPr>
            <a:r>
              <a:rPr lang="en-US"/>
              <a:t>Start small, pilot solutions.  Returns wont be great, you are not going to get it right the first, second or 7</a:t>
            </a:r>
            <a:r>
              <a:rPr lang="en-US" baseline="30000"/>
              <a:t>th</a:t>
            </a:r>
            <a:r>
              <a:rPr lang="en-US"/>
              <a:t> time</a:t>
            </a:r>
            <a:endParaRPr lang="en-US" baseline="30000"/>
          </a:p>
          <a:p>
            <a:pPr marL="171450" indent="-171450">
              <a:buFont typeface="Arial" panose="020B0604020202020204" pitchFamily="34" charset="0"/>
              <a:buChar char="•"/>
            </a:pPr>
            <a:r>
              <a:rPr lang="en-US"/>
              <a:t>Important to have partners and customers to do this with.  Start talking to them, ask questions, be curious</a:t>
            </a:r>
          </a:p>
          <a:p>
            <a:pPr marL="171450" indent="-171450" defTabSz="931774">
              <a:buFont typeface="Arial" panose="020B0604020202020204" pitchFamily="34" charset="0"/>
              <a:buChar char="•"/>
              <a:defRPr/>
            </a:pPr>
            <a:r>
              <a:rPr lang="en-US"/>
              <a:t>Talked about “Sparky 1”, Orange EV’s 1</a:t>
            </a:r>
            <a:r>
              <a:rPr lang="en-US" baseline="30000"/>
              <a:t>st</a:t>
            </a:r>
            <a:r>
              <a:rPr lang="en-US"/>
              <a:t> yard truck</a:t>
            </a:r>
          </a:p>
          <a:p>
            <a:pPr marL="171450" indent="-171450" defTabSz="931774">
              <a:buFont typeface="Arial" panose="020B0604020202020204" pitchFamily="34" charset="0"/>
              <a:buChar char="•"/>
              <a:defRPr/>
            </a:pPr>
            <a:r>
              <a:rPr lang="en-US"/>
              <a:t>START SOMEWHERE and START NOW</a:t>
            </a:r>
          </a:p>
          <a:p>
            <a:endParaRPr lang="en-US"/>
          </a:p>
        </p:txBody>
      </p:sp>
      <p:sp>
        <p:nvSpPr>
          <p:cNvPr id="4" name="Slide Number Placeholder 3">
            <a:extLst>
              <a:ext uri="{FF2B5EF4-FFF2-40B4-BE49-F238E27FC236}">
                <a16:creationId xmlns:a16="http://schemas.microsoft.com/office/drawing/2014/main" id="{FD34DCEA-0693-9B36-25B0-A17357D0D29F}"/>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1063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E004F-417F-DC67-371C-4AEF6E28D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59B901-A6F7-C8B1-A697-ABAC93F8E9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78EF35-860D-22C7-E0B0-FA439806392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91CC4C-6D23-4B50-43BE-280702D992B8}"/>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830389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EBFF-9471-D74E-DC26-71068715B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6B21E-DEBB-9801-1589-23AC1FC12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0D531-B125-C08B-4ED3-B1A6FDD1B1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Helvetica World Bold"/>
              </a:rPr>
              <a:t>50-60% of our customers are familiar and participate themselves.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solidFill>
                  <a:srgbClr val="FFFFFF"/>
                </a:solidFill>
                <a:latin typeface="Helvetica World Bold"/>
              </a:rPr>
            </a:br>
            <a:r>
              <a:rPr lang="en-US" sz="1200">
                <a:solidFill>
                  <a:srgbClr val="FFFFFF"/>
                </a:solidFill>
                <a:latin typeface="Helvetica World Bold"/>
              </a:rPr>
              <a:t>The ones that are familiar, generates GREAT conversation and has opened many Sales prospecting doors for us that were previously 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latin typeface="Helvetica World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Helvetica World Bold"/>
              </a:rPr>
              <a:t>We felt good about our efforts, but great to get 3</a:t>
            </a:r>
            <a:r>
              <a:rPr lang="en-US" sz="1200" baseline="30000">
                <a:solidFill>
                  <a:srgbClr val="FFFFFF"/>
                </a:solidFill>
                <a:latin typeface="Helvetica World Bold"/>
              </a:rPr>
              <a:t>rd</a:t>
            </a:r>
            <a:r>
              <a:rPr lang="en-US" sz="1200">
                <a:solidFill>
                  <a:srgbClr val="FFFFFF"/>
                </a:solidFill>
                <a:latin typeface="Helvetica World Bold"/>
              </a:rPr>
              <a:t> party affirmation and assessment that we are doing the right things</a:t>
            </a:r>
            <a:endParaRPr lang="en-US" sz="1200">
              <a:solidFill>
                <a:srgbClr val="FFFFFF"/>
              </a:solidFill>
              <a:latin typeface="Helvetica World"/>
            </a:endParaRPr>
          </a:p>
          <a:p>
            <a:endParaRPr lang="en-US"/>
          </a:p>
        </p:txBody>
      </p:sp>
      <p:sp>
        <p:nvSpPr>
          <p:cNvPr id="4" name="Slide Number Placeholder 3">
            <a:extLst>
              <a:ext uri="{FF2B5EF4-FFF2-40B4-BE49-F238E27FC236}">
                <a16:creationId xmlns:a16="http://schemas.microsoft.com/office/drawing/2014/main" id="{C22DF4A1-44BB-69F9-895A-6212124B7F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E3B4-D238-45CD-8211-93AFA41B6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0511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EEBFF-9471-D74E-DC26-71068715BC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36B21E-DEBB-9801-1589-23AC1FC126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E0D531-B125-C08B-4ED3-B1A6FDD1B1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Helvetica World Bold"/>
              </a:rPr>
              <a:t>Our customers are familiar and participate themselves.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200">
                <a:solidFill>
                  <a:srgbClr val="FFFFFF"/>
                </a:solidFill>
                <a:latin typeface="Helvetica World Bold"/>
              </a:rPr>
            </a:br>
            <a:r>
              <a:rPr lang="en-US" sz="1200">
                <a:solidFill>
                  <a:srgbClr val="FFFFFF"/>
                </a:solidFill>
                <a:latin typeface="Helvetica World Bold"/>
              </a:rPr>
              <a:t>The ones that are familiar, generates GREAT conversation and has opened many Sales prospecting doors for us that were previously closed.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rgbClr val="FFFFFF"/>
              </a:solidFill>
              <a:latin typeface="Helvetica World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Helvetica World Bold"/>
              </a:rPr>
              <a:t>We felt good about our efforts, but great to get 3</a:t>
            </a:r>
            <a:r>
              <a:rPr lang="en-US" sz="1200" baseline="30000">
                <a:solidFill>
                  <a:srgbClr val="FFFFFF"/>
                </a:solidFill>
                <a:latin typeface="Helvetica World Bold"/>
              </a:rPr>
              <a:t>rd</a:t>
            </a:r>
            <a:r>
              <a:rPr lang="en-US" sz="1200">
                <a:solidFill>
                  <a:srgbClr val="FFFFFF"/>
                </a:solidFill>
                <a:latin typeface="Helvetica World Bold"/>
              </a:rPr>
              <a:t> party affirmation and assessment that we are doing the right things</a:t>
            </a:r>
            <a:endParaRPr lang="en-US" sz="1200">
              <a:solidFill>
                <a:srgbClr val="FFFFFF"/>
              </a:solidFill>
              <a:latin typeface="Helvetica World"/>
            </a:endParaRPr>
          </a:p>
          <a:p>
            <a:endParaRPr lang="en-US"/>
          </a:p>
        </p:txBody>
      </p:sp>
      <p:sp>
        <p:nvSpPr>
          <p:cNvPr id="4" name="Slide Number Placeholder 3">
            <a:extLst>
              <a:ext uri="{FF2B5EF4-FFF2-40B4-BE49-F238E27FC236}">
                <a16:creationId xmlns:a16="http://schemas.microsoft.com/office/drawing/2014/main" id="{C22DF4A1-44BB-69F9-895A-6212124B7F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05E3B4-D238-45CD-8211-93AFA41B6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4594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8AD7F-BFCE-1BCC-277C-3A736E2FF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40BF4-67FE-C0B9-B32B-C0E3F01DD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0AE38-0223-BAC7-BB06-AE99FE152996}"/>
              </a:ext>
            </a:extLst>
          </p:cNvPr>
          <p:cNvSpPr>
            <a:spLocks noGrp="1"/>
          </p:cNvSpPr>
          <p:nvPr>
            <p:ph type="body" idx="1"/>
          </p:nvPr>
        </p:nvSpPr>
        <p:spPr/>
        <p:txBody>
          <a:bodyPr/>
          <a:lstStyle/>
          <a:p>
            <a:r>
              <a:rPr lang="en-US"/>
              <a:t>First question about When was easy…lets look at HOW</a:t>
            </a:r>
          </a:p>
          <a:p>
            <a:endParaRPr lang="en-US"/>
          </a:p>
          <a:p>
            <a:r>
              <a:rPr lang="en-US"/>
              <a:t>How to get started, you have to ask lots of questions……</a:t>
            </a:r>
          </a:p>
          <a:p>
            <a:r>
              <a:rPr lang="en-US"/>
              <a:t>TO YOUR ORGANIZATION AS WELL AS YOUR CUSTOMERS</a:t>
            </a:r>
          </a:p>
          <a:p>
            <a:endParaRPr lang="en-US"/>
          </a:p>
          <a:p>
            <a:r>
              <a:rPr lang="en-US"/>
              <a:t>How does TAD view Sustainability</a:t>
            </a:r>
          </a:p>
          <a:p>
            <a:r>
              <a:rPr lang="en-US"/>
              <a:t>How do our Customers view Sustainability</a:t>
            </a:r>
          </a:p>
          <a:p>
            <a:endParaRPr lang="en-US"/>
          </a:p>
        </p:txBody>
      </p:sp>
      <p:sp>
        <p:nvSpPr>
          <p:cNvPr id="4" name="Slide Number Placeholder 3">
            <a:extLst>
              <a:ext uri="{FF2B5EF4-FFF2-40B4-BE49-F238E27FC236}">
                <a16:creationId xmlns:a16="http://schemas.microsoft.com/office/drawing/2014/main" id="{56BD8B33-F0D3-B49F-703E-331BD1E71F8C}"/>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28547783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DA4F-C208-96D9-530D-D2D2688F2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9BB9F-7D10-AFCA-ED15-43EB3C4CD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29583-DF9E-5FE6-9E2E-095336F2849D}"/>
              </a:ext>
            </a:extLst>
          </p:cNvPr>
          <p:cNvSpPr>
            <a:spLocks noGrp="1"/>
          </p:cNvSpPr>
          <p:nvPr>
            <p:ph type="body" idx="1"/>
          </p:nvPr>
        </p:nvSpPr>
        <p:spPr/>
        <p:txBody>
          <a:bodyPr/>
          <a:lstStyle/>
          <a:p>
            <a:r>
              <a:rPr lang="en-US"/>
              <a:t>Rough outline:</a:t>
            </a:r>
          </a:p>
          <a:p>
            <a:endParaRPr lang="en-US"/>
          </a:p>
          <a:p>
            <a:r>
              <a:rPr lang="en-US"/>
              <a:t>Storytelling</a:t>
            </a:r>
          </a:p>
          <a:p>
            <a:r>
              <a:rPr lang="en-US"/>
              <a:t>Meeting customers where they are </a:t>
            </a:r>
          </a:p>
          <a:p>
            <a:r>
              <a:rPr lang="en-US"/>
              <a:t>Showing up ready to share what we are doing to make customers more sustainable simply by our own operational commitments to Sust, is a key strategy for getting in the door, because we show up without asking them for anything and still add value. Customers can be weary of expensive investments on their behalf for Sust and in knowing this we took the approach of “What can we do, with what we have, where we are, right now” Self measurement, piloting EV and supply chain optimizations are a great place to start to bring in new </a:t>
            </a:r>
            <a:r>
              <a:rPr lang="en-US" err="1"/>
              <a:t>sust</a:t>
            </a:r>
            <a:r>
              <a:rPr lang="en-US"/>
              <a:t> partnerships.</a:t>
            </a:r>
          </a:p>
          <a:p>
            <a:endParaRPr lang="en-US"/>
          </a:p>
          <a:p>
            <a:r>
              <a:rPr lang="en-US"/>
              <a:t>Often times we find partners want us to help them achieve their own goals, our priority is to continue telling the story of what we do, how we do it and how that in turn makes our customers supply chains more sustainable from the jump is a great lead magnet. </a:t>
            </a:r>
          </a:p>
        </p:txBody>
      </p:sp>
      <p:sp>
        <p:nvSpPr>
          <p:cNvPr id="4" name="Slide Number Placeholder 3">
            <a:extLst>
              <a:ext uri="{FF2B5EF4-FFF2-40B4-BE49-F238E27FC236}">
                <a16:creationId xmlns:a16="http://schemas.microsoft.com/office/drawing/2014/main" id="{12B78DA2-C4A0-2AB5-DE3E-852578670ADA}"/>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7441991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8A1DB-1BF7-48F0-DF03-7F9652EB2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31C94-0DF2-02F5-DEAA-73A01BCDD9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2E757E-0D98-BF6D-FA5B-D0C06ED98BCD}"/>
              </a:ext>
            </a:extLst>
          </p:cNvPr>
          <p:cNvSpPr>
            <a:spLocks noGrp="1"/>
          </p:cNvSpPr>
          <p:nvPr>
            <p:ph type="body" idx="1"/>
          </p:nvPr>
        </p:nvSpPr>
        <p:spPr/>
        <p:txBody>
          <a:bodyPr/>
          <a:lstStyle/>
          <a:p>
            <a:r>
              <a:rPr lang="en-US"/>
              <a:t>Here is an example of </a:t>
            </a:r>
            <a:r>
              <a:rPr lang="en-US" err="1"/>
              <a:t>Sustainbility</a:t>
            </a:r>
            <a:r>
              <a:rPr lang="en-US"/>
              <a:t> Marketing:</a:t>
            </a:r>
          </a:p>
          <a:p>
            <a:endParaRPr lang="en-US"/>
          </a:p>
          <a:p>
            <a:pPr marL="171450" indent="-171450">
              <a:buFont typeface="Arial" panose="020B0604020202020204" pitchFamily="34" charset="0"/>
              <a:buChar char="•"/>
            </a:pPr>
            <a:r>
              <a:rPr lang="en-US"/>
              <a:t>Customer interview and success shared as a result of partnering with TA Dedicated. Huge win.</a:t>
            </a:r>
          </a:p>
          <a:p>
            <a:endParaRPr lang="en-US"/>
          </a:p>
          <a:p>
            <a:r>
              <a:rPr lang="en-US"/>
              <a:t>A customer willing to go on brand to not only advertise their </a:t>
            </a:r>
            <a:r>
              <a:rPr lang="en-US" err="1"/>
              <a:t>sust</a:t>
            </a:r>
            <a:r>
              <a:rPr lang="en-US"/>
              <a:t> efforts but their partnership with us as well</a:t>
            </a:r>
          </a:p>
          <a:p>
            <a:endParaRPr lang="en-US"/>
          </a:p>
          <a:p>
            <a:r>
              <a:rPr lang="en-US"/>
              <a:t>Metrics matter, that is what authenticates the message, drawing in your audience</a:t>
            </a:r>
          </a:p>
          <a:p>
            <a:endParaRPr lang="en-US"/>
          </a:p>
          <a:p>
            <a:r>
              <a:rPr lang="en-US"/>
              <a:t>Branded testimonials are beneficial beyond your sustainability marketing as well to support lead generation</a:t>
            </a:r>
          </a:p>
        </p:txBody>
      </p:sp>
      <p:sp>
        <p:nvSpPr>
          <p:cNvPr id="4" name="Slide Number Placeholder 3">
            <a:extLst>
              <a:ext uri="{FF2B5EF4-FFF2-40B4-BE49-F238E27FC236}">
                <a16:creationId xmlns:a16="http://schemas.microsoft.com/office/drawing/2014/main" id="{AF3B6F6D-60E5-A9F7-44E3-C66AC9DB60D9}"/>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11458782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8AD7F-BFCE-1BCC-277C-3A736E2FFC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40BF4-67FE-C0B9-B32B-C0E3F01DD3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0AE38-0223-BAC7-BB06-AE99FE15299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BD8B33-F0D3-B49F-703E-331BD1E71F8C}"/>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8242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DA4F-C208-96D9-530D-D2D2688F2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9BB9F-7D10-AFCA-ED15-43EB3C4CD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29583-DF9E-5FE6-9E2E-095336F2849D}"/>
              </a:ext>
            </a:extLst>
          </p:cNvPr>
          <p:cNvSpPr>
            <a:spLocks noGrp="1"/>
          </p:cNvSpPr>
          <p:nvPr>
            <p:ph type="body" idx="1"/>
          </p:nvPr>
        </p:nvSpPr>
        <p:spPr/>
        <p:txBody>
          <a:bodyPr/>
          <a:lstStyle/>
          <a:p>
            <a:r>
              <a:rPr lang="en-US" dirty="0"/>
              <a:t>Busy slide…..</a:t>
            </a:r>
          </a:p>
          <a:p>
            <a:endParaRPr lang="en-US" dirty="0"/>
          </a:p>
          <a:p>
            <a:r>
              <a:rPr lang="en-US" dirty="0"/>
              <a:t>It matches TAD’s Sustainability efforts.  WE HAVE BEEN VERY BUSY!</a:t>
            </a:r>
          </a:p>
          <a:p>
            <a:endParaRPr lang="en-US" dirty="0"/>
          </a:p>
          <a:p>
            <a:r>
              <a:rPr lang="en-US" dirty="0"/>
              <a:t>Examples of how we can add value to our customers in their sustainability journeys</a:t>
            </a:r>
          </a:p>
        </p:txBody>
      </p:sp>
      <p:sp>
        <p:nvSpPr>
          <p:cNvPr id="4" name="Slide Number Placeholder 3">
            <a:extLst>
              <a:ext uri="{FF2B5EF4-FFF2-40B4-BE49-F238E27FC236}">
                <a16:creationId xmlns:a16="http://schemas.microsoft.com/office/drawing/2014/main" id="{12B78DA2-C4A0-2AB5-DE3E-852578670ADA}"/>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2279757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8D4B-2F57-9B5D-4D31-4857F9AF3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BC1FC-8BBB-2AD3-9E40-C6F0C757B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019F5-5B3D-9BCC-C2D6-04C0F187FD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1D44DBF-8B7D-C30B-08E6-ABA90081BCE6}"/>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2863772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DDA4F-C208-96D9-530D-D2D2688F2C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9BB9F-7D10-AFCA-ED15-43EB3C4CD4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29583-DF9E-5FE6-9E2E-095336F2849D}"/>
              </a:ext>
            </a:extLst>
          </p:cNvPr>
          <p:cNvSpPr>
            <a:spLocks noGrp="1"/>
          </p:cNvSpPr>
          <p:nvPr>
            <p:ph type="body" idx="1"/>
          </p:nvPr>
        </p:nvSpPr>
        <p:spPr/>
        <p:txBody>
          <a:bodyPr/>
          <a:lstStyle/>
          <a:p>
            <a:r>
              <a:rPr lang="en-US" dirty="0"/>
              <a:t>MOST IMPORTANTLY</a:t>
            </a:r>
          </a:p>
          <a:p>
            <a:pPr marL="171450" indent="-171450">
              <a:buFont typeface="Arial" panose="020B0604020202020204" pitchFamily="34" charset="0"/>
              <a:buChar char="•"/>
            </a:pPr>
            <a:r>
              <a:rPr lang="en-US" dirty="0"/>
              <a:t>We have helped our customers in their sustainability journey</a:t>
            </a:r>
          </a:p>
          <a:p>
            <a:pPr marL="171450" indent="-171450">
              <a:buFont typeface="Arial" panose="020B0604020202020204" pitchFamily="34" charset="0"/>
              <a:buChar char="•"/>
            </a:pPr>
            <a:r>
              <a:rPr lang="en-US" dirty="0"/>
              <a:t>We have </a:t>
            </a:r>
            <a:r>
              <a:rPr lang="en-US" dirty="0" err="1"/>
              <a:t>deepend</a:t>
            </a:r>
            <a:r>
              <a:rPr lang="en-US" dirty="0"/>
              <a:t> our relationship with our customers</a:t>
            </a:r>
          </a:p>
          <a:p>
            <a:pPr marL="171450" indent="-171450">
              <a:buFont typeface="Arial" panose="020B0604020202020204" pitchFamily="34" charset="0"/>
              <a:buChar char="•"/>
            </a:pPr>
            <a:r>
              <a:rPr lang="en-US" dirty="0"/>
              <a:t>Improved Revenue by 9+% in a challenging market in this subset of customers</a:t>
            </a:r>
          </a:p>
          <a:p>
            <a:endParaRPr lang="en-US" dirty="0"/>
          </a:p>
        </p:txBody>
      </p:sp>
      <p:sp>
        <p:nvSpPr>
          <p:cNvPr id="4" name="Slide Number Placeholder 3">
            <a:extLst>
              <a:ext uri="{FF2B5EF4-FFF2-40B4-BE49-F238E27FC236}">
                <a16:creationId xmlns:a16="http://schemas.microsoft.com/office/drawing/2014/main" id="{12B78DA2-C4A0-2AB5-DE3E-852578670ADA}"/>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2919303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D72F0-9787-68E2-D91F-0637DE49D3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BAA6AE-61B7-94DA-E04C-148968D2B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50D9E7-4BAA-6415-0F80-ADF6ED876CA5}"/>
              </a:ext>
            </a:extLst>
          </p:cNvPr>
          <p:cNvSpPr>
            <a:spLocks noGrp="1"/>
          </p:cNvSpPr>
          <p:nvPr>
            <p:ph type="body" idx="1"/>
          </p:nvPr>
        </p:nvSpPr>
        <p:spPr/>
        <p:txBody>
          <a:bodyPr/>
          <a:lstStyle/>
          <a:p>
            <a:pPr marL="174708" indent="-174708">
              <a:buFont typeface="Arial" panose="020B0604020202020204" pitchFamily="34" charset="0"/>
              <a:buChar char="•"/>
            </a:pPr>
            <a:r>
              <a:rPr lang="en-US"/>
              <a:t>We are a $350M Dedicated Carrier based in Eagan MN, and part of TFI International’s Specialty Truckload division</a:t>
            </a:r>
          </a:p>
          <a:p>
            <a:pPr marL="174708" indent="-174708">
              <a:buFont typeface="Arial" panose="020B0604020202020204" pitchFamily="34" charset="0"/>
              <a:buChar char="•"/>
            </a:pPr>
            <a:r>
              <a:rPr lang="en-US"/>
              <a:t>Transport America has become TA Dedicated over last 2 years</a:t>
            </a:r>
          </a:p>
          <a:p>
            <a:pPr marL="174708" indent="-174708">
              <a:buFont typeface="Arial" panose="020B0604020202020204" pitchFamily="34" charset="0"/>
              <a:buChar char="•"/>
            </a:pPr>
            <a:r>
              <a:rPr lang="en-US"/>
              <a:t>Combined UPS Dedicated and TA’s Dedicated to become TA Dedicated</a:t>
            </a:r>
          </a:p>
          <a:p>
            <a:pPr marL="174708" indent="-174708">
              <a:buFont typeface="Arial" panose="020B0604020202020204" pitchFamily="34" charset="0"/>
              <a:buChar char="•"/>
            </a:pPr>
            <a:r>
              <a:rPr lang="en-US"/>
              <a:t>As 2 year old company, rebranded with 2 rich histories, have opportunity to re-examine who we are in the market and what we represent to our customers</a:t>
            </a:r>
          </a:p>
          <a:p>
            <a:pPr marL="631908" lvl="1" indent="-174708">
              <a:buFont typeface="Arial" panose="020B0604020202020204" pitchFamily="34" charset="0"/>
              <a:buChar char="•"/>
            </a:pPr>
            <a:r>
              <a:rPr lang="en-US"/>
              <a:t>NEW BRAND – as a room full of marketers can appreciate, this is a challenge!</a:t>
            </a:r>
          </a:p>
          <a:p>
            <a:pPr marL="174708" lvl="0" indent="-174708">
              <a:buFont typeface="Arial" panose="020B0604020202020204" pitchFamily="34" charset="0"/>
              <a:buChar char="•"/>
            </a:pPr>
            <a:r>
              <a:rPr lang="en-US"/>
              <a:t>Also, exciting growth as we build out our service offerings</a:t>
            </a:r>
          </a:p>
          <a:p>
            <a:pPr marL="174708" indent="-174708">
              <a:buFont typeface="Arial" panose="020B0604020202020204" pitchFamily="34" charset="0"/>
              <a:buChar char="•"/>
            </a:pPr>
            <a:r>
              <a:rPr lang="en-US"/>
              <a:t>As a Pure Play Dedicated provider, Sustainability is a key tenet of our strategic plan, as well as establishing brand equity as a partner who strives to have customer intimacy and knowledge</a:t>
            </a:r>
          </a:p>
          <a:p>
            <a:endParaRPr lang="en-US"/>
          </a:p>
        </p:txBody>
      </p:sp>
      <p:sp>
        <p:nvSpPr>
          <p:cNvPr id="4" name="Slide Number Placeholder 3">
            <a:extLst>
              <a:ext uri="{FF2B5EF4-FFF2-40B4-BE49-F238E27FC236}">
                <a16:creationId xmlns:a16="http://schemas.microsoft.com/office/drawing/2014/main" id="{982EB49B-FB1F-834C-0CDE-3569FBF011C7}"/>
              </a:ext>
            </a:extLst>
          </p:cNvPr>
          <p:cNvSpPr>
            <a:spLocks noGrp="1"/>
          </p:cNvSpPr>
          <p:nvPr>
            <p:ph type="sldNum" sz="quarter" idx="5"/>
          </p:nvPr>
        </p:nvSpPr>
        <p:spPr/>
        <p:txBody>
          <a:bodyPr/>
          <a:lstStyle/>
          <a:p>
            <a:pPr defTabSz="949478">
              <a:defRPr/>
            </a:pPr>
            <a:fld id="{F391CFC3-21AF-D94B-9146-5C69A2944B4A}" type="slidenum">
              <a:rPr lang="en-US">
                <a:solidFill>
                  <a:prstClr val="black"/>
                </a:solidFill>
                <a:latin typeface="Calibri" panose="020F0502020204030204"/>
              </a:rPr>
              <a:pPr defTabSz="949478">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42531325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Breakout of our operation</a:t>
            </a:r>
          </a:p>
          <a:p>
            <a:pPr marL="171450" indent="-171450">
              <a:buFont typeface="Arial" panose="020B0604020202020204" pitchFamily="34" charset="0"/>
              <a:buChar char="•"/>
            </a:pPr>
            <a:r>
              <a:rPr lang="en-US" dirty="0"/>
              <a:t>Corporate functions based in Eagan MN</a:t>
            </a:r>
          </a:p>
          <a:p>
            <a:pPr marL="171450" indent="-171450">
              <a:buFont typeface="Arial" panose="020B0604020202020204" pitchFamily="34" charset="0"/>
              <a:buChar char="•"/>
            </a:pPr>
            <a:r>
              <a:rPr lang="en-US" dirty="0"/>
              <a:t>very decentralized operational model where most of our operations associates are onsite or embedded in our customer operations</a:t>
            </a:r>
          </a:p>
        </p:txBody>
      </p:sp>
      <p:sp>
        <p:nvSpPr>
          <p:cNvPr id="4" name="Slide Number Placeholder 3"/>
          <p:cNvSpPr>
            <a:spLocks noGrp="1"/>
          </p:cNvSpPr>
          <p:nvPr>
            <p:ph type="sldNum" sz="quarter" idx="5"/>
          </p:nvPr>
        </p:nvSpPr>
        <p:spPr/>
        <p:txBody>
          <a:bodyPr/>
          <a:lstStyle/>
          <a:p>
            <a:fld id="{9E5DEBB3-39E4-4B4B-9F01-56DFAA49D03F}" type="slidenum">
              <a:rPr lang="en-US" smtClean="0"/>
              <a:t>5</a:t>
            </a:fld>
            <a:endParaRPr lang="en-US"/>
          </a:p>
        </p:txBody>
      </p:sp>
    </p:spTree>
    <p:extLst>
      <p:ext uri="{BB962C8B-B14F-4D97-AF65-F5344CB8AC3E}">
        <p14:creationId xmlns:p14="http://schemas.microsoft.com/office/powerpoint/2010/main" val="212274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Part of TFI, also a bit of an unknown – show of hands..</a:t>
            </a:r>
          </a:p>
          <a:p>
            <a:pPr marL="171450" indent="-171450">
              <a:buFont typeface="Arial" panose="020B0604020202020204" pitchFamily="34" charset="0"/>
              <a:buChar char="•"/>
            </a:pPr>
            <a:r>
              <a:rPr lang="en-US"/>
              <a:t>TFI is 4</a:t>
            </a:r>
            <a:r>
              <a:rPr lang="en-US" baseline="30000"/>
              <a:t>th</a:t>
            </a:r>
            <a:r>
              <a:rPr lang="en-US"/>
              <a:t> largest North American carrier, behind UPS, FedEx and JB Hunt</a:t>
            </a:r>
          </a:p>
          <a:p>
            <a:pPr marL="171450" indent="-171450">
              <a:buFont typeface="Arial" panose="020B0604020202020204" pitchFamily="34" charset="0"/>
              <a:buChar char="•"/>
            </a:pPr>
            <a:r>
              <a:rPr lang="en-US"/>
              <a:t>3 Main Business Orgs – Truckload, LTL, Logistics</a:t>
            </a:r>
          </a:p>
          <a:p>
            <a:pPr marL="171450" indent="-171450">
              <a:buFont typeface="Arial" panose="020B0604020202020204" pitchFamily="34" charset="0"/>
              <a:buChar char="•"/>
            </a:pPr>
            <a:r>
              <a:rPr lang="en-US"/>
              <a:t>M&amp;A – 134 acquisitions in North America since 2008.  Part of our DNA</a:t>
            </a:r>
          </a:p>
          <a:p>
            <a:pPr marL="171450" indent="-171450">
              <a:buFont typeface="Arial" panose="020B0604020202020204" pitchFamily="34" charset="0"/>
              <a:buChar char="•"/>
            </a:pPr>
            <a:r>
              <a:rPr lang="en-US"/>
              <a:t>TAD would be Top 80 Carrier for size</a:t>
            </a:r>
          </a:p>
          <a:p>
            <a:endParaRPr lang="en-US"/>
          </a:p>
        </p:txBody>
      </p:sp>
      <p:sp>
        <p:nvSpPr>
          <p:cNvPr id="4" name="Slide Number Placeholder 3"/>
          <p:cNvSpPr>
            <a:spLocks noGrp="1"/>
          </p:cNvSpPr>
          <p:nvPr>
            <p:ph type="sldNum" sz="quarter" idx="5"/>
          </p:nvPr>
        </p:nvSpPr>
        <p:spPr/>
        <p:txBody>
          <a:bodyPr/>
          <a:lstStyle/>
          <a:p>
            <a:fld id="{9E5DEBB3-39E4-4B4B-9F01-56DFAA49D03F}" type="slidenum">
              <a:rPr lang="en-US" smtClean="0"/>
              <a:t>6</a:t>
            </a:fld>
            <a:endParaRPr lang="en-US"/>
          </a:p>
        </p:txBody>
      </p:sp>
    </p:spTree>
    <p:extLst>
      <p:ext uri="{BB962C8B-B14F-4D97-AF65-F5344CB8AC3E}">
        <p14:creationId xmlns:p14="http://schemas.microsoft.com/office/powerpoint/2010/main" val="4252227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8CE85-D950-B2D6-CE67-2DB591B00B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2013B-021E-A7FC-431D-D8CEC8FB7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EB8B08-5117-5A50-0B82-0E499D2A43FD}"/>
              </a:ext>
            </a:extLst>
          </p:cNvPr>
          <p:cNvSpPr>
            <a:spLocks noGrp="1"/>
          </p:cNvSpPr>
          <p:nvPr>
            <p:ph type="body" idx="1"/>
          </p:nvPr>
        </p:nvSpPr>
        <p:spPr/>
        <p:txBody>
          <a:bodyPr/>
          <a:lstStyle/>
          <a:p>
            <a:r>
              <a:rPr lang="en-US"/>
              <a:t>Specialized division is comprised of 60 operating specialized and truckload service offerings throughout North America. </a:t>
            </a:r>
          </a:p>
          <a:p>
            <a:r>
              <a:rPr lang="en-US"/>
              <a:t>Divisions: Dry Van, Flatbed, Dedicated, Tank, Stainless Tank, Bulk </a:t>
            </a:r>
          </a:p>
        </p:txBody>
      </p:sp>
      <p:sp>
        <p:nvSpPr>
          <p:cNvPr id="4" name="Slide Number Placeholder 3">
            <a:extLst>
              <a:ext uri="{FF2B5EF4-FFF2-40B4-BE49-F238E27FC236}">
                <a16:creationId xmlns:a16="http://schemas.microsoft.com/office/drawing/2014/main" id="{1FF6B4D9-E564-E581-B45D-B22EEF3AFFE9}"/>
              </a:ext>
            </a:extLst>
          </p:cNvPr>
          <p:cNvSpPr>
            <a:spLocks noGrp="1"/>
          </p:cNvSpPr>
          <p:nvPr>
            <p:ph type="sldNum" sz="quarter" idx="5"/>
          </p:nvPr>
        </p:nvSpPr>
        <p:spPr/>
        <p:txBody>
          <a:bodyPr/>
          <a:lstStyle/>
          <a:p>
            <a:fld id="{9E5DEBB3-39E4-4B4B-9F01-56DFAA49D03F}" type="slidenum">
              <a:rPr lang="en-US" smtClean="0"/>
              <a:t>7</a:t>
            </a:fld>
            <a:endParaRPr lang="en-US"/>
          </a:p>
        </p:txBody>
      </p:sp>
    </p:spTree>
    <p:extLst>
      <p:ext uri="{BB962C8B-B14F-4D97-AF65-F5344CB8AC3E}">
        <p14:creationId xmlns:p14="http://schemas.microsoft.com/office/powerpoint/2010/main" val="370779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A8D4B-2F57-9B5D-4D31-4857F9AF3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BC1FC-8BBB-2AD3-9E40-C6F0C757B4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9019F5-5B3D-9BCC-C2D6-04C0F187FD5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First question about When was easy…lets look at HOW</a:t>
            </a:r>
          </a:p>
          <a:p>
            <a:endParaRPr lang="en-US"/>
          </a:p>
        </p:txBody>
      </p:sp>
      <p:sp>
        <p:nvSpPr>
          <p:cNvPr id="4" name="Slide Number Placeholder 3">
            <a:extLst>
              <a:ext uri="{FF2B5EF4-FFF2-40B4-BE49-F238E27FC236}">
                <a16:creationId xmlns:a16="http://schemas.microsoft.com/office/drawing/2014/main" id="{71D44DBF-8B7D-C30B-08E6-ABA90081BCE6}"/>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912083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D23AD-8FD2-002F-B386-040781556F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A6FA83-CA9B-E310-0D9D-53DEE916C7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6AEF3B-A713-6A7E-9730-50B8099F2E76}"/>
              </a:ext>
            </a:extLst>
          </p:cNvPr>
          <p:cNvSpPr>
            <a:spLocks noGrp="1"/>
          </p:cNvSpPr>
          <p:nvPr>
            <p:ph type="body" idx="1"/>
          </p:nvPr>
        </p:nvSpPr>
        <p:spPr/>
        <p:txBody>
          <a:bodyPr/>
          <a:lstStyle/>
          <a:p>
            <a:endParaRPr lang="en-US"/>
          </a:p>
          <a:p>
            <a:r>
              <a:rPr lang="en-US"/>
              <a:t>How to get started, you have to ask lots of questions……</a:t>
            </a:r>
          </a:p>
          <a:p>
            <a:endParaRPr lang="en-US"/>
          </a:p>
          <a:p>
            <a:r>
              <a:rPr lang="en-US"/>
              <a:t>How does TAD view Sustainability</a:t>
            </a:r>
          </a:p>
          <a:p>
            <a:r>
              <a:rPr lang="en-US"/>
              <a:t>How do our Customers view Sustainability</a:t>
            </a:r>
          </a:p>
          <a:p>
            <a:endParaRPr lang="en-US"/>
          </a:p>
        </p:txBody>
      </p:sp>
      <p:sp>
        <p:nvSpPr>
          <p:cNvPr id="4" name="Slide Number Placeholder 3">
            <a:extLst>
              <a:ext uri="{FF2B5EF4-FFF2-40B4-BE49-F238E27FC236}">
                <a16:creationId xmlns:a16="http://schemas.microsoft.com/office/drawing/2014/main" id="{8B4D91B5-E4E5-6F44-D2DF-F7D1CB0A3920}"/>
              </a:ext>
            </a:extLst>
          </p:cNvPr>
          <p:cNvSpPr>
            <a:spLocks noGrp="1"/>
          </p:cNvSpPr>
          <p:nvPr>
            <p:ph type="sldNum" sz="quarter" idx="5"/>
          </p:nvPr>
        </p:nvSpPr>
        <p:spPr/>
        <p:txBody>
          <a:bodyPr/>
          <a:lstStyle/>
          <a:p>
            <a:pPr defTabSz="931774">
              <a:defRPr/>
            </a:pPr>
            <a:fld id="{456C14CD-56A7-44B6-8546-FA3ADA3E62AA}" type="slidenum">
              <a:rPr lang="en-US">
                <a:solidFill>
                  <a:prstClr val="black"/>
                </a:solidFill>
                <a:latin typeface="Calibri" panose="020F0502020204030204"/>
              </a:rPr>
              <a:pPr defTabSz="931774">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8919944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C1011-67A4-83C0-703C-B97F0C0307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5D6970-4BA4-72C9-8340-007D87D3E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387A52-D202-04B9-1664-8824E1CDDBA9}"/>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5" name="Footer Placeholder 4">
            <a:extLst>
              <a:ext uri="{FF2B5EF4-FFF2-40B4-BE49-F238E27FC236}">
                <a16:creationId xmlns:a16="http://schemas.microsoft.com/office/drawing/2014/main" id="{A69552A4-9AB4-DD13-0B4D-F8D0B4E42E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F65F54-6F87-925B-E36C-EE1B302038D0}"/>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400321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C46A0-B644-087D-A2D4-F9E9A6E70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8BADD23-EE2E-82F9-08AF-1CFA26B9419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061F56-30BA-83DA-0D4E-3F6D41736581}"/>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5" name="Footer Placeholder 4">
            <a:extLst>
              <a:ext uri="{FF2B5EF4-FFF2-40B4-BE49-F238E27FC236}">
                <a16:creationId xmlns:a16="http://schemas.microsoft.com/office/drawing/2014/main" id="{A8C0E71C-CA15-6F4F-5A74-C338F6C9B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9D0CA3-597B-7FC0-3EC2-006320A241C2}"/>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4279199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FD0664-DCAD-BACC-C466-EDCA3D8801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EA4813-284F-3514-A646-4C4CC2EE17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3B299-8109-70D5-31E5-136D123138FF}"/>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5" name="Footer Placeholder 4">
            <a:extLst>
              <a:ext uri="{FF2B5EF4-FFF2-40B4-BE49-F238E27FC236}">
                <a16:creationId xmlns:a16="http://schemas.microsoft.com/office/drawing/2014/main" id="{6326742F-AC00-46E4-A0F2-FFBC4FB7D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A38531-6B05-5AA0-AEA2-8C0D132BC218}"/>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34677079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7FA3D-3736-57F9-689E-E9F0385FDE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96483A-E725-EF69-A0CC-C9895E5E7C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1F1210-646A-2E04-DBE4-9EC0601236BD}"/>
              </a:ext>
            </a:extLst>
          </p:cNvPr>
          <p:cNvSpPr>
            <a:spLocks noGrp="1"/>
          </p:cNvSpPr>
          <p:nvPr>
            <p:ph type="dt" sz="half" idx="10"/>
          </p:nvPr>
        </p:nvSpPr>
        <p:spPr/>
        <p:txBody>
          <a:bodyPr/>
          <a:lstStyle/>
          <a:p>
            <a:fld id="{AD7F3387-66BA-4BAA-90D2-586A449489AF}" type="datetime1">
              <a:rPr lang="en-US" smtClean="0"/>
              <a:t>10/11/2024</a:t>
            </a:fld>
            <a:endParaRPr lang="en-US"/>
          </a:p>
        </p:txBody>
      </p:sp>
      <p:sp>
        <p:nvSpPr>
          <p:cNvPr id="5" name="Footer Placeholder 4">
            <a:extLst>
              <a:ext uri="{FF2B5EF4-FFF2-40B4-BE49-F238E27FC236}">
                <a16:creationId xmlns:a16="http://schemas.microsoft.com/office/drawing/2014/main" id="{4509292E-B4CE-A1BF-DB61-6CAF3F579F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CF2B7C-5C1F-5FDD-788A-AB385430F6D4}"/>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2315084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D4121-4151-6DDD-6E46-8F4FB8BB26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65867A-51DC-27E2-14A9-87A72D1DA9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CF7BA8-7C61-DF12-999C-A4252522A1FC}"/>
              </a:ext>
            </a:extLst>
          </p:cNvPr>
          <p:cNvSpPr>
            <a:spLocks noGrp="1"/>
          </p:cNvSpPr>
          <p:nvPr>
            <p:ph type="dt" sz="half" idx="10"/>
          </p:nvPr>
        </p:nvSpPr>
        <p:spPr/>
        <p:txBody>
          <a:bodyPr/>
          <a:lstStyle/>
          <a:p>
            <a:fld id="{EAA96908-77C8-443D-859C-DC6F582C235A}" type="datetime1">
              <a:rPr lang="en-US" smtClean="0"/>
              <a:t>10/11/2024</a:t>
            </a:fld>
            <a:endParaRPr lang="en-US"/>
          </a:p>
        </p:txBody>
      </p:sp>
      <p:sp>
        <p:nvSpPr>
          <p:cNvPr id="5" name="Footer Placeholder 4">
            <a:extLst>
              <a:ext uri="{FF2B5EF4-FFF2-40B4-BE49-F238E27FC236}">
                <a16:creationId xmlns:a16="http://schemas.microsoft.com/office/drawing/2014/main" id="{42F3688C-67A6-8C4C-13E1-4424156F0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1D9A0C-1232-AE2F-2B38-5A4DC9CFD8C3}"/>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23704541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F20D-EACB-1888-C0CD-BBBA69AA65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ABDEC6-F4DA-ED43-8F8A-DE6CAEBFFF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AF1CA0-1C2B-3CA9-67B1-3179EAFC4D78}"/>
              </a:ext>
            </a:extLst>
          </p:cNvPr>
          <p:cNvSpPr>
            <a:spLocks noGrp="1"/>
          </p:cNvSpPr>
          <p:nvPr>
            <p:ph type="dt" sz="half" idx="10"/>
          </p:nvPr>
        </p:nvSpPr>
        <p:spPr/>
        <p:txBody>
          <a:bodyPr/>
          <a:lstStyle/>
          <a:p>
            <a:fld id="{8058447D-7457-4669-8A37-4D35764A6CAC}" type="datetime1">
              <a:rPr lang="en-US" smtClean="0"/>
              <a:t>10/11/2024</a:t>
            </a:fld>
            <a:endParaRPr lang="en-US"/>
          </a:p>
        </p:txBody>
      </p:sp>
      <p:sp>
        <p:nvSpPr>
          <p:cNvPr id="5" name="Footer Placeholder 4">
            <a:extLst>
              <a:ext uri="{FF2B5EF4-FFF2-40B4-BE49-F238E27FC236}">
                <a16:creationId xmlns:a16="http://schemas.microsoft.com/office/drawing/2014/main" id="{407D368D-61B6-402F-C31A-552D927EDD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680A1F-D672-4D89-F583-B1120C09BEA9}"/>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1216703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2709-3A8E-47C9-760F-816390E2FF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CD98D8-84B4-52CA-6F41-B6B567968B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C8693C-3B9E-1D01-CD61-1049EE2862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3A8101-818E-26AB-63AD-6BCEE53B9EA2}"/>
              </a:ext>
            </a:extLst>
          </p:cNvPr>
          <p:cNvSpPr>
            <a:spLocks noGrp="1"/>
          </p:cNvSpPr>
          <p:nvPr>
            <p:ph type="dt" sz="half" idx="10"/>
          </p:nvPr>
        </p:nvSpPr>
        <p:spPr/>
        <p:txBody>
          <a:bodyPr/>
          <a:lstStyle/>
          <a:p>
            <a:fld id="{5E53ED1C-741C-4B78-B2BE-0C1FEB3615AB}" type="datetime1">
              <a:rPr lang="en-US" smtClean="0"/>
              <a:t>10/11/2024</a:t>
            </a:fld>
            <a:endParaRPr lang="en-US"/>
          </a:p>
        </p:txBody>
      </p:sp>
      <p:sp>
        <p:nvSpPr>
          <p:cNvPr id="6" name="Footer Placeholder 5">
            <a:extLst>
              <a:ext uri="{FF2B5EF4-FFF2-40B4-BE49-F238E27FC236}">
                <a16:creationId xmlns:a16="http://schemas.microsoft.com/office/drawing/2014/main" id="{738C2691-D111-1E16-8822-4AA91E2DEA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3E8AF4-16D7-95F5-BDCB-4C1E279326AB}"/>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2205333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633EC-52E5-5CEB-A774-F303BDEDD3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7CF586F-CD7D-8D3E-7357-94EAFC3DC1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3DCE6D-8B78-6DDE-A3C3-665B498A44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4E7A63-0010-B81F-D951-5FBEE5B33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1D79F6-0F65-A0CF-FB3A-08059E14E0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F73BC4-9804-3098-335B-E9D5BB935EC5}"/>
              </a:ext>
            </a:extLst>
          </p:cNvPr>
          <p:cNvSpPr>
            <a:spLocks noGrp="1"/>
          </p:cNvSpPr>
          <p:nvPr>
            <p:ph type="dt" sz="half" idx="10"/>
          </p:nvPr>
        </p:nvSpPr>
        <p:spPr/>
        <p:txBody>
          <a:bodyPr/>
          <a:lstStyle/>
          <a:p>
            <a:fld id="{1A831772-5C25-48A2-8D83-82E5118A1DAB}" type="datetime1">
              <a:rPr lang="en-US" smtClean="0"/>
              <a:t>10/11/2024</a:t>
            </a:fld>
            <a:endParaRPr lang="en-US"/>
          </a:p>
        </p:txBody>
      </p:sp>
      <p:sp>
        <p:nvSpPr>
          <p:cNvPr id="8" name="Footer Placeholder 7">
            <a:extLst>
              <a:ext uri="{FF2B5EF4-FFF2-40B4-BE49-F238E27FC236}">
                <a16:creationId xmlns:a16="http://schemas.microsoft.com/office/drawing/2014/main" id="{D9FB57D6-A6AF-3AFA-7BDE-31B31339772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BA51095-63E4-3271-B7A3-0E06B35F399A}"/>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15756692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7B675-C252-E36A-B5CE-991AFABC89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DAC09C4-23D7-22F1-98C6-27968BB7472C}"/>
              </a:ext>
            </a:extLst>
          </p:cNvPr>
          <p:cNvSpPr>
            <a:spLocks noGrp="1"/>
          </p:cNvSpPr>
          <p:nvPr>
            <p:ph type="dt" sz="half" idx="10"/>
          </p:nvPr>
        </p:nvSpPr>
        <p:spPr/>
        <p:txBody>
          <a:bodyPr/>
          <a:lstStyle/>
          <a:p>
            <a:fld id="{6B1577F8-32DD-4F7F-A81A-53013D02E261}" type="datetime1">
              <a:rPr lang="en-US" smtClean="0"/>
              <a:t>10/11/2024</a:t>
            </a:fld>
            <a:endParaRPr lang="en-US"/>
          </a:p>
        </p:txBody>
      </p:sp>
      <p:sp>
        <p:nvSpPr>
          <p:cNvPr id="4" name="Footer Placeholder 3">
            <a:extLst>
              <a:ext uri="{FF2B5EF4-FFF2-40B4-BE49-F238E27FC236}">
                <a16:creationId xmlns:a16="http://schemas.microsoft.com/office/drawing/2014/main" id="{14FE9547-AC1F-6F26-9300-01AFA690B54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E49381-4649-E152-038B-76264F9EB660}"/>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429173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F99A4-0C61-087E-7D79-070A64710650}"/>
              </a:ext>
            </a:extLst>
          </p:cNvPr>
          <p:cNvSpPr>
            <a:spLocks noGrp="1"/>
          </p:cNvSpPr>
          <p:nvPr>
            <p:ph type="dt" sz="half" idx="10"/>
          </p:nvPr>
        </p:nvSpPr>
        <p:spPr/>
        <p:txBody>
          <a:bodyPr/>
          <a:lstStyle/>
          <a:p>
            <a:fld id="{CD85B74F-ACCA-45AF-B1B3-B1B3F7773FBF}" type="datetime1">
              <a:rPr lang="en-US" smtClean="0"/>
              <a:t>10/11/2024</a:t>
            </a:fld>
            <a:endParaRPr lang="en-US"/>
          </a:p>
        </p:txBody>
      </p:sp>
      <p:sp>
        <p:nvSpPr>
          <p:cNvPr id="3" name="Footer Placeholder 2">
            <a:extLst>
              <a:ext uri="{FF2B5EF4-FFF2-40B4-BE49-F238E27FC236}">
                <a16:creationId xmlns:a16="http://schemas.microsoft.com/office/drawing/2014/main" id="{E24F5947-87BD-6458-854A-6CD55F124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CD0762-2442-EFAE-7CC5-36F819CB84DD}"/>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30017927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BF22D-ECFB-745D-1B9A-A18145CA82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CDCDBFA-B366-FCA7-C569-B3EA117550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53CADF-3506-1032-6F43-5F937C944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BFA072-9991-FACB-730E-704C881F0130}"/>
              </a:ext>
            </a:extLst>
          </p:cNvPr>
          <p:cNvSpPr>
            <a:spLocks noGrp="1"/>
          </p:cNvSpPr>
          <p:nvPr>
            <p:ph type="dt" sz="half" idx="10"/>
          </p:nvPr>
        </p:nvSpPr>
        <p:spPr/>
        <p:txBody>
          <a:bodyPr/>
          <a:lstStyle/>
          <a:p>
            <a:fld id="{DE668C53-9196-4774-8F17-870895E5BA24}" type="datetime1">
              <a:rPr lang="en-US" smtClean="0"/>
              <a:t>10/11/2024</a:t>
            </a:fld>
            <a:endParaRPr lang="en-US"/>
          </a:p>
        </p:txBody>
      </p:sp>
      <p:sp>
        <p:nvSpPr>
          <p:cNvPr id="6" name="Footer Placeholder 5">
            <a:extLst>
              <a:ext uri="{FF2B5EF4-FFF2-40B4-BE49-F238E27FC236}">
                <a16:creationId xmlns:a16="http://schemas.microsoft.com/office/drawing/2014/main" id="{9F31DC56-FA0D-92AA-5CEE-006CED60BA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08D7B-9C02-4E0C-C306-AEFB231EA3F8}"/>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1609355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55BA2-79FC-46AF-DA14-C2A5279DA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469A13-CDCA-8126-F634-43943D02DF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D24C12-C411-B1EF-A853-765187E7D76F}"/>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5" name="Footer Placeholder 4">
            <a:extLst>
              <a:ext uri="{FF2B5EF4-FFF2-40B4-BE49-F238E27FC236}">
                <a16:creationId xmlns:a16="http://schemas.microsoft.com/office/drawing/2014/main" id="{D94121F9-4B39-93C2-B744-F7A5BD95BC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14ECC4-6D9E-DBC5-AD36-6F757E497B3A}"/>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11750924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C3D14-5778-57B0-36BF-F0188791FD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D2D305-7DA8-3A98-0E92-62BAFD92D1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309EC4-CD0C-AAA1-C493-37FD00053E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1D1A76-7243-4DBA-D0DE-F9F4A6F8C466}"/>
              </a:ext>
            </a:extLst>
          </p:cNvPr>
          <p:cNvSpPr>
            <a:spLocks noGrp="1"/>
          </p:cNvSpPr>
          <p:nvPr>
            <p:ph type="dt" sz="half" idx="10"/>
          </p:nvPr>
        </p:nvSpPr>
        <p:spPr/>
        <p:txBody>
          <a:bodyPr/>
          <a:lstStyle/>
          <a:p>
            <a:fld id="{C16F6899-24F3-41FA-9F41-58CB5D53F379}" type="datetime1">
              <a:rPr lang="en-US" smtClean="0"/>
              <a:t>10/11/2024</a:t>
            </a:fld>
            <a:endParaRPr lang="en-US"/>
          </a:p>
        </p:txBody>
      </p:sp>
      <p:sp>
        <p:nvSpPr>
          <p:cNvPr id="6" name="Footer Placeholder 5">
            <a:extLst>
              <a:ext uri="{FF2B5EF4-FFF2-40B4-BE49-F238E27FC236}">
                <a16:creationId xmlns:a16="http://schemas.microsoft.com/office/drawing/2014/main" id="{6F29A036-6ACF-B01F-023B-A615CDA66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D2A25A-4B7F-C500-7EB6-B8C0A2E60A7C}"/>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14795053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0E550-FE8B-FA78-68AC-CF3AD858D6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380C35-D4DE-1914-33A7-028A0134EF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6A22A6-8DFE-6B9B-83D5-C3DC4CF39290}"/>
              </a:ext>
            </a:extLst>
          </p:cNvPr>
          <p:cNvSpPr>
            <a:spLocks noGrp="1"/>
          </p:cNvSpPr>
          <p:nvPr>
            <p:ph type="dt" sz="half" idx="10"/>
          </p:nvPr>
        </p:nvSpPr>
        <p:spPr/>
        <p:txBody>
          <a:bodyPr/>
          <a:lstStyle/>
          <a:p>
            <a:fld id="{5565E5DE-556F-4C4A-A1C8-1BD08BA70C3F}" type="datetime1">
              <a:rPr lang="en-US" smtClean="0"/>
              <a:t>10/11/2024</a:t>
            </a:fld>
            <a:endParaRPr lang="en-US"/>
          </a:p>
        </p:txBody>
      </p:sp>
      <p:sp>
        <p:nvSpPr>
          <p:cNvPr id="5" name="Footer Placeholder 4">
            <a:extLst>
              <a:ext uri="{FF2B5EF4-FFF2-40B4-BE49-F238E27FC236}">
                <a16:creationId xmlns:a16="http://schemas.microsoft.com/office/drawing/2014/main" id="{FCE8E9BF-71C4-75C8-11DD-C037781942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EA430C-4EB1-A642-D2CF-55D577D66136}"/>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2703296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96790-397C-DF2E-6945-AA85DB07628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3B57F7-BA10-5DB7-352E-BEF5608AE6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41EC3-5FDE-8330-B223-E73267741563}"/>
              </a:ext>
            </a:extLst>
          </p:cNvPr>
          <p:cNvSpPr>
            <a:spLocks noGrp="1"/>
          </p:cNvSpPr>
          <p:nvPr>
            <p:ph type="dt" sz="half" idx="10"/>
          </p:nvPr>
        </p:nvSpPr>
        <p:spPr/>
        <p:txBody>
          <a:bodyPr/>
          <a:lstStyle/>
          <a:p>
            <a:fld id="{E0D77D19-194C-4728-AEDB-968A00892B3B}" type="datetime1">
              <a:rPr lang="en-US" smtClean="0"/>
              <a:t>10/11/2024</a:t>
            </a:fld>
            <a:endParaRPr lang="en-US"/>
          </a:p>
        </p:txBody>
      </p:sp>
      <p:sp>
        <p:nvSpPr>
          <p:cNvPr id="5" name="Footer Placeholder 4">
            <a:extLst>
              <a:ext uri="{FF2B5EF4-FFF2-40B4-BE49-F238E27FC236}">
                <a16:creationId xmlns:a16="http://schemas.microsoft.com/office/drawing/2014/main" id="{E69BBABA-2403-0034-89DE-62D57313FE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B807E6-F339-C0B3-2EA4-525B688070EF}"/>
              </a:ext>
            </a:extLst>
          </p:cNvPr>
          <p:cNvSpPr>
            <a:spLocks noGrp="1"/>
          </p:cNvSpPr>
          <p:nvPr>
            <p:ph type="sldNum" sz="quarter" idx="12"/>
          </p:nvPr>
        </p:nvSpPr>
        <p:spPr/>
        <p:txBody>
          <a:bodyPr/>
          <a:lstStyle/>
          <a:p>
            <a:fld id="{B48CB76E-B5F6-4B41-B2C1-77BED4B70420}" type="slidenum">
              <a:rPr lang="en-US" smtClean="0"/>
              <a:t>‹#›</a:t>
            </a:fld>
            <a:endParaRPr lang="en-US"/>
          </a:p>
        </p:txBody>
      </p:sp>
    </p:spTree>
    <p:extLst>
      <p:ext uri="{BB962C8B-B14F-4D97-AF65-F5344CB8AC3E}">
        <p14:creationId xmlns:p14="http://schemas.microsoft.com/office/powerpoint/2010/main" val="21288410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3234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t>‹#›</a:t>
            </a:fld>
            <a:endParaRPr/>
          </a:p>
        </p:txBody>
      </p:sp>
    </p:spTree>
    <p:extLst>
      <p:ext uri="{BB962C8B-B14F-4D97-AF65-F5344CB8AC3E}">
        <p14:creationId xmlns:p14="http://schemas.microsoft.com/office/powerpoint/2010/main" val="12863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IVPD 3">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508002" y="1178427"/>
            <a:ext cx="11157817" cy="231007"/>
          </a:xfrm>
          <a:prstGeom prst="rect">
            <a:avLst/>
          </a:prstGeom>
        </p:spPr>
        <p:txBody>
          <a:bodyPr wrap="none" lIns="0" tIns="0" rIns="0" bIns="0" anchor="ctr">
            <a:noAutofit/>
          </a:bodyPr>
          <a:lstStyle>
            <a:lvl1pPr marL="0" indent="0" algn="ctr">
              <a:buNone/>
              <a:defRPr sz="1600" b="0" baseline="0">
                <a:solidFill>
                  <a:schemeClr val="bg1">
                    <a:lumMod val="65000"/>
                  </a:schemeClr>
                </a:solidFill>
                <a:latin typeface="+mn-lt"/>
                <a:ea typeface="Roboto" panose="02000000000000000000" pitchFamily="2" charset="0"/>
              </a:defRPr>
            </a:lvl1pPr>
            <a:lvl2pPr marL="609546" indent="0">
              <a:buNone/>
              <a:defRPr sz="1600"/>
            </a:lvl2pPr>
            <a:lvl3pPr marL="1219090" indent="0">
              <a:buNone/>
              <a:defRPr sz="1333"/>
            </a:lvl3pPr>
            <a:lvl4pPr marL="1828636" indent="0">
              <a:buNone/>
              <a:defRPr sz="1200"/>
            </a:lvl4pPr>
            <a:lvl5pPr marL="2438181" indent="0">
              <a:buNone/>
              <a:defRPr sz="1200"/>
            </a:lvl5pPr>
            <a:lvl6pPr marL="3047726" indent="0">
              <a:buNone/>
              <a:defRPr sz="1200"/>
            </a:lvl6pPr>
            <a:lvl7pPr marL="3657270" indent="0">
              <a:buNone/>
              <a:defRPr sz="1200"/>
            </a:lvl7pPr>
            <a:lvl8pPr marL="4266816" indent="0">
              <a:buNone/>
              <a:defRPr sz="1200"/>
            </a:lvl8pPr>
            <a:lvl9pPr marL="4876362" indent="0">
              <a:buNone/>
              <a:defRPr sz="1200"/>
            </a:lvl9pPr>
          </a:lstStyle>
          <a:p>
            <a:pPr lvl="0"/>
            <a:r>
              <a:rPr lang="en-US"/>
              <a:t>CLICK TO EDITE SUBTITLE</a:t>
            </a:r>
          </a:p>
        </p:txBody>
      </p:sp>
      <p:sp>
        <p:nvSpPr>
          <p:cNvPr id="5" name="Title 2"/>
          <p:cNvSpPr>
            <a:spLocks noGrp="1"/>
          </p:cNvSpPr>
          <p:nvPr>
            <p:ph type="title"/>
          </p:nvPr>
        </p:nvSpPr>
        <p:spPr>
          <a:xfrm>
            <a:off x="508002" y="455086"/>
            <a:ext cx="11157817" cy="660511"/>
          </a:xfrm>
          <a:prstGeom prst="rect">
            <a:avLst/>
          </a:prstGeom>
        </p:spPr>
        <p:txBody>
          <a:bodyPr lIns="0" tIns="0" rIns="0" bIns="0" anchor="ctr"/>
          <a:lstStyle>
            <a:lvl1pPr algn="ctr">
              <a:defRPr sz="4800">
                <a:solidFill>
                  <a:schemeClr val="bg1">
                    <a:lumMod val="50000"/>
                  </a:schemeClr>
                </a:solidFill>
              </a:defRPr>
            </a:lvl1pPr>
          </a:lstStyle>
          <a:p>
            <a:r>
              <a:rPr lang="en-US"/>
              <a:t>Click to edit Master title style</a:t>
            </a:r>
          </a:p>
        </p:txBody>
      </p:sp>
    </p:spTree>
    <p:extLst>
      <p:ext uri="{BB962C8B-B14F-4D97-AF65-F5344CB8AC3E}">
        <p14:creationId xmlns:p14="http://schemas.microsoft.com/office/powerpoint/2010/main" val="31548262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3E726-A9C1-D5CD-E165-E7925D02F2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B246F-C16E-B6E9-C9AF-96E52FB5C7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EDE562-9536-3BDB-D4E0-E74866AD16C6}"/>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5" name="Footer Placeholder 4">
            <a:extLst>
              <a:ext uri="{FF2B5EF4-FFF2-40B4-BE49-F238E27FC236}">
                <a16:creationId xmlns:a16="http://schemas.microsoft.com/office/drawing/2014/main" id="{8FA917B7-8996-86A5-AE9B-CE7919B9F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DF3CC2-71A0-041A-AF8E-B8967A28379E}"/>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1070604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56D2D-4217-937A-D48C-1CA6316259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221DB3-EEBB-6F1D-46C6-5D733EC78F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A17D3D-531F-798D-C77A-A10559F99C21}"/>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5" name="Footer Placeholder 4">
            <a:extLst>
              <a:ext uri="{FF2B5EF4-FFF2-40B4-BE49-F238E27FC236}">
                <a16:creationId xmlns:a16="http://schemas.microsoft.com/office/drawing/2014/main" id="{5E7251C7-2AAD-CA26-7F0C-285EB7F2F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B62D9-D8EB-6041-7107-A45632CED37E}"/>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2758778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04DB2-810A-231D-EF9F-AE9F8C0C92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45907B-418A-A244-9EDE-E078E3D112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7B3CD3-1987-416C-2C7C-4C240038E076}"/>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5" name="Footer Placeholder 4">
            <a:extLst>
              <a:ext uri="{FF2B5EF4-FFF2-40B4-BE49-F238E27FC236}">
                <a16:creationId xmlns:a16="http://schemas.microsoft.com/office/drawing/2014/main" id="{CD571A12-D77B-F976-289C-AA57E1D8E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37FF47-5D02-4A47-8219-0E9F5F9F7E0E}"/>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15321034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8BFAB-DBB2-8FB1-A16C-A959DB70D4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286826-E2CD-6551-1220-E3777DEB6B9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37198A-43E1-CD21-8544-9783C5AE12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9311BE-5E84-564D-4C75-49997E75CE4D}"/>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6" name="Footer Placeholder 5">
            <a:extLst>
              <a:ext uri="{FF2B5EF4-FFF2-40B4-BE49-F238E27FC236}">
                <a16:creationId xmlns:a16="http://schemas.microsoft.com/office/drawing/2014/main" id="{FE0BE232-51FC-2965-8CF0-8B505BF63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F07F33-03EF-E0B3-0515-641C17233D16}"/>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3543568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D853C-7265-C62A-1F90-C08D2480BB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F5A048-3A3F-7DA0-45C2-FF87C46F27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7E1932-C0F4-717E-EDCB-90977420C0EF}"/>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5" name="Footer Placeholder 4">
            <a:extLst>
              <a:ext uri="{FF2B5EF4-FFF2-40B4-BE49-F238E27FC236}">
                <a16:creationId xmlns:a16="http://schemas.microsoft.com/office/drawing/2014/main" id="{E53297D7-1EB3-54A5-0EDB-BE5B7B91F7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51051-9734-35A1-E624-72B84CC01089}"/>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44512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FB054-B78E-1760-B8AF-ABE71AD05F7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ABC26C-6AD6-F674-61BA-CA7C353697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9BDA8-F31B-384B-DAAC-EE4E48B32D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7A455E5-C297-CF23-07E2-83530C09B5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54F300-2812-9C93-F06B-7E66747303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80DFA9-C70C-5DC0-B2FD-B9D7F98C3C3E}"/>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8" name="Footer Placeholder 7">
            <a:extLst>
              <a:ext uri="{FF2B5EF4-FFF2-40B4-BE49-F238E27FC236}">
                <a16:creationId xmlns:a16="http://schemas.microsoft.com/office/drawing/2014/main" id="{821705B5-CF2B-CA73-DB9D-52BB9B6ACD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DFCDD1-0BB0-0726-F852-613E85B88044}"/>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6535639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1A33-26EA-D334-6B0D-CCD5DE50F1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F310A6-1C96-BC60-4082-0999EECACE97}"/>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4" name="Footer Placeholder 3">
            <a:extLst>
              <a:ext uri="{FF2B5EF4-FFF2-40B4-BE49-F238E27FC236}">
                <a16:creationId xmlns:a16="http://schemas.microsoft.com/office/drawing/2014/main" id="{CBA261A7-6443-DDB4-9CFF-5FFCE5C0C47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F3F245-4969-FC37-84EF-AA3A7104ABBB}"/>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2892081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A40151-8DFE-BCA5-6D49-DC203A6F0A06}"/>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3" name="Footer Placeholder 2">
            <a:extLst>
              <a:ext uri="{FF2B5EF4-FFF2-40B4-BE49-F238E27FC236}">
                <a16:creationId xmlns:a16="http://schemas.microsoft.com/office/drawing/2014/main" id="{C2BB29A3-638F-C880-C711-1E6E623E482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4B64A4C-0FBD-4EE9-4BAE-5CD7DB1AADC7}"/>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1904630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E452-CE54-72D4-8AFA-76A64EED6B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1CB00C-8649-BA91-D5D3-9FE9CC8927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70169E6-F9C6-CC1C-0499-0D247E6FA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A19072-22ED-0787-4BA1-F436608D8687}"/>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6" name="Footer Placeholder 5">
            <a:extLst>
              <a:ext uri="{FF2B5EF4-FFF2-40B4-BE49-F238E27FC236}">
                <a16:creationId xmlns:a16="http://schemas.microsoft.com/office/drawing/2014/main" id="{A0501667-1258-AF5B-EFAC-8D5E27DDCB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376D8-9466-7FB3-228C-20C792324B2E}"/>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11978303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D99F3-9991-03D3-D56A-485F4C5AF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33BBF9-AAE3-0D0B-8067-86906542D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EC22F3-8318-3D1D-EA26-06AEDBE802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454A42-C474-C79A-E529-03477D36718C}"/>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6" name="Footer Placeholder 5">
            <a:extLst>
              <a:ext uri="{FF2B5EF4-FFF2-40B4-BE49-F238E27FC236}">
                <a16:creationId xmlns:a16="http://schemas.microsoft.com/office/drawing/2014/main" id="{E7D58F0A-7443-AC36-5504-060A63BDE2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96DFC-DC5A-CF75-1D01-97FDB5AE5BD3}"/>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18083949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45AB4-2787-E61C-F55D-374C310A0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155CFD-B040-59C9-6322-1AB9E0B87C2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F48B65-FCF9-04FA-AB13-1B0F9E5C565B}"/>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5" name="Footer Placeholder 4">
            <a:extLst>
              <a:ext uri="{FF2B5EF4-FFF2-40B4-BE49-F238E27FC236}">
                <a16:creationId xmlns:a16="http://schemas.microsoft.com/office/drawing/2014/main" id="{864FF96B-0ADD-2D68-1149-25890F8FB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39231-1FA3-9B27-2D5F-2B1131A8EFB8}"/>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16648221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7EA268-84F7-EAF5-4C7D-A64E85006F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4192D9-F86C-9328-6406-F807204CA1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16FDEC-1D94-D30A-E561-B25FC198CC9E}"/>
              </a:ext>
            </a:extLst>
          </p:cNvPr>
          <p:cNvSpPr>
            <a:spLocks noGrp="1"/>
          </p:cNvSpPr>
          <p:nvPr>
            <p:ph type="dt" sz="half" idx="10"/>
          </p:nvPr>
        </p:nvSpPr>
        <p:spPr/>
        <p:txBody>
          <a:bodyPr/>
          <a:lstStyle/>
          <a:p>
            <a:fld id="{BB8BF03B-2203-4CE7-B104-7B8E5AFD788F}" type="datetimeFigureOut">
              <a:rPr lang="en-US" smtClean="0"/>
              <a:t>10/11/2024</a:t>
            </a:fld>
            <a:endParaRPr lang="en-US"/>
          </a:p>
        </p:txBody>
      </p:sp>
      <p:sp>
        <p:nvSpPr>
          <p:cNvPr id="5" name="Footer Placeholder 4">
            <a:extLst>
              <a:ext uri="{FF2B5EF4-FFF2-40B4-BE49-F238E27FC236}">
                <a16:creationId xmlns:a16="http://schemas.microsoft.com/office/drawing/2014/main" id="{2FEA8000-6C29-9A28-6A0D-70D7BB3D7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912A02-47A5-DF7B-42FB-FC0C7C5DCFFB}"/>
              </a:ext>
            </a:extLst>
          </p:cNvPr>
          <p:cNvSpPr>
            <a:spLocks noGrp="1"/>
          </p:cNvSpPr>
          <p:nvPr>
            <p:ph type="sldNum" sz="quarter" idx="12"/>
          </p:nvPr>
        </p:nvSpPr>
        <p:spPr/>
        <p:txBody>
          <a:bodyPr/>
          <a:lstStyle/>
          <a:p>
            <a:fld id="{D2F373A3-FC74-4EAD-933B-81A97A1CF515}" type="slidenum">
              <a:rPr lang="en-US" smtClean="0"/>
              <a:t>‹#›</a:t>
            </a:fld>
            <a:endParaRPr lang="en-US"/>
          </a:p>
        </p:txBody>
      </p:sp>
    </p:spTree>
    <p:extLst>
      <p:ext uri="{BB962C8B-B14F-4D97-AF65-F5344CB8AC3E}">
        <p14:creationId xmlns:p14="http://schemas.microsoft.com/office/powerpoint/2010/main" val="3434557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EB421-F9BA-4DFD-8CE8-CAE0CFB5A5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F0D4AD-BD17-4079-A7FE-0C2719C9C1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E45D371-CD5D-457E-ABE2-C1CD030ED5E1}"/>
              </a:ext>
            </a:extLst>
          </p:cNvPr>
          <p:cNvSpPr>
            <a:spLocks noGrp="1"/>
          </p:cNvSpPr>
          <p:nvPr>
            <p:ph type="dt" sz="half" idx="10"/>
          </p:nvPr>
        </p:nvSpPr>
        <p:spPr/>
        <p:txBody>
          <a:bodyPr/>
          <a:lstStyle/>
          <a:p>
            <a:fld id="{873C28B3-647D-4257-A2B7-001BB892C30A}" type="datetimeFigureOut">
              <a:rPr lang="en-US" smtClean="0"/>
              <a:t>10/11/2024</a:t>
            </a:fld>
            <a:endParaRPr lang="en-US"/>
          </a:p>
        </p:txBody>
      </p:sp>
      <p:sp>
        <p:nvSpPr>
          <p:cNvPr id="5" name="Footer Placeholder 4">
            <a:extLst>
              <a:ext uri="{FF2B5EF4-FFF2-40B4-BE49-F238E27FC236}">
                <a16:creationId xmlns:a16="http://schemas.microsoft.com/office/drawing/2014/main" id="{A736A18F-118D-4C94-A512-014882717A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599E7-B8EA-4B79-AB41-E8A303A0870A}"/>
              </a:ext>
            </a:extLst>
          </p:cNvPr>
          <p:cNvSpPr>
            <a:spLocks noGrp="1"/>
          </p:cNvSpPr>
          <p:nvPr>
            <p:ph type="sldNum" sz="quarter" idx="12"/>
          </p:nvPr>
        </p:nvSpPr>
        <p:spPr/>
        <p:txBody>
          <a:bodyPr/>
          <a:lstStyle/>
          <a:p>
            <a:fld id="{61DB823B-9222-4971-9687-F5C16E510165}" type="slidenum">
              <a:rPr lang="en-US" smtClean="0"/>
              <a:t>‹#›</a:t>
            </a:fld>
            <a:endParaRPr lang="en-US"/>
          </a:p>
        </p:txBody>
      </p:sp>
      <p:pic>
        <p:nvPicPr>
          <p:cNvPr id="7" name="Picture 6">
            <a:extLst>
              <a:ext uri="{FF2B5EF4-FFF2-40B4-BE49-F238E27FC236}">
                <a16:creationId xmlns:a16="http://schemas.microsoft.com/office/drawing/2014/main" id="{0E83D3A3-A790-4009-9930-E8CC053C25E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D3D7F9B7-FC92-4ECF-A1B8-E07BA8AD8A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09951" y="574868"/>
            <a:ext cx="5372100" cy="1917700"/>
          </a:xfrm>
          <a:prstGeom prst="rect">
            <a:avLst/>
          </a:prstGeom>
        </p:spPr>
      </p:pic>
    </p:spTree>
    <p:extLst>
      <p:ext uri="{BB962C8B-B14F-4D97-AF65-F5344CB8AC3E}">
        <p14:creationId xmlns:p14="http://schemas.microsoft.com/office/powerpoint/2010/main" val="41922082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C9A05-FBC3-4797-8677-829366D864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71A54-20F0-41E0-8F82-77C9407684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CDFCF3-F1D4-4903-BDAE-39815502BD6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B3883BE-07B8-4E35-B021-5A1260849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F31D48-A86C-447F-B525-87DF878DFE24}"/>
              </a:ext>
            </a:extLst>
          </p:cNvPr>
          <p:cNvSpPr>
            <a:spLocks noGrp="1"/>
          </p:cNvSpPr>
          <p:nvPr>
            <p:ph type="sldNum" sz="quarter" idx="12"/>
          </p:nvPr>
        </p:nvSpPr>
        <p:spPr/>
        <p:txBody>
          <a:bodyPr/>
          <a:lstStyle/>
          <a:p>
            <a:fld id="{661EDC5A-D680-1E40-8811-92B5E7718552}" type="slidenum">
              <a:rPr lang="en-US" smtClean="0"/>
              <a:t>‹#›</a:t>
            </a:fld>
            <a:endParaRPr lang="en-US"/>
          </a:p>
        </p:txBody>
      </p:sp>
    </p:spTree>
    <p:extLst>
      <p:ext uri="{BB962C8B-B14F-4D97-AF65-F5344CB8AC3E}">
        <p14:creationId xmlns:p14="http://schemas.microsoft.com/office/powerpoint/2010/main" val="1582485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D5FAD-36DF-460B-8B8B-9AA5EA16DC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F0E118-ADC0-417A-B94E-E9FF620C5A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85AFCC-3E18-48D7-AA08-DB968F83101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6B0968C-9B9D-4A81-A661-233CBBF76B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32499F-02D0-41A4-8D51-2ED0E73A6970}"/>
              </a:ext>
            </a:extLst>
          </p:cNvPr>
          <p:cNvSpPr>
            <a:spLocks noGrp="1"/>
          </p:cNvSpPr>
          <p:nvPr>
            <p:ph type="sldNum" sz="quarter" idx="12"/>
          </p:nvPr>
        </p:nvSpPr>
        <p:spPr/>
        <p:txBody>
          <a:bodyPr/>
          <a:lstStyle/>
          <a:p>
            <a:fld id="{661EDC5A-D680-1E40-8811-92B5E7718552}" type="slidenum">
              <a:rPr lang="en-US" smtClean="0"/>
              <a:t>‹#›</a:t>
            </a:fld>
            <a:endParaRPr lang="en-US"/>
          </a:p>
        </p:txBody>
      </p:sp>
    </p:spTree>
    <p:extLst>
      <p:ext uri="{BB962C8B-B14F-4D97-AF65-F5344CB8AC3E}">
        <p14:creationId xmlns:p14="http://schemas.microsoft.com/office/powerpoint/2010/main" val="1183483043"/>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5B897-DC53-AA52-1F2D-B710631499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ECE806-827F-1826-BC96-1EF2F454C5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497EFB-E6DD-B057-11A5-2822A6D5089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2F38B0-0976-BC69-78D3-764F9028B7FF}"/>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6" name="Footer Placeholder 5">
            <a:extLst>
              <a:ext uri="{FF2B5EF4-FFF2-40B4-BE49-F238E27FC236}">
                <a16:creationId xmlns:a16="http://schemas.microsoft.com/office/drawing/2014/main" id="{47FE6209-AF5B-482C-9F25-D6A6F2D1DF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0E097E-8992-A994-53CB-A6D373B3061A}"/>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25698607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C8604-8E4C-4569-8210-4894F27341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812614-0102-416C-A8B2-4247BB74B8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070A3-F23E-4340-9564-AC78DD8AF8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CC8BB7-AAB8-4557-B1E1-973880973036}"/>
              </a:ext>
            </a:extLst>
          </p:cNvPr>
          <p:cNvSpPr>
            <a:spLocks noGrp="1"/>
          </p:cNvSpPr>
          <p:nvPr>
            <p:ph type="dt" sz="half" idx="10"/>
          </p:nvPr>
        </p:nvSpPr>
        <p:spPr/>
        <p:txBody>
          <a:bodyPr/>
          <a:lstStyle/>
          <a:p>
            <a:fld id="{873C28B3-647D-4257-A2B7-001BB892C30A}" type="datetimeFigureOut">
              <a:rPr lang="en-US" smtClean="0"/>
              <a:t>10/11/2024</a:t>
            </a:fld>
            <a:endParaRPr lang="en-US"/>
          </a:p>
        </p:txBody>
      </p:sp>
      <p:sp>
        <p:nvSpPr>
          <p:cNvPr id="6" name="Footer Placeholder 5">
            <a:extLst>
              <a:ext uri="{FF2B5EF4-FFF2-40B4-BE49-F238E27FC236}">
                <a16:creationId xmlns:a16="http://schemas.microsoft.com/office/drawing/2014/main" id="{07A06CD7-6288-42AE-94AB-EF1AAC4A3C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4055C8-6C53-4A97-A195-F8F241777B1C}"/>
              </a:ext>
            </a:extLst>
          </p:cNvPr>
          <p:cNvSpPr>
            <a:spLocks noGrp="1"/>
          </p:cNvSpPr>
          <p:nvPr>
            <p:ph type="sldNum" sz="quarter" idx="12"/>
          </p:nvPr>
        </p:nvSpPr>
        <p:spPr/>
        <p:txBody>
          <a:bodyPr/>
          <a:lstStyle/>
          <a:p>
            <a:fld id="{61DB823B-9222-4971-9687-F5C16E510165}" type="slidenum">
              <a:rPr lang="en-US" smtClean="0"/>
              <a:t>‹#›</a:t>
            </a:fld>
            <a:endParaRPr lang="en-US"/>
          </a:p>
        </p:txBody>
      </p:sp>
    </p:spTree>
    <p:extLst>
      <p:ext uri="{BB962C8B-B14F-4D97-AF65-F5344CB8AC3E}">
        <p14:creationId xmlns:p14="http://schemas.microsoft.com/office/powerpoint/2010/main" val="8542628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065AA-DA2F-4646-B24E-477A3BB147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15FAC7-880A-4F8F-B92F-2B4C0F3DC7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52E637-B4F1-43B4-B825-5FB23F4E2E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F4843F-6F64-422B-AA81-9D18EF2A2A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211FBD-42D1-401D-A056-2F9253F957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B77050-D070-4D5F-9FDA-8334990F60C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AE606FE-15F8-464B-ACCE-83DC50C7E6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B4C5A6-26B7-4E83-999C-D2283252D0C9}"/>
              </a:ext>
            </a:extLst>
          </p:cNvPr>
          <p:cNvSpPr>
            <a:spLocks noGrp="1"/>
          </p:cNvSpPr>
          <p:nvPr>
            <p:ph type="sldNum" sz="quarter" idx="12"/>
          </p:nvPr>
        </p:nvSpPr>
        <p:spPr/>
        <p:txBody>
          <a:bodyPr/>
          <a:lstStyle/>
          <a:p>
            <a:fld id="{661EDC5A-D680-1E40-8811-92B5E7718552}" type="slidenum">
              <a:rPr lang="en-US" smtClean="0"/>
              <a:t>‹#›</a:t>
            </a:fld>
            <a:endParaRPr lang="en-US"/>
          </a:p>
        </p:txBody>
      </p:sp>
    </p:spTree>
    <p:extLst>
      <p:ext uri="{BB962C8B-B14F-4D97-AF65-F5344CB8AC3E}">
        <p14:creationId xmlns:p14="http://schemas.microsoft.com/office/powerpoint/2010/main" val="3510024442"/>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F3BD5-12FE-4520-A529-07C7255272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02A659C-3700-4B36-8EF7-3835066ED42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2AB4FB9-5B30-438E-9C17-8CE67EB831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150D1D-93D7-40F5-8995-E503E1CED1E4}"/>
              </a:ext>
            </a:extLst>
          </p:cNvPr>
          <p:cNvSpPr>
            <a:spLocks noGrp="1"/>
          </p:cNvSpPr>
          <p:nvPr>
            <p:ph type="sldNum" sz="quarter" idx="12"/>
          </p:nvPr>
        </p:nvSpPr>
        <p:spPr/>
        <p:txBody>
          <a:bodyPr/>
          <a:lstStyle/>
          <a:p>
            <a:fld id="{AC85BE80-0FE8-4B4F-9CD2-D7FE9080E68E}" type="slidenum">
              <a:rPr lang="en-US" smtClean="0"/>
              <a:t>‹#›</a:t>
            </a:fld>
            <a:endParaRPr lang="en-US"/>
          </a:p>
        </p:txBody>
      </p:sp>
    </p:spTree>
    <p:extLst>
      <p:ext uri="{BB962C8B-B14F-4D97-AF65-F5344CB8AC3E}">
        <p14:creationId xmlns:p14="http://schemas.microsoft.com/office/powerpoint/2010/main" val="34612833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045B5-AFEB-4D2B-81C2-5C94C2835609}"/>
              </a:ext>
            </a:extLst>
          </p:cNvPr>
          <p:cNvSpPr>
            <a:spLocks noGrp="1"/>
          </p:cNvSpPr>
          <p:nvPr>
            <p:ph type="dt" sz="half" idx="10"/>
          </p:nvPr>
        </p:nvSpPr>
        <p:spPr/>
        <p:txBody>
          <a:bodyPr/>
          <a:lstStyle/>
          <a:p>
            <a:fld id="{98AAD097-C8EE-BD4B-BBE8-0E7A6F970755}" type="datetimeFigureOut">
              <a:rPr lang="en-US" smtClean="0"/>
              <a:t>10/11/2024</a:t>
            </a:fld>
            <a:endParaRPr lang="en-US"/>
          </a:p>
        </p:txBody>
      </p:sp>
      <p:sp>
        <p:nvSpPr>
          <p:cNvPr id="3" name="Footer Placeholder 2">
            <a:extLst>
              <a:ext uri="{FF2B5EF4-FFF2-40B4-BE49-F238E27FC236}">
                <a16:creationId xmlns:a16="http://schemas.microsoft.com/office/drawing/2014/main" id="{A74A938D-78CB-46C6-87B2-FDB766B669C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0ABFE8-5541-49DE-8CB2-B6F3E49B7146}"/>
              </a:ext>
            </a:extLst>
          </p:cNvPr>
          <p:cNvSpPr>
            <a:spLocks noGrp="1"/>
          </p:cNvSpPr>
          <p:nvPr>
            <p:ph type="sldNum" sz="quarter" idx="12"/>
          </p:nvPr>
        </p:nvSpPr>
        <p:spPr/>
        <p:txBody>
          <a:bodyPr/>
          <a:lstStyle/>
          <a:p>
            <a:fld id="{C00C5509-B6A8-9E4E-A757-A8BE752097E4}" type="slidenum">
              <a:rPr lang="en-US" smtClean="0"/>
              <a:t>‹#›</a:t>
            </a:fld>
            <a:endParaRPr lang="en-US"/>
          </a:p>
        </p:txBody>
      </p:sp>
    </p:spTree>
    <p:extLst>
      <p:ext uri="{BB962C8B-B14F-4D97-AF65-F5344CB8AC3E}">
        <p14:creationId xmlns:p14="http://schemas.microsoft.com/office/powerpoint/2010/main" val="4070753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39833-0275-43C9-8243-AA6649F6D2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4A6234-432B-43BC-9232-E0F7000472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D597B6-078D-43E5-B20E-706FEB128E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BF11B-8C0F-4470-A5EC-EA30994C4F0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22A2988-DFB0-41A5-B5F6-E9C9D58D66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1E0CD0-0E01-4029-8F80-B02BD0B26FA8}"/>
              </a:ext>
            </a:extLst>
          </p:cNvPr>
          <p:cNvSpPr>
            <a:spLocks noGrp="1"/>
          </p:cNvSpPr>
          <p:nvPr>
            <p:ph type="sldNum" sz="quarter" idx="12"/>
          </p:nvPr>
        </p:nvSpPr>
        <p:spPr/>
        <p:txBody>
          <a:bodyPr/>
          <a:lstStyle/>
          <a:p>
            <a:fld id="{661EDC5A-D680-1E40-8811-92B5E7718552}" type="slidenum">
              <a:rPr lang="en-US" smtClean="0"/>
              <a:t>‹#›</a:t>
            </a:fld>
            <a:endParaRPr lang="en-US"/>
          </a:p>
        </p:txBody>
      </p:sp>
    </p:spTree>
    <p:extLst>
      <p:ext uri="{BB962C8B-B14F-4D97-AF65-F5344CB8AC3E}">
        <p14:creationId xmlns:p14="http://schemas.microsoft.com/office/powerpoint/2010/main" val="335877794"/>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D0818-9467-4510-AFD4-4800DD5B27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8EF1C1-549B-42B9-8119-780D42260D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89AA5B-7600-4A72-8FB0-92415613E6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7E44F9-E7FA-4DCC-A4C1-A9862050E79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F8B8E0E2-2D80-4603-B5A6-1AAB49072E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A56AB-24E2-4016-A4F3-E7F2F2A27CFA}"/>
              </a:ext>
            </a:extLst>
          </p:cNvPr>
          <p:cNvSpPr>
            <a:spLocks noGrp="1"/>
          </p:cNvSpPr>
          <p:nvPr>
            <p:ph type="sldNum" sz="quarter" idx="12"/>
          </p:nvPr>
        </p:nvSpPr>
        <p:spPr/>
        <p:txBody>
          <a:bodyPr/>
          <a:lstStyle/>
          <a:p>
            <a:fld id="{661EDC5A-D680-1E40-8811-92B5E7718552}" type="slidenum">
              <a:rPr lang="en-US" smtClean="0"/>
              <a:t>‹#›</a:t>
            </a:fld>
            <a:endParaRPr lang="en-US"/>
          </a:p>
        </p:txBody>
      </p:sp>
    </p:spTree>
    <p:extLst>
      <p:ext uri="{BB962C8B-B14F-4D97-AF65-F5344CB8AC3E}">
        <p14:creationId xmlns:p14="http://schemas.microsoft.com/office/powerpoint/2010/main" val="3855653997"/>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10DCE-D401-4165-9D61-A8AD538D048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8A10C9-A439-421A-BE76-6D8777573C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0419BF-E0CE-405A-BCF1-28B1F9EC27A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D8E60A09-B247-47E7-8E3D-E03A187F5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8F9948-FA09-4641-8C29-9F4255302629}"/>
              </a:ext>
            </a:extLst>
          </p:cNvPr>
          <p:cNvSpPr>
            <a:spLocks noGrp="1"/>
          </p:cNvSpPr>
          <p:nvPr>
            <p:ph type="sldNum" sz="quarter" idx="12"/>
          </p:nvPr>
        </p:nvSpPr>
        <p:spPr/>
        <p:txBody>
          <a:bodyPr/>
          <a:lstStyle/>
          <a:p>
            <a:fld id="{661EDC5A-D680-1E40-8811-92B5E7718552}" type="slidenum">
              <a:rPr lang="en-US" smtClean="0"/>
              <a:t>‹#›</a:t>
            </a:fld>
            <a:endParaRPr lang="en-US"/>
          </a:p>
        </p:txBody>
      </p:sp>
    </p:spTree>
    <p:extLst>
      <p:ext uri="{BB962C8B-B14F-4D97-AF65-F5344CB8AC3E}">
        <p14:creationId xmlns:p14="http://schemas.microsoft.com/office/powerpoint/2010/main" val="1081122433"/>
      </p:ext>
    </p:extLst>
  </p:cSld>
  <p:clrMapOvr>
    <a:masterClrMapping/>
  </p:clrMapOvr>
  <p:hf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E2851E-5D45-436D-BD94-537463A7BE9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30AD5C-3E94-493E-AD58-1E69440200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3A45D-B92C-4C9C-91CE-7EAD10DD02F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730ED55-6258-44A8-A0B1-004B37ACAC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E8AA64-9525-4BBE-82DC-821C0ACE0024}"/>
              </a:ext>
            </a:extLst>
          </p:cNvPr>
          <p:cNvSpPr>
            <a:spLocks noGrp="1"/>
          </p:cNvSpPr>
          <p:nvPr>
            <p:ph type="sldNum" sz="quarter" idx="12"/>
          </p:nvPr>
        </p:nvSpPr>
        <p:spPr/>
        <p:txBody>
          <a:bodyPr/>
          <a:lstStyle/>
          <a:p>
            <a:fld id="{661EDC5A-D680-1E40-8811-92B5E7718552}" type="slidenum">
              <a:rPr lang="en-US" smtClean="0"/>
              <a:t>‹#›</a:t>
            </a:fld>
            <a:endParaRPr lang="en-US"/>
          </a:p>
        </p:txBody>
      </p:sp>
    </p:spTree>
    <p:extLst>
      <p:ext uri="{BB962C8B-B14F-4D97-AF65-F5344CB8AC3E}">
        <p14:creationId xmlns:p14="http://schemas.microsoft.com/office/powerpoint/2010/main" val="2360009838"/>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CD6DF0A-B3E4-FF4D-9D0C-05E88CBDCB0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B5ABBE48-6490-A349-A78F-4E00E7A20DAB}"/>
              </a:ext>
            </a:extLst>
          </p:cNvPr>
          <p:cNvSpPr>
            <a:spLocks noGrp="1"/>
          </p:cNvSpPr>
          <p:nvPr>
            <p:ph type="ctrTitle"/>
          </p:nvPr>
        </p:nvSpPr>
        <p:spPr>
          <a:xfrm>
            <a:off x="1524000" y="1863689"/>
            <a:ext cx="9144000" cy="1519008"/>
          </a:xfrm>
          <a:prstGeom prst="rect">
            <a:avLst/>
          </a:prstGeom>
        </p:spPr>
        <p:txBody>
          <a:bodyPr anchor="b">
            <a:normAutofit/>
          </a:bodyPr>
          <a:lstStyle>
            <a:lvl1pPr algn="ctr">
              <a:defRPr sz="2700" b="0" i="0" cap="all" baseline="0">
                <a:solidFill>
                  <a:schemeClr val="tx1"/>
                </a:solidFill>
                <a:latin typeface="Montserrat Light" pitchFamily="2" charset="77"/>
                <a:ea typeface="Helvetica Neue" charset="0"/>
                <a:cs typeface="Helvetica Neue" charset="0"/>
              </a:defRPr>
            </a:lvl1pPr>
          </a:lstStyle>
          <a:p>
            <a:r>
              <a:rPr lang="en-US"/>
              <a:t>Click to edit Master title style</a:t>
            </a:r>
          </a:p>
        </p:txBody>
      </p:sp>
      <p:sp>
        <p:nvSpPr>
          <p:cNvPr id="8" name="Subtitle 2">
            <a:extLst>
              <a:ext uri="{FF2B5EF4-FFF2-40B4-BE49-F238E27FC236}">
                <a16:creationId xmlns:a16="http://schemas.microsoft.com/office/drawing/2014/main" id="{0BAAA175-FD18-714E-A8F7-9565D80EB8A3}"/>
              </a:ext>
            </a:extLst>
          </p:cNvPr>
          <p:cNvSpPr>
            <a:spLocks noGrp="1"/>
          </p:cNvSpPr>
          <p:nvPr>
            <p:ph type="subTitle" idx="1"/>
          </p:nvPr>
        </p:nvSpPr>
        <p:spPr>
          <a:xfrm>
            <a:off x="1524000" y="3382697"/>
            <a:ext cx="9144000" cy="1655762"/>
          </a:xfrm>
          <a:prstGeom prst="rect">
            <a:avLst/>
          </a:prstGeom>
        </p:spPr>
        <p:txBody>
          <a:bodyPr>
            <a:normAutofit/>
          </a:bodyPr>
          <a:lstStyle>
            <a:lvl1pPr marL="0" indent="0" algn="ctr">
              <a:buNone/>
              <a:defRPr sz="1350" b="1" i="0" cap="all" baseline="0">
                <a:solidFill>
                  <a:schemeClr val="tx1"/>
                </a:solidFill>
                <a:latin typeface="Montserrat Medium" pitchFamily="2" charset="77"/>
                <a:ea typeface="Arial" charset="0"/>
                <a:cs typeface="Arial"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11" name="Picture 10">
            <a:extLst>
              <a:ext uri="{FF2B5EF4-FFF2-40B4-BE49-F238E27FC236}">
                <a16:creationId xmlns:a16="http://schemas.microsoft.com/office/drawing/2014/main" id="{6B96C19D-7DFE-A24B-AFED-779DDCD525E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09951" y="574868"/>
            <a:ext cx="5372100" cy="1917700"/>
          </a:xfrm>
          <a:prstGeom prst="rect">
            <a:avLst/>
          </a:prstGeom>
        </p:spPr>
      </p:pic>
    </p:spTree>
    <p:extLst>
      <p:ext uri="{BB962C8B-B14F-4D97-AF65-F5344CB8AC3E}">
        <p14:creationId xmlns:p14="http://schemas.microsoft.com/office/powerpoint/2010/main" val="5123762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BE8EC0-9B1D-9649-B85A-B66491FD29CB}"/>
              </a:ext>
            </a:extLst>
          </p:cNvPr>
          <p:cNvSpPr>
            <a:spLocks noGrp="1"/>
          </p:cNvSpPr>
          <p:nvPr>
            <p:ph type="title"/>
          </p:nvPr>
        </p:nvSpPr>
        <p:spPr>
          <a:xfrm>
            <a:off x="276869" y="359746"/>
            <a:ext cx="10515600" cy="381848"/>
          </a:xfrm>
          <a:prstGeom prst="rect">
            <a:avLst/>
          </a:prstGeom>
        </p:spPr>
        <p:txBody>
          <a:bodyPr>
            <a:noAutofit/>
          </a:bodyPr>
          <a:lstStyle>
            <a:lvl1pPr>
              <a:defRPr sz="2700" b="1" i="0" cap="all" baseline="0">
                <a:solidFill>
                  <a:schemeClr val="tx1">
                    <a:lumMod val="95000"/>
                    <a:lumOff val="5000"/>
                  </a:schemeClr>
                </a:solidFill>
                <a:latin typeface="Montserrat" pitchFamily="2" charset="77"/>
                <a:ea typeface="Arial" charset="0"/>
                <a:cs typeface="Arial" charset="0"/>
              </a:defRPr>
            </a:lvl1pPr>
          </a:lstStyle>
          <a:p>
            <a:r>
              <a:rPr lang="en-US"/>
              <a:t>Click to edit Master title style</a:t>
            </a:r>
          </a:p>
        </p:txBody>
      </p:sp>
      <p:sp>
        <p:nvSpPr>
          <p:cNvPr id="8" name="Content Placeholder 2">
            <a:extLst>
              <a:ext uri="{FF2B5EF4-FFF2-40B4-BE49-F238E27FC236}">
                <a16:creationId xmlns:a16="http://schemas.microsoft.com/office/drawing/2014/main" id="{4603A83F-AEFA-3E4D-B03B-6B34615A08AC}"/>
              </a:ext>
            </a:extLst>
          </p:cNvPr>
          <p:cNvSpPr>
            <a:spLocks noGrp="1"/>
          </p:cNvSpPr>
          <p:nvPr>
            <p:ph sz="half" idx="1"/>
          </p:nvPr>
        </p:nvSpPr>
        <p:spPr>
          <a:xfrm>
            <a:off x="276874" y="1186180"/>
            <a:ext cx="11289697" cy="5007920"/>
          </a:xfrm>
          <a:prstGeom prst="rect">
            <a:avLst/>
          </a:prstGeom>
        </p:spPr>
        <p:txBody>
          <a:bodyPr/>
          <a:lstStyle>
            <a:lvl1pPr marL="171450" indent="-171450">
              <a:spcAft>
                <a:spcPts val="450"/>
              </a:spcAft>
              <a:buClr>
                <a:srgbClr val="C00000"/>
              </a:buClr>
              <a:buFont typeface="Zapf Dingbats"/>
              <a:buChar char="➤"/>
              <a:defRPr baseline="0">
                <a:solidFill>
                  <a:schemeClr val="tx1"/>
                </a:solidFill>
                <a:latin typeface="Open Sans" panose="020B0606030504020204" pitchFamily="34" charset="0"/>
                <a:ea typeface="Arial" charset="0"/>
                <a:cs typeface="Arial" charset="0"/>
              </a:defRPr>
            </a:lvl1pPr>
            <a:lvl2pPr marL="5143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2pPr>
            <a:lvl3pPr marL="8572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3pPr>
            <a:lvl4pPr marL="12001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4pPr>
            <a:lvl5pPr marL="15430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8CBE978C-4F71-4BAC-9C5E-13F7804EA40D}"/>
              </a:ext>
            </a:extLst>
          </p:cNvPr>
          <p:cNvSpPr>
            <a:spLocks noGrp="1"/>
          </p:cNvSpPr>
          <p:nvPr>
            <p:ph type="sldNum" sz="quarter" idx="12"/>
          </p:nvPr>
        </p:nvSpPr>
        <p:spPr/>
        <p:txBody>
          <a:bodyPr/>
          <a:lstStyle/>
          <a:p>
            <a:fld id="{661EDC5A-D680-1E40-8811-92B5E7718552}" type="slidenum">
              <a:rPr lang="en-US" smtClean="0"/>
              <a:t>‹#›</a:t>
            </a:fld>
            <a:endParaRPr lang="en-US"/>
          </a:p>
        </p:txBody>
      </p:sp>
      <p:sp>
        <p:nvSpPr>
          <p:cNvPr id="10" name="Date Placeholder 9">
            <a:extLst>
              <a:ext uri="{FF2B5EF4-FFF2-40B4-BE49-F238E27FC236}">
                <a16:creationId xmlns:a16="http://schemas.microsoft.com/office/drawing/2014/main" id="{511989BA-72F1-4578-B9DD-0637C442FF57}"/>
              </a:ext>
            </a:extLst>
          </p:cNvPr>
          <p:cNvSpPr>
            <a:spLocks noGrp="1"/>
          </p:cNvSpPr>
          <p:nvPr>
            <p:ph type="dt" sz="half" idx="13"/>
          </p:nvPr>
        </p:nvSpPr>
        <p:spPr/>
        <p:txBody>
          <a:bodyPr/>
          <a:lstStyle/>
          <a:p>
            <a:endParaRPr lang="en-US"/>
          </a:p>
        </p:txBody>
      </p:sp>
      <p:sp>
        <p:nvSpPr>
          <p:cNvPr id="11" name="Footer Placeholder 10">
            <a:extLst>
              <a:ext uri="{FF2B5EF4-FFF2-40B4-BE49-F238E27FC236}">
                <a16:creationId xmlns:a16="http://schemas.microsoft.com/office/drawing/2014/main" id="{78E9F67A-365C-4B7E-991C-A4F93479FC19}"/>
              </a:ext>
            </a:extLst>
          </p:cNvPr>
          <p:cNvSpPr>
            <a:spLocks noGrp="1"/>
          </p:cNvSpPr>
          <p:nvPr>
            <p:ph type="ftr" sz="quarter" idx="14"/>
          </p:nvPr>
        </p:nvSpPr>
        <p:spPr/>
        <p:txBody>
          <a:bodyPr/>
          <a:lstStyle/>
          <a:p>
            <a:endParaRPr lang="en-US"/>
          </a:p>
        </p:txBody>
      </p:sp>
    </p:spTree>
    <p:extLst>
      <p:ext uri="{BB962C8B-B14F-4D97-AF65-F5344CB8AC3E}">
        <p14:creationId xmlns:p14="http://schemas.microsoft.com/office/powerpoint/2010/main" val="1574156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84CC-907E-0B48-0011-159CEC3686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FEE08A-B0DA-0C1F-A932-FFAF3B9437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D8ED6D-44EA-FCF6-EA45-A555603A8E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D6EB6-5AA0-7867-9C4F-AF75B5F99D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F7FF17-613B-27F1-1C91-0371EECB9B1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CE6F1F-F965-B5E5-19BC-7513F6961AD2}"/>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8" name="Footer Placeholder 7">
            <a:extLst>
              <a:ext uri="{FF2B5EF4-FFF2-40B4-BE49-F238E27FC236}">
                <a16:creationId xmlns:a16="http://schemas.microsoft.com/office/drawing/2014/main" id="{BAF9C4B5-389C-CA58-FAB8-84CA917A80E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B274BC-8A96-168B-DE01-1BB728FC88AA}"/>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7367383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0BE8EC0-9B1D-9649-B85A-B66491FD29CB}"/>
              </a:ext>
            </a:extLst>
          </p:cNvPr>
          <p:cNvSpPr>
            <a:spLocks noGrp="1"/>
          </p:cNvSpPr>
          <p:nvPr>
            <p:ph type="title"/>
          </p:nvPr>
        </p:nvSpPr>
        <p:spPr>
          <a:xfrm>
            <a:off x="276869" y="359746"/>
            <a:ext cx="10515600" cy="381848"/>
          </a:xfrm>
          <a:prstGeom prst="rect">
            <a:avLst/>
          </a:prstGeom>
        </p:spPr>
        <p:txBody>
          <a:bodyPr>
            <a:noAutofit/>
          </a:bodyPr>
          <a:lstStyle>
            <a:lvl1pPr>
              <a:defRPr sz="2700" b="1" i="0" cap="all" baseline="0">
                <a:solidFill>
                  <a:schemeClr val="tx1">
                    <a:lumMod val="95000"/>
                    <a:lumOff val="5000"/>
                  </a:schemeClr>
                </a:solidFill>
                <a:latin typeface="Montserrat" pitchFamily="2" charset="77"/>
                <a:ea typeface="Arial" charset="0"/>
                <a:cs typeface="Arial" charset="0"/>
              </a:defRPr>
            </a:lvl1pPr>
          </a:lstStyle>
          <a:p>
            <a:r>
              <a:rPr lang="en-US"/>
              <a:t>Click to edit Master title style</a:t>
            </a:r>
          </a:p>
        </p:txBody>
      </p:sp>
      <p:sp>
        <p:nvSpPr>
          <p:cNvPr id="8" name="Content Placeholder 2">
            <a:extLst>
              <a:ext uri="{FF2B5EF4-FFF2-40B4-BE49-F238E27FC236}">
                <a16:creationId xmlns:a16="http://schemas.microsoft.com/office/drawing/2014/main" id="{4603A83F-AEFA-3E4D-B03B-6B34615A08AC}"/>
              </a:ext>
            </a:extLst>
          </p:cNvPr>
          <p:cNvSpPr>
            <a:spLocks noGrp="1"/>
          </p:cNvSpPr>
          <p:nvPr>
            <p:ph sz="half" idx="1"/>
          </p:nvPr>
        </p:nvSpPr>
        <p:spPr>
          <a:xfrm>
            <a:off x="276869" y="1948070"/>
            <a:ext cx="3429000" cy="4479234"/>
          </a:xfrm>
          <a:prstGeom prst="rect">
            <a:avLst/>
          </a:prstGeom>
        </p:spPr>
        <p:txBody>
          <a:bodyPr/>
          <a:lstStyle>
            <a:lvl1pPr marL="171450" indent="-171450">
              <a:spcAft>
                <a:spcPts val="450"/>
              </a:spcAft>
              <a:buClr>
                <a:srgbClr val="C00000"/>
              </a:buClr>
              <a:buFont typeface="Zapf Dingbats"/>
              <a:buChar char="➤"/>
              <a:defRPr baseline="0">
                <a:solidFill>
                  <a:schemeClr val="tx1"/>
                </a:solidFill>
                <a:latin typeface="Open Sans" panose="020B0606030504020204" pitchFamily="34" charset="0"/>
                <a:ea typeface="Arial" charset="0"/>
                <a:cs typeface="Arial" charset="0"/>
              </a:defRPr>
            </a:lvl1pPr>
            <a:lvl2pPr marL="5143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2pPr>
            <a:lvl3pPr marL="8572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3pPr>
            <a:lvl4pPr marL="12001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4pPr>
            <a:lvl5pPr marL="15430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D1B36823-AC9F-3545-9994-4C57B4292B88}"/>
              </a:ext>
            </a:extLst>
          </p:cNvPr>
          <p:cNvSpPr>
            <a:spLocks noGrp="1"/>
          </p:cNvSpPr>
          <p:nvPr>
            <p:ph sz="half" idx="10"/>
          </p:nvPr>
        </p:nvSpPr>
        <p:spPr>
          <a:xfrm>
            <a:off x="4240697" y="1948070"/>
            <a:ext cx="3429000" cy="4479234"/>
          </a:xfrm>
          <a:prstGeom prst="rect">
            <a:avLst/>
          </a:prstGeom>
        </p:spPr>
        <p:txBody>
          <a:bodyPr/>
          <a:lstStyle>
            <a:lvl1pPr marL="171450" indent="-171450">
              <a:spcAft>
                <a:spcPts val="450"/>
              </a:spcAft>
              <a:buClr>
                <a:srgbClr val="C00000"/>
              </a:buClr>
              <a:buFont typeface="Zapf Dingbats"/>
              <a:buChar char="➤"/>
              <a:defRPr baseline="0">
                <a:solidFill>
                  <a:schemeClr val="tx1"/>
                </a:solidFill>
                <a:latin typeface="Open Sans" panose="020B0606030504020204" pitchFamily="34" charset="0"/>
                <a:ea typeface="Arial" charset="0"/>
                <a:cs typeface="Arial" charset="0"/>
              </a:defRPr>
            </a:lvl1pPr>
            <a:lvl2pPr marL="5143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2pPr>
            <a:lvl3pPr marL="8572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3pPr>
            <a:lvl4pPr marL="12001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4pPr>
            <a:lvl5pPr marL="15430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4E51B892-19A0-FC46-97DA-18AE60E25C72}"/>
              </a:ext>
            </a:extLst>
          </p:cNvPr>
          <p:cNvSpPr>
            <a:spLocks noGrp="1"/>
          </p:cNvSpPr>
          <p:nvPr>
            <p:ph sz="half" idx="11"/>
          </p:nvPr>
        </p:nvSpPr>
        <p:spPr>
          <a:xfrm>
            <a:off x="8204525" y="1948070"/>
            <a:ext cx="3429000" cy="4479234"/>
          </a:xfrm>
          <a:prstGeom prst="rect">
            <a:avLst/>
          </a:prstGeom>
        </p:spPr>
        <p:txBody>
          <a:bodyPr/>
          <a:lstStyle>
            <a:lvl1pPr marL="171450" indent="-171450">
              <a:spcAft>
                <a:spcPts val="450"/>
              </a:spcAft>
              <a:buClr>
                <a:srgbClr val="C00000"/>
              </a:buClr>
              <a:buFont typeface="Zapf Dingbats"/>
              <a:buChar char="➤"/>
              <a:defRPr baseline="0">
                <a:solidFill>
                  <a:schemeClr val="tx1"/>
                </a:solidFill>
                <a:latin typeface="Open Sans" panose="020B0606030504020204" pitchFamily="34" charset="0"/>
                <a:ea typeface="Arial" charset="0"/>
                <a:cs typeface="Arial" charset="0"/>
              </a:defRPr>
            </a:lvl1pPr>
            <a:lvl2pPr marL="5143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2pPr>
            <a:lvl3pPr marL="8572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3pPr>
            <a:lvl4pPr marL="12001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4pPr>
            <a:lvl5pPr marL="15430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B0509D60-67A4-5342-A92B-197785C911B2}"/>
              </a:ext>
            </a:extLst>
          </p:cNvPr>
          <p:cNvSpPr>
            <a:spLocks noGrp="1"/>
          </p:cNvSpPr>
          <p:nvPr>
            <p:ph type="body" sz="quarter" idx="12" hasCustomPrompt="1"/>
          </p:nvPr>
        </p:nvSpPr>
        <p:spPr>
          <a:xfrm>
            <a:off x="276869" y="1404739"/>
            <a:ext cx="3429000" cy="397083"/>
          </a:xfrm>
          <a:prstGeom prst="rect">
            <a:avLst/>
          </a:prstGeom>
        </p:spPr>
        <p:txBody>
          <a:bodyPr>
            <a:normAutofit/>
          </a:bodyPr>
          <a:lstStyle>
            <a:lvl1pPr marL="0" indent="0">
              <a:buNone/>
              <a:defRPr sz="1800" b="1" i="0">
                <a:latin typeface="Montserrat" pitchFamily="2" charset="77"/>
              </a:defRPr>
            </a:lvl1pPr>
          </a:lstStyle>
          <a:p>
            <a:pPr lvl="0"/>
            <a:r>
              <a:rPr lang="en-US" b="1" i="0">
                <a:latin typeface="Montserrat" pitchFamily="2" charset="77"/>
              </a:rPr>
              <a:t>Subtitle</a:t>
            </a:r>
            <a:endParaRPr lang="en-US"/>
          </a:p>
        </p:txBody>
      </p:sp>
      <p:sp>
        <p:nvSpPr>
          <p:cNvPr id="10" name="Text Placeholder 2">
            <a:extLst>
              <a:ext uri="{FF2B5EF4-FFF2-40B4-BE49-F238E27FC236}">
                <a16:creationId xmlns:a16="http://schemas.microsoft.com/office/drawing/2014/main" id="{1703F38D-165F-8849-BE3E-32FC8110C2B1}"/>
              </a:ext>
            </a:extLst>
          </p:cNvPr>
          <p:cNvSpPr>
            <a:spLocks noGrp="1"/>
          </p:cNvSpPr>
          <p:nvPr>
            <p:ph type="body" sz="quarter" idx="13" hasCustomPrompt="1"/>
          </p:nvPr>
        </p:nvSpPr>
        <p:spPr>
          <a:xfrm>
            <a:off x="4240697" y="1404738"/>
            <a:ext cx="3429000" cy="397083"/>
          </a:xfrm>
          <a:prstGeom prst="rect">
            <a:avLst/>
          </a:prstGeom>
        </p:spPr>
        <p:txBody>
          <a:bodyPr>
            <a:normAutofit/>
          </a:bodyPr>
          <a:lstStyle>
            <a:lvl1pPr marL="0" indent="0">
              <a:buNone/>
              <a:defRPr sz="1800" b="1" i="0">
                <a:latin typeface="Montserrat" pitchFamily="2" charset="77"/>
              </a:defRPr>
            </a:lvl1pPr>
          </a:lstStyle>
          <a:p>
            <a:pPr lvl="0"/>
            <a:r>
              <a:rPr lang="en-US" b="1" i="0">
                <a:latin typeface="Montserrat" pitchFamily="2" charset="77"/>
              </a:rPr>
              <a:t>Subtitle</a:t>
            </a:r>
            <a:endParaRPr lang="en-US"/>
          </a:p>
        </p:txBody>
      </p:sp>
      <p:sp>
        <p:nvSpPr>
          <p:cNvPr id="11" name="Text Placeholder 2">
            <a:extLst>
              <a:ext uri="{FF2B5EF4-FFF2-40B4-BE49-F238E27FC236}">
                <a16:creationId xmlns:a16="http://schemas.microsoft.com/office/drawing/2014/main" id="{65055E73-B768-0944-9871-E9D54667B7E1}"/>
              </a:ext>
            </a:extLst>
          </p:cNvPr>
          <p:cNvSpPr>
            <a:spLocks noGrp="1"/>
          </p:cNvSpPr>
          <p:nvPr>
            <p:ph type="body" sz="quarter" idx="14" hasCustomPrompt="1"/>
          </p:nvPr>
        </p:nvSpPr>
        <p:spPr>
          <a:xfrm>
            <a:off x="8204525" y="1404738"/>
            <a:ext cx="3429000" cy="397083"/>
          </a:xfrm>
          <a:prstGeom prst="rect">
            <a:avLst/>
          </a:prstGeom>
        </p:spPr>
        <p:txBody>
          <a:bodyPr>
            <a:normAutofit/>
          </a:bodyPr>
          <a:lstStyle>
            <a:lvl1pPr marL="0" indent="0">
              <a:buNone/>
              <a:defRPr sz="1800" b="1" i="0">
                <a:latin typeface="Montserrat" pitchFamily="2" charset="77"/>
              </a:defRPr>
            </a:lvl1pPr>
          </a:lstStyle>
          <a:p>
            <a:pPr lvl="0"/>
            <a:r>
              <a:rPr lang="en-US" b="1" i="0">
                <a:latin typeface="Montserrat" pitchFamily="2" charset="77"/>
              </a:rPr>
              <a:t>Subtitle</a:t>
            </a:r>
            <a:endParaRPr lang="en-US"/>
          </a:p>
        </p:txBody>
      </p:sp>
    </p:spTree>
    <p:extLst>
      <p:ext uri="{BB962C8B-B14F-4D97-AF65-F5344CB8AC3E}">
        <p14:creationId xmlns:p14="http://schemas.microsoft.com/office/powerpoint/2010/main" val="1663924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9C93E4A-4377-B14E-8C1A-1DAB06EE1CF9}"/>
              </a:ext>
            </a:extLst>
          </p:cNvPr>
          <p:cNvSpPr>
            <a:spLocks noGrp="1"/>
          </p:cNvSpPr>
          <p:nvPr>
            <p:ph type="title"/>
          </p:nvPr>
        </p:nvSpPr>
        <p:spPr>
          <a:xfrm>
            <a:off x="276869" y="359746"/>
            <a:ext cx="10515600" cy="381848"/>
          </a:xfrm>
          <a:prstGeom prst="rect">
            <a:avLst/>
          </a:prstGeom>
        </p:spPr>
        <p:txBody>
          <a:bodyPr>
            <a:noAutofit/>
          </a:bodyPr>
          <a:lstStyle>
            <a:lvl1pPr>
              <a:defRPr sz="2700" b="1" i="0" cap="all" baseline="0">
                <a:solidFill>
                  <a:schemeClr val="tx1">
                    <a:lumMod val="95000"/>
                    <a:lumOff val="5000"/>
                  </a:schemeClr>
                </a:solidFill>
                <a:latin typeface="Montserrat" pitchFamily="2" charset="77"/>
                <a:ea typeface="Arial" charset="0"/>
                <a:cs typeface="Arial" charset="0"/>
              </a:defRPr>
            </a:lvl1pPr>
          </a:lstStyle>
          <a:p>
            <a:r>
              <a:rPr lang="en-US"/>
              <a:t>Click to edit Master title style</a:t>
            </a:r>
          </a:p>
        </p:txBody>
      </p:sp>
      <p:sp>
        <p:nvSpPr>
          <p:cNvPr id="9" name="Content Placeholder 2">
            <a:extLst>
              <a:ext uri="{FF2B5EF4-FFF2-40B4-BE49-F238E27FC236}">
                <a16:creationId xmlns:a16="http://schemas.microsoft.com/office/drawing/2014/main" id="{9BF119CE-8C37-834C-B76A-DE3CB738B2C4}"/>
              </a:ext>
            </a:extLst>
          </p:cNvPr>
          <p:cNvSpPr>
            <a:spLocks noGrp="1"/>
          </p:cNvSpPr>
          <p:nvPr>
            <p:ph sz="half" idx="1"/>
          </p:nvPr>
        </p:nvSpPr>
        <p:spPr>
          <a:xfrm>
            <a:off x="276869" y="1186180"/>
            <a:ext cx="5181600" cy="5007920"/>
          </a:xfrm>
          <a:prstGeom prst="rect">
            <a:avLst/>
          </a:prstGeom>
        </p:spPr>
        <p:txBody>
          <a:bodyPr/>
          <a:lstStyle>
            <a:lvl1pPr marL="171450" indent="-171450">
              <a:spcAft>
                <a:spcPts val="450"/>
              </a:spcAft>
              <a:buClr>
                <a:srgbClr val="C00000"/>
              </a:buClr>
              <a:buFont typeface="Zapf Dingbats"/>
              <a:buChar char="➤"/>
              <a:defRPr baseline="0">
                <a:solidFill>
                  <a:schemeClr val="tx1"/>
                </a:solidFill>
                <a:latin typeface="Open Sans" panose="020B0606030504020204" pitchFamily="34" charset="0"/>
                <a:ea typeface="Arial" charset="0"/>
                <a:cs typeface="Arial" charset="0"/>
              </a:defRPr>
            </a:lvl1pPr>
            <a:lvl2pPr marL="5143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2pPr>
            <a:lvl3pPr marL="8572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3pPr>
            <a:lvl4pPr marL="12001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4pPr>
            <a:lvl5pPr marL="1543050" indent="-171450">
              <a:buClr>
                <a:srgbClr val="C00000"/>
              </a:buClr>
              <a:buFont typeface="Arial" panose="020B0604020202020204" pitchFamily="34" charset="0"/>
              <a:buChar char="•"/>
              <a:defRPr baseline="0">
                <a:solidFill>
                  <a:schemeClr val="tx1"/>
                </a:solidFill>
                <a:latin typeface="Open Sans" panose="020B0606030504020204" pitchFamily="34" charset="0"/>
                <a:ea typeface="Arial" charset="0"/>
                <a:cs typeface="Arial"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7F6CFC3B-BBD5-AB40-B288-5E9A4943B4DC}"/>
              </a:ext>
            </a:extLst>
          </p:cNvPr>
          <p:cNvSpPr>
            <a:spLocks noGrp="1"/>
          </p:cNvSpPr>
          <p:nvPr>
            <p:ph sz="half" idx="2"/>
          </p:nvPr>
        </p:nvSpPr>
        <p:spPr>
          <a:xfrm>
            <a:off x="6172200" y="1169043"/>
            <a:ext cx="5181600" cy="5007920"/>
          </a:xfrm>
          <a:prstGeom prst="rect">
            <a:avLst/>
          </a:prstGeom>
        </p:spPr>
        <p:txBody>
          <a:bodyPr/>
          <a:lstStyle>
            <a:lvl1pPr>
              <a:defRPr baseline="0">
                <a:solidFill>
                  <a:schemeClr val="tx1"/>
                </a:solidFill>
                <a:latin typeface="Open Sans" panose="020B0606030504020204" pitchFamily="34" charset="0"/>
                <a:ea typeface="Arial" charset="0"/>
                <a:cs typeface="Arial" charset="0"/>
              </a:defRPr>
            </a:lvl1pPr>
            <a:lvl2pPr>
              <a:defRPr baseline="0">
                <a:solidFill>
                  <a:schemeClr val="tx1"/>
                </a:solidFill>
                <a:latin typeface="Open Sans" panose="020B0606030504020204" pitchFamily="34" charset="0"/>
                <a:ea typeface="Arial" charset="0"/>
                <a:cs typeface="Arial" charset="0"/>
              </a:defRPr>
            </a:lvl2pPr>
            <a:lvl3pPr>
              <a:defRPr baseline="0">
                <a:solidFill>
                  <a:schemeClr val="tx1"/>
                </a:solidFill>
                <a:latin typeface="Open Sans" panose="020B0606030504020204" pitchFamily="34" charset="0"/>
                <a:ea typeface="Arial" charset="0"/>
                <a:cs typeface="Arial" charset="0"/>
              </a:defRPr>
            </a:lvl3pPr>
            <a:lvl4pPr>
              <a:defRPr baseline="0">
                <a:solidFill>
                  <a:schemeClr val="tx1"/>
                </a:solidFill>
                <a:latin typeface="Open Sans" panose="020B0606030504020204" pitchFamily="34" charset="0"/>
                <a:ea typeface="Arial" charset="0"/>
                <a:cs typeface="Arial" charset="0"/>
              </a:defRPr>
            </a:lvl4pPr>
            <a:lvl5pPr>
              <a:defRPr baseline="0">
                <a:solidFill>
                  <a:schemeClr val="tx1"/>
                </a:solidFill>
                <a:latin typeface="Open Sans" panose="020B0606030504020204" pitchFamily="34" charset="0"/>
                <a:ea typeface="Arial" charset="0"/>
                <a:cs typeface="Arial" charset="0"/>
              </a:defRPr>
            </a:lvl5pPr>
          </a:lstStyle>
          <a:p>
            <a:pPr lvl="0"/>
            <a:r>
              <a:rPr lang="en-US"/>
              <a:t>Click to edit Master text styles</a:t>
            </a:r>
          </a:p>
        </p:txBody>
      </p:sp>
    </p:spTree>
    <p:extLst>
      <p:ext uri="{BB962C8B-B14F-4D97-AF65-F5344CB8AC3E}">
        <p14:creationId xmlns:p14="http://schemas.microsoft.com/office/powerpoint/2010/main" val="38679191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our Squar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8A32C4-74CD-B448-B4E9-4E474E0BBA31}"/>
              </a:ext>
            </a:extLst>
          </p:cNvPr>
          <p:cNvSpPr>
            <a:spLocks noGrp="1"/>
          </p:cNvSpPr>
          <p:nvPr>
            <p:ph type="title"/>
          </p:nvPr>
        </p:nvSpPr>
        <p:spPr>
          <a:xfrm>
            <a:off x="276869" y="359746"/>
            <a:ext cx="10515600" cy="381848"/>
          </a:xfrm>
          <a:prstGeom prst="rect">
            <a:avLst/>
          </a:prstGeom>
        </p:spPr>
        <p:txBody>
          <a:bodyPr>
            <a:noAutofit/>
          </a:bodyPr>
          <a:lstStyle>
            <a:lvl1pPr>
              <a:defRPr sz="2700" b="1" i="0" cap="all" baseline="0">
                <a:solidFill>
                  <a:schemeClr val="tx1">
                    <a:lumMod val="95000"/>
                    <a:lumOff val="5000"/>
                  </a:schemeClr>
                </a:solidFill>
                <a:latin typeface="Montserrat" pitchFamily="2" charset="77"/>
                <a:ea typeface="Arial" charset="0"/>
                <a:cs typeface="Arial"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AE7DBD9F-4EA3-7249-8868-2005E866209C}"/>
              </a:ext>
            </a:extLst>
          </p:cNvPr>
          <p:cNvCxnSpPr>
            <a:cxnSpLocks/>
          </p:cNvCxnSpPr>
          <p:nvPr userDrawn="1"/>
        </p:nvCxnSpPr>
        <p:spPr>
          <a:xfrm>
            <a:off x="6088703" y="1454912"/>
            <a:ext cx="0" cy="2071688"/>
          </a:xfrm>
          <a:prstGeom prst="line">
            <a:avLst/>
          </a:prstGeom>
          <a:ln>
            <a:solidFill>
              <a:srgbClr val="BC2B15"/>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251284CA-3857-1D48-A6D5-B46C7FE6E496}"/>
              </a:ext>
            </a:extLst>
          </p:cNvPr>
          <p:cNvCxnSpPr/>
          <p:nvPr userDrawn="1"/>
        </p:nvCxnSpPr>
        <p:spPr>
          <a:xfrm>
            <a:off x="6088703" y="3969512"/>
            <a:ext cx="0" cy="2071688"/>
          </a:xfrm>
          <a:prstGeom prst="line">
            <a:avLst/>
          </a:prstGeom>
          <a:ln>
            <a:solidFill>
              <a:srgbClr val="BC2B15"/>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7482DF0-B3DE-5845-8916-A0BB4A93BE83}"/>
              </a:ext>
            </a:extLst>
          </p:cNvPr>
          <p:cNvCxnSpPr>
            <a:cxnSpLocks/>
          </p:cNvCxnSpPr>
          <p:nvPr userDrawn="1"/>
        </p:nvCxnSpPr>
        <p:spPr>
          <a:xfrm flipH="1">
            <a:off x="6312541" y="3721862"/>
            <a:ext cx="3662363" cy="0"/>
          </a:xfrm>
          <a:prstGeom prst="line">
            <a:avLst/>
          </a:prstGeom>
          <a:ln>
            <a:solidFill>
              <a:srgbClr val="BC2B15"/>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991F898E-4102-544D-9E3F-92CDD02D83A5}"/>
              </a:ext>
            </a:extLst>
          </p:cNvPr>
          <p:cNvCxnSpPr>
            <a:cxnSpLocks/>
          </p:cNvCxnSpPr>
          <p:nvPr userDrawn="1"/>
        </p:nvCxnSpPr>
        <p:spPr>
          <a:xfrm flipH="1">
            <a:off x="2202507" y="3721862"/>
            <a:ext cx="3667127" cy="0"/>
          </a:xfrm>
          <a:prstGeom prst="line">
            <a:avLst/>
          </a:prstGeom>
          <a:ln>
            <a:solidFill>
              <a:srgbClr val="BC2B15"/>
            </a:solidFill>
          </a:ln>
          <a:effectLst/>
        </p:spPr>
        <p:style>
          <a:lnRef idx="2">
            <a:schemeClr val="accent1"/>
          </a:lnRef>
          <a:fillRef idx="0">
            <a:schemeClr val="accent1"/>
          </a:fillRef>
          <a:effectRef idx="1">
            <a:schemeClr val="accent1"/>
          </a:effectRef>
          <a:fontRef idx="minor">
            <a:schemeClr val="tx1"/>
          </a:fontRef>
        </p:style>
      </p:cxnSp>
      <p:sp>
        <p:nvSpPr>
          <p:cNvPr id="24" name="Text Placeholder 23">
            <a:extLst>
              <a:ext uri="{FF2B5EF4-FFF2-40B4-BE49-F238E27FC236}">
                <a16:creationId xmlns:a16="http://schemas.microsoft.com/office/drawing/2014/main" id="{9212B26E-BC48-2347-8F09-AFA61D4D887E}"/>
              </a:ext>
            </a:extLst>
          </p:cNvPr>
          <p:cNvSpPr>
            <a:spLocks noGrp="1"/>
          </p:cNvSpPr>
          <p:nvPr>
            <p:ph type="body" sz="quarter" idx="10"/>
          </p:nvPr>
        </p:nvSpPr>
        <p:spPr>
          <a:xfrm>
            <a:off x="3702696" y="1946078"/>
            <a:ext cx="2166937" cy="657225"/>
          </a:xfrm>
          <a:prstGeom prst="rect">
            <a:avLst/>
          </a:prstGeom>
        </p:spPr>
        <p:txBody>
          <a:bodyPr>
            <a:normAutofit/>
          </a:bodyPr>
          <a:lstStyle>
            <a:lvl1pPr marL="0" indent="0" algn="r">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5" name="Text Placeholder 23">
            <a:extLst>
              <a:ext uri="{FF2B5EF4-FFF2-40B4-BE49-F238E27FC236}">
                <a16:creationId xmlns:a16="http://schemas.microsoft.com/office/drawing/2014/main" id="{4787B450-86C8-DA4E-BC79-815F76422A85}"/>
              </a:ext>
            </a:extLst>
          </p:cNvPr>
          <p:cNvSpPr>
            <a:spLocks noGrp="1"/>
          </p:cNvSpPr>
          <p:nvPr>
            <p:ph type="body" sz="quarter" idx="11"/>
          </p:nvPr>
        </p:nvSpPr>
        <p:spPr>
          <a:xfrm>
            <a:off x="6307785" y="1946055"/>
            <a:ext cx="2166937" cy="657225"/>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6" name="Text Placeholder 23">
            <a:extLst>
              <a:ext uri="{FF2B5EF4-FFF2-40B4-BE49-F238E27FC236}">
                <a16:creationId xmlns:a16="http://schemas.microsoft.com/office/drawing/2014/main" id="{593277D9-8380-AE43-8CF2-9842E64ECBFC}"/>
              </a:ext>
            </a:extLst>
          </p:cNvPr>
          <p:cNvSpPr>
            <a:spLocks noGrp="1"/>
          </p:cNvSpPr>
          <p:nvPr>
            <p:ph type="body" sz="quarter" idx="12"/>
          </p:nvPr>
        </p:nvSpPr>
        <p:spPr>
          <a:xfrm>
            <a:off x="3702696" y="3964074"/>
            <a:ext cx="2166937" cy="657225"/>
          </a:xfrm>
          <a:prstGeom prst="rect">
            <a:avLst/>
          </a:prstGeom>
        </p:spPr>
        <p:txBody>
          <a:bodyPr>
            <a:normAutofit/>
          </a:bodyPr>
          <a:lstStyle>
            <a:lvl1pPr marL="0" indent="0" algn="r">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7" name="Text Placeholder 23">
            <a:extLst>
              <a:ext uri="{FF2B5EF4-FFF2-40B4-BE49-F238E27FC236}">
                <a16:creationId xmlns:a16="http://schemas.microsoft.com/office/drawing/2014/main" id="{3E102013-443F-BB47-B0B4-AF630BF6C48D}"/>
              </a:ext>
            </a:extLst>
          </p:cNvPr>
          <p:cNvSpPr>
            <a:spLocks noGrp="1"/>
          </p:cNvSpPr>
          <p:nvPr>
            <p:ph type="body" sz="quarter" idx="13"/>
          </p:nvPr>
        </p:nvSpPr>
        <p:spPr>
          <a:xfrm>
            <a:off x="6307783" y="3964074"/>
            <a:ext cx="2166937" cy="657225"/>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9" name="Text Placeholder 28">
            <a:extLst>
              <a:ext uri="{FF2B5EF4-FFF2-40B4-BE49-F238E27FC236}">
                <a16:creationId xmlns:a16="http://schemas.microsoft.com/office/drawing/2014/main" id="{18CE2D44-E375-1446-849B-B4B6B479BAFC}"/>
              </a:ext>
            </a:extLst>
          </p:cNvPr>
          <p:cNvSpPr>
            <a:spLocks noGrp="1"/>
          </p:cNvSpPr>
          <p:nvPr>
            <p:ph type="body" sz="quarter" idx="14"/>
          </p:nvPr>
        </p:nvSpPr>
        <p:spPr>
          <a:xfrm>
            <a:off x="2338235" y="2599692"/>
            <a:ext cx="3531392" cy="904874"/>
          </a:xfrm>
          <a:prstGeom prst="rect">
            <a:avLst/>
          </a:prstGeom>
        </p:spPr>
        <p:txBody>
          <a:bodyPr>
            <a:noAutofit/>
          </a:bodyPr>
          <a:lstStyle>
            <a:lvl1pPr marL="0" indent="0" algn="r">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31" name="Text Placeholder 28">
            <a:extLst>
              <a:ext uri="{FF2B5EF4-FFF2-40B4-BE49-F238E27FC236}">
                <a16:creationId xmlns:a16="http://schemas.microsoft.com/office/drawing/2014/main" id="{944FFB7A-4D06-CB46-85FD-ABB24C142C57}"/>
              </a:ext>
            </a:extLst>
          </p:cNvPr>
          <p:cNvSpPr>
            <a:spLocks noGrp="1"/>
          </p:cNvSpPr>
          <p:nvPr>
            <p:ph type="body" sz="quarter" idx="15"/>
          </p:nvPr>
        </p:nvSpPr>
        <p:spPr>
          <a:xfrm>
            <a:off x="6307777" y="2599692"/>
            <a:ext cx="3531392" cy="904874"/>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32" name="Text Placeholder 28">
            <a:extLst>
              <a:ext uri="{FF2B5EF4-FFF2-40B4-BE49-F238E27FC236}">
                <a16:creationId xmlns:a16="http://schemas.microsoft.com/office/drawing/2014/main" id="{E7154067-8D97-8F4A-A210-23711B396C69}"/>
              </a:ext>
            </a:extLst>
          </p:cNvPr>
          <p:cNvSpPr>
            <a:spLocks noGrp="1"/>
          </p:cNvSpPr>
          <p:nvPr>
            <p:ph type="body" sz="quarter" idx="16"/>
          </p:nvPr>
        </p:nvSpPr>
        <p:spPr>
          <a:xfrm>
            <a:off x="2338235" y="4654123"/>
            <a:ext cx="3531392" cy="904874"/>
          </a:xfrm>
          <a:prstGeom prst="rect">
            <a:avLst/>
          </a:prstGeom>
        </p:spPr>
        <p:txBody>
          <a:bodyPr>
            <a:noAutofit/>
          </a:bodyPr>
          <a:lstStyle>
            <a:lvl1pPr marL="0" indent="0" algn="r">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33" name="Text Placeholder 28">
            <a:extLst>
              <a:ext uri="{FF2B5EF4-FFF2-40B4-BE49-F238E27FC236}">
                <a16:creationId xmlns:a16="http://schemas.microsoft.com/office/drawing/2014/main" id="{1A820E11-0F55-3247-82E5-B9BE4D3FA53D}"/>
              </a:ext>
            </a:extLst>
          </p:cNvPr>
          <p:cNvSpPr>
            <a:spLocks noGrp="1"/>
          </p:cNvSpPr>
          <p:nvPr>
            <p:ph type="body" sz="quarter" idx="17"/>
          </p:nvPr>
        </p:nvSpPr>
        <p:spPr>
          <a:xfrm>
            <a:off x="6307777" y="4630372"/>
            <a:ext cx="3531392" cy="904874"/>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35" name="Picture Placeholder 34">
            <a:extLst>
              <a:ext uri="{FF2B5EF4-FFF2-40B4-BE49-F238E27FC236}">
                <a16:creationId xmlns:a16="http://schemas.microsoft.com/office/drawing/2014/main" id="{84F57240-6BAC-1141-87B0-F83AFE7E8A7F}"/>
              </a:ext>
            </a:extLst>
          </p:cNvPr>
          <p:cNvSpPr>
            <a:spLocks noGrp="1"/>
          </p:cNvSpPr>
          <p:nvPr>
            <p:ph type="pic" sz="quarter" idx="18"/>
          </p:nvPr>
        </p:nvSpPr>
        <p:spPr>
          <a:xfrm>
            <a:off x="3108329" y="1946415"/>
            <a:ext cx="594360" cy="594360"/>
          </a:xfrm>
          <a:prstGeom prst="rect">
            <a:avLst/>
          </a:prstGeom>
        </p:spPr>
        <p:txBody>
          <a:bodyPr/>
          <a:lstStyle>
            <a:lvl1pPr marL="0" indent="0">
              <a:buNone/>
              <a:defRPr/>
            </a:lvl1pPr>
          </a:lstStyle>
          <a:p>
            <a:r>
              <a:rPr lang="en-US"/>
              <a:t>Click icon to add picture</a:t>
            </a:r>
          </a:p>
        </p:txBody>
      </p:sp>
      <p:sp>
        <p:nvSpPr>
          <p:cNvPr id="36" name="Picture Placeholder 34">
            <a:extLst>
              <a:ext uri="{FF2B5EF4-FFF2-40B4-BE49-F238E27FC236}">
                <a16:creationId xmlns:a16="http://schemas.microsoft.com/office/drawing/2014/main" id="{723DAAB7-787F-4043-AE7F-3A1E4CF77CE8}"/>
              </a:ext>
            </a:extLst>
          </p:cNvPr>
          <p:cNvSpPr>
            <a:spLocks noGrp="1"/>
          </p:cNvSpPr>
          <p:nvPr>
            <p:ph type="pic" sz="quarter" idx="19"/>
          </p:nvPr>
        </p:nvSpPr>
        <p:spPr>
          <a:xfrm>
            <a:off x="8487851" y="1946415"/>
            <a:ext cx="594360" cy="594360"/>
          </a:xfrm>
          <a:prstGeom prst="rect">
            <a:avLst/>
          </a:prstGeom>
        </p:spPr>
        <p:txBody>
          <a:bodyPr/>
          <a:lstStyle>
            <a:lvl1pPr marL="0" indent="0">
              <a:buNone/>
              <a:defRPr/>
            </a:lvl1pPr>
          </a:lstStyle>
          <a:p>
            <a:r>
              <a:rPr lang="en-US"/>
              <a:t>Click icon to add picture</a:t>
            </a:r>
          </a:p>
        </p:txBody>
      </p:sp>
      <p:sp>
        <p:nvSpPr>
          <p:cNvPr id="37" name="Picture Placeholder 34">
            <a:extLst>
              <a:ext uri="{FF2B5EF4-FFF2-40B4-BE49-F238E27FC236}">
                <a16:creationId xmlns:a16="http://schemas.microsoft.com/office/drawing/2014/main" id="{CC437506-FE39-C344-9CBE-D70956ECEE44}"/>
              </a:ext>
            </a:extLst>
          </p:cNvPr>
          <p:cNvSpPr>
            <a:spLocks noGrp="1"/>
          </p:cNvSpPr>
          <p:nvPr>
            <p:ph type="pic" sz="quarter" idx="20"/>
          </p:nvPr>
        </p:nvSpPr>
        <p:spPr>
          <a:xfrm>
            <a:off x="8487851" y="3965220"/>
            <a:ext cx="594360" cy="594360"/>
          </a:xfrm>
          <a:prstGeom prst="rect">
            <a:avLst/>
          </a:prstGeom>
        </p:spPr>
        <p:txBody>
          <a:bodyPr/>
          <a:lstStyle>
            <a:lvl1pPr marL="0" indent="0">
              <a:buNone/>
              <a:defRPr/>
            </a:lvl1pPr>
          </a:lstStyle>
          <a:p>
            <a:r>
              <a:rPr lang="en-US"/>
              <a:t>Click icon to add picture</a:t>
            </a:r>
          </a:p>
        </p:txBody>
      </p:sp>
      <p:sp>
        <p:nvSpPr>
          <p:cNvPr id="38" name="Picture Placeholder 34">
            <a:extLst>
              <a:ext uri="{FF2B5EF4-FFF2-40B4-BE49-F238E27FC236}">
                <a16:creationId xmlns:a16="http://schemas.microsoft.com/office/drawing/2014/main" id="{3DD9F5B6-7FC5-384D-BA67-30D3035E9C17}"/>
              </a:ext>
            </a:extLst>
          </p:cNvPr>
          <p:cNvSpPr>
            <a:spLocks noGrp="1"/>
          </p:cNvSpPr>
          <p:nvPr>
            <p:ph type="pic" sz="quarter" idx="21"/>
          </p:nvPr>
        </p:nvSpPr>
        <p:spPr>
          <a:xfrm>
            <a:off x="3084579" y="3965220"/>
            <a:ext cx="594360" cy="594360"/>
          </a:xfrm>
          <a:prstGeom prst="rect">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4164659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6 Pic Lis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F8A32C4-74CD-B448-B4E9-4E474E0BBA31}"/>
              </a:ext>
            </a:extLst>
          </p:cNvPr>
          <p:cNvSpPr>
            <a:spLocks noGrp="1"/>
          </p:cNvSpPr>
          <p:nvPr>
            <p:ph type="title"/>
          </p:nvPr>
        </p:nvSpPr>
        <p:spPr>
          <a:xfrm>
            <a:off x="276869" y="359746"/>
            <a:ext cx="10515600" cy="381848"/>
          </a:xfrm>
          <a:prstGeom prst="rect">
            <a:avLst/>
          </a:prstGeom>
        </p:spPr>
        <p:txBody>
          <a:bodyPr>
            <a:noAutofit/>
          </a:bodyPr>
          <a:lstStyle>
            <a:lvl1pPr>
              <a:defRPr sz="2700" b="1" i="0" cap="all" baseline="0">
                <a:solidFill>
                  <a:schemeClr val="tx1">
                    <a:lumMod val="95000"/>
                    <a:lumOff val="5000"/>
                  </a:schemeClr>
                </a:solidFill>
                <a:latin typeface="Montserrat" pitchFamily="2" charset="77"/>
                <a:ea typeface="Arial" charset="0"/>
                <a:cs typeface="Arial" charset="0"/>
              </a:defRPr>
            </a:lvl1pPr>
          </a:lstStyle>
          <a:p>
            <a:r>
              <a:rPr lang="en-US"/>
              <a:t>Click to edit Master title style</a:t>
            </a:r>
          </a:p>
        </p:txBody>
      </p:sp>
      <p:sp>
        <p:nvSpPr>
          <p:cNvPr id="24" name="Text Placeholder 23">
            <a:extLst>
              <a:ext uri="{FF2B5EF4-FFF2-40B4-BE49-F238E27FC236}">
                <a16:creationId xmlns:a16="http://schemas.microsoft.com/office/drawing/2014/main" id="{9212B26E-BC48-2347-8F09-AFA61D4D887E}"/>
              </a:ext>
            </a:extLst>
          </p:cNvPr>
          <p:cNvSpPr>
            <a:spLocks noGrp="1"/>
          </p:cNvSpPr>
          <p:nvPr>
            <p:ph type="body" sz="quarter" idx="10"/>
          </p:nvPr>
        </p:nvSpPr>
        <p:spPr>
          <a:xfrm>
            <a:off x="1923741" y="1495495"/>
            <a:ext cx="3531392" cy="415286"/>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29" name="Text Placeholder 28">
            <a:extLst>
              <a:ext uri="{FF2B5EF4-FFF2-40B4-BE49-F238E27FC236}">
                <a16:creationId xmlns:a16="http://schemas.microsoft.com/office/drawing/2014/main" id="{18CE2D44-E375-1446-849B-B4B6B479BAFC}"/>
              </a:ext>
            </a:extLst>
          </p:cNvPr>
          <p:cNvSpPr>
            <a:spLocks noGrp="1"/>
          </p:cNvSpPr>
          <p:nvPr>
            <p:ph type="body" sz="quarter" idx="14"/>
          </p:nvPr>
        </p:nvSpPr>
        <p:spPr>
          <a:xfrm>
            <a:off x="1923741" y="1868291"/>
            <a:ext cx="3531392" cy="594082"/>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35" name="Picture Placeholder 34">
            <a:extLst>
              <a:ext uri="{FF2B5EF4-FFF2-40B4-BE49-F238E27FC236}">
                <a16:creationId xmlns:a16="http://schemas.microsoft.com/office/drawing/2014/main" id="{84F57240-6BAC-1141-87B0-F83AFE7E8A7F}"/>
              </a:ext>
            </a:extLst>
          </p:cNvPr>
          <p:cNvSpPr>
            <a:spLocks noGrp="1"/>
          </p:cNvSpPr>
          <p:nvPr>
            <p:ph type="pic" sz="quarter" idx="18"/>
          </p:nvPr>
        </p:nvSpPr>
        <p:spPr>
          <a:xfrm>
            <a:off x="1305723" y="1495841"/>
            <a:ext cx="594360" cy="594360"/>
          </a:xfrm>
          <a:prstGeom prst="rect">
            <a:avLst/>
          </a:prstGeom>
        </p:spPr>
        <p:txBody>
          <a:bodyPr/>
          <a:lstStyle>
            <a:lvl1pPr marL="0" indent="0">
              <a:buNone/>
              <a:defRPr/>
            </a:lvl1pPr>
          </a:lstStyle>
          <a:p>
            <a:r>
              <a:rPr lang="en-US"/>
              <a:t>Click icon to add picture</a:t>
            </a:r>
          </a:p>
        </p:txBody>
      </p:sp>
      <p:sp>
        <p:nvSpPr>
          <p:cNvPr id="79" name="Text Placeholder 23">
            <a:extLst>
              <a:ext uri="{FF2B5EF4-FFF2-40B4-BE49-F238E27FC236}">
                <a16:creationId xmlns:a16="http://schemas.microsoft.com/office/drawing/2014/main" id="{851161F7-0492-B841-BF13-2E64C007453E}"/>
              </a:ext>
            </a:extLst>
          </p:cNvPr>
          <p:cNvSpPr>
            <a:spLocks noGrp="1"/>
          </p:cNvSpPr>
          <p:nvPr>
            <p:ph type="body" sz="quarter" idx="19"/>
          </p:nvPr>
        </p:nvSpPr>
        <p:spPr>
          <a:xfrm>
            <a:off x="6707776" y="1495495"/>
            <a:ext cx="3531392" cy="415286"/>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80" name="Text Placeholder 28">
            <a:extLst>
              <a:ext uri="{FF2B5EF4-FFF2-40B4-BE49-F238E27FC236}">
                <a16:creationId xmlns:a16="http://schemas.microsoft.com/office/drawing/2014/main" id="{17E00E0E-EE00-8B46-B704-6F7A98AC6C8A}"/>
              </a:ext>
            </a:extLst>
          </p:cNvPr>
          <p:cNvSpPr>
            <a:spLocks noGrp="1"/>
          </p:cNvSpPr>
          <p:nvPr>
            <p:ph type="body" sz="quarter" idx="20"/>
          </p:nvPr>
        </p:nvSpPr>
        <p:spPr>
          <a:xfrm>
            <a:off x="6707776" y="1868291"/>
            <a:ext cx="3531392" cy="594082"/>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81" name="Picture Placeholder 34">
            <a:extLst>
              <a:ext uri="{FF2B5EF4-FFF2-40B4-BE49-F238E27FC236}">
                <a16:creationId xmlns:a16="http://schemas.microsoft.com/office/drawing/2014/main" id="{DC2A4DCB-2D0B-414D-ADFC-B81DF2188C40}"/>
              </a:ext>
            </a:extLst>
          </p:cNvPr>
          <p:cNvSpPr>
            <a:spLocks noGrp="1"/>
          </p:cNvSpPr>
          <p:nvPr>
            <p:ph type="pic" sz="quarter" idx="21"/>
          </p:nvPr>
        </p:nvSpPr>
        <p:spPr>
          <a:xfrm>
            <a:off x="6089759" y="1495841"/>
            <a:ext cx="594360" cy="594360"/>
          </a:xfrm>
          <a:prstGeom prst="rect">
            <a:avLst/>
          </a:prstGeom>
        </p:spPr>
        <p:txBody>
          <a:bodyPr/>
          <a:lstStyle>
            <a:lvl1pPr marL="0" indent="0">
              <a:buNone/>
              <a:defRPr/>
            </a:lvl1pPr>
          </a:lstStyle>
          <a:p>
            <a:r>
              <a:rPr lang="en-US"/>
              <a:t>Click icon to add picture</a:t>
            </a:r>
          </a:p>
        </p:txBody>
      </p:sp>
      <p:sp>
        <p:nvSpPr>
          <p:cNvPr id="82" name="Text Placeholder 23">
            <a:extLst>
              <a:ext uri="{FF2B5EF4-FFF2-40B4-BE49-F238E27FC236}">
                <a16:creationId xmlns:a16="http://schemas.microsoft.com/office/drawing/2014/main" id="{0D118971-7948-5E4F-969B-FFE2201DCA1F}"/>
              </a:ext>
            </a:extLst>
          </p:cNvPr>
          <p:cNvSpPr>
            <a:spLocks noGrp="1"/>
          </p:cNvSpPr>
          <p:nvPr>
            <p:ph type="body" sz="quarter" idx="22"/>
          </p:nvPr>
        </p:nvSpPr>
        <p:spPr>
          <a:xfrm>
            <a:off x="1923741" y="2926730"/>
            <a:ext cx="3531392" cy="415286"/>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83" name="Text Placeholder 28">
            <a:extLst>
              <a:ext uri="{FF2B5EF4-FFF2-40B4-BE49-F238E27FC236}">
                <a16:creationId xmlns:a16="http://schemas.microsoft.com/office/drawing/2014/main" id="{341A3324-8E7D-F642-858A-410B63354BE2}"/>
              </a:ext>
            </a:extLst>
          </p:cNvPr>
          <p:cNvSpPr>
            <a:spLocks noGrp="1"/>
          </p:cNvSpPr>
          <p:nvPr>
            <p:ph type="body" sz="quarter" idx="23"/>
          </p:nvPr>
        </p:nvSpPr>
        <p:spPr>
          <a:xfrm>
            <a:off x="1923741" y="3299526"/>
            <a:ext cx="3531392" cy="594082"/>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84" name="Picture Placeholder 34">
            <a:extLst>
              <a:ext uri="{FF2B5EF4-FFF2-40B4-BE49-F238E27FC236}">
                <a16:creationId xmlns:a16="http://schemas.microsoft.com/office/drawing/2014/main" id="{3E1C0511-57AD-5B4A-BAB1-36E69CAF56EC}"/>
              </a:ext>
            </a:extLst>
          </p:cNvPr>
          <p:cNvSpPr>
            <a:spLocks noGrp="1"/>
          </p:cNvSpPr>
          <p:nvPr>
            <p:ph type="pic" sz="quarter" idx="24"/>
          </p:nvPr>
        </p:nvSpPr>
        <p:spPr>
          <a:xfrm>
            <a:off x="1305723" y="2927076"/>
            <a:ext cx="594360" cy="594360"/>
          </a:xfrm>
          <a:prstGeom prst="rect">
            <a:avLst/>
          </a:prstGeom>
        </p:spPr>
        <p:txBody>
          <a:bodyPr/>
          <a:lstStyle>
            <a:lvl1pPr marL="0" indent="0">
              <a:buNone/>
              <a:defRPr/>
            </a:lvl1pPr>
          </a:lstStyle>
          <a:p>
            <a:r>
              <a:rPr lang="en-US"/>
              <a:t>Click icon to add picture</a:t>
            </a:r>
          </a:p>
        </p:txBody>
      </p:sp>
      <p:sp>
        <p:nvSpPr>
          <p:cNvPr id="85" name="Text Placeholder 23">
            <a:extLst>
              <a:ext uri="{FF2B5EF4-FFF2-40B4-BE49-F238E27FC236}">
                <a16:creationId xmlns:a16="http://schemas.microsoft.com/office/drawing/2014/main" id="{BD0D6F7C-6599-144E-A1A9-7F03845F4E4B}"/>
              </a:ext>
            </a:extLst>
          </p:cNvPr>
          <p:cNvSpPr>
            <a:spLocks noGrp="1"/>
          </p:cNvSpPr>
          <p:nvPr>
            <p:ph type="body" sz="quarter" idx="25"/>
          </p:nvPr>
        </p:nvSpPr>
        <p:spPr>
          <a:xfrm>
            <a:off x="6707776" y="2926730"/>
            <a:ext cx="3531392" cy="415286"/>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86" name="Text Placeholder 28">
            <a:extLst>
              <a:ext uri="{FF2B5EF4-FFF2-40B4-BE49-F238E27FC236}">
                <a16:creationId xmlns:a16="http://schemas.microsoft.com/office/drawing/2014/main" id="{EDB3B8FB-515B-1A4F-AA75-9814F240CB21}"/>
              </a:ext>
            </a:extLst>
          </p:cNvPr>
          <p:cNvSpPr>
            <a:spLocks noGrp="1"/>
          </p:cNvSpPr>
          <p:nvPr>
            <p:ph type="body" sz="quarter" idx="26"/>
          </p:nvPr>
        </p:nvSpPr>
        <p:spPr>
          <a:xfrm>
            <a:off x="6707776" y="3299526"/>
            <a:ext cx="3531392" cy="594082"/>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87" name="Picture Placeholder 34">
            <a:extLst>
              <a:ext uri="{FF2B5EF4-FFF2-40B4-BE49-F238E27FC236}">
                <a16:creationId xmlns:a16="http://schemas.microsoft.com/office/drawing/2014/main" id="{A2E5EB4B-FD71-4846-BFC8-120F12827716}"/>
              </a:ext>
            </a:extLst>
          </p:cNvPr>
          <p:cNvSpPr>
            <a:spLocks noGrp="1"/>
          </p:cNvSpPr>
          <p:nvPr>
            <p:ph type="pic" sz="quarter" idx="27"/>
          </p:nvPr>
        </p:nvSpPr>
        <p:spPr>
          <a:xfrm>
            <a:off x="6089759" y="2927076"/>
            <a:ext cx="594360" cy="594360"/>
          </a:xfrm>
          <a:prstGeom prst="rect">
            <a:avLst/>
          </a:prstGeom>
        </p:spPr>
        <p:txBody>
          <a:bodyPr/>
          <a:lstStyle>
            <a:lvl1pPr marL="0" indent="0">
              <a:buNone/>
              <a:defRPr/>
            </a:lvl1pPr>
          </a:lstStyle>
          <a:p>
            <a:r>
              <a:rPr lang="en-US"/>
              <a:t>Click icon to add picture</a:t>
            </a:r>
          </a:p>
        </p:txBody>
      </p:sp>
      <p:sp>
        <p:nvSpPr>
          <p:cNvPr id="88" name="Text Placeholder 23">
            <a:extLst>
              <a:ext uri="{FF2B5EF4-FFF2-40B4-BE49-F238E27FC236}">
                <a16:creationId xmlns:a16="http://schemas.microsoft.com/office/drawing/2014/main" id="{BE6D89A2-0E74-5B4F-A1DE-E3214E9D61C9}"/>
              </a:ext>
            </a:extLst>
          </p:cNvPr>
          <p:cNvSpPr>
            <a:spLocks noGrp="1"/>
          </p:cNvSpPr>
          <p:nvPr>
            <p:ph type="body" sz="quarter" idx="28"/>
          </p:nvPr>
        </p:nvSpPr>
        <p:spPr>
          <a:xfrm>
            <a:off x="1923741" y="4357965"/>
            <a:ext cx="3531392" cy="415286"/>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89" name="Text Placeholder 28">
            <a:extLst>
              <a:ext uri="{FF2B5EF4-FFF2-40B4-BE49-F238E27FC236}">
                <a16:creationId xmlns:a16="http://schemas.microsoft.com/office/drawing/2014/main" id="{60F9AC35-4A6C-FA4F-BDD5-B57A08917679}"/>
              </a:ext>
            </a:extLst>
          </p:cNvPr>
          <p:cNvSpPr>
            <a:spLocks noGrp="1"/>
          </p:cNvSpPr>
          <p:nvPr>
            <p:ph type="body" sz="quarter" idx="29"/>
          </p:nvPr>
        </p:nvSpPr>
        <p:spPr>
          <a:xfrm>
            <a:off x="1923741" y="4730761"/>
            <a:ext cx="3531392" cy="594082"/>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90" name="Picture Placeholder 34">
            <a:extLst>
              <a:ext uri="{FF2B5EF4-FFF2-40B4-BE49-F238E27FC236}">
                <a16:creationId xmlns:a16="http://schemas.microsoft.com/office/drawing/2014/main" id="{3EDEB811-B36A-3E4A-B77C-F8D7817593EC}"/>
              </a:ext>
            </a:extLst>
          </p:cNvPr>
          <p:cNvSpPr>
            <a:spLocks noGrp="1"/>
          </p:cNvSpPr>
          <p:nvPr>
            <p:ph type="pic" sz="quarter" idx="30"/>
          </p:nvPr>
        </p:nvSpPr>
        <p:spPr>
          <a:xfrm>
            <a:off x="1305723" y="4358311"/>
            <a:ext cx="594360" cy="594360"/>
          </a:xfrm>
          <a:prstGeom prst="rect">
            <a:avLst/>
          </a:prstGeom>
        </p:spPr>
        <p:txBody>
          <a:bodyPr/>
          <a:lstStyle>
            <a:lvl1pPr marL="0" indent="0">
              <a:buNone/>
              <a:defRPr/>
            </a:lvl1pPr>
          </a:lstStyle>
          <a:p>
            <a:r>
              <a:rPr lang="en-US"/>
              <a:t>Click icon to add picture</a:t>
            </a:r>
          </a:p>
        </p:txBody>
      </p:sp>
      <p:sp>
        <p:nvSpPr>
          <p:cNvPr id="91" name="Text Placeholder 23">
            <a:extLst>
              <a:ext uri="{FF2B5EF4-FFF2-40B4-BE49-F238E27FC236}">
                <a16:creationId xmlns:a16="http://schemas.microsoft.com/office/drawing/2014/main" id="{0EB3F08D-0338-D044-81D0-AD4D548379E3}"/>
              </a:ext>
            </a:extLst>
          </p:cNvPr>
          <p:cNvSpPr>
            <a:spLocks noGrp="1"/>
          </p:cNvSpPr>
          <p:nvPr>
            <p:ph type="body" sz="quarter" idx="31"/>
          </p:nvPr>
        </p:nvSpPr>
        <p:spPr>
          <a:xfrm>
            <a:off x="6707776" y="4357965"/>
            <a:ext cx="3531392" cy="415286"/>
          </a:xfrm>
          <a:prstGeom prst="rect">
            <a:avLst/>
          </a:prstGeom>
        </p:spPr>
        <p:txBody>
          <a:bodyPr>
            <a:normAutofit/>
          </a:bodyPr>
          <a:lstStyle>
            <a:lvl1pPr marL="0" indent="0" algn="l">
              <a:lnSpc>
                <a:spcPct val="100000"/>
              </a:lnSpc>
              <a:buNone/>
              <a:defRPr sz="1350" b="1">
                <a:latin typeface="Montserrat" pitchFamily="2" charset="77"/>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92" name="Text Placeholder 28">
            <a:extLst>
              <a:ext uri="{FF2B5EF4-FFF2-40B4-BE49-F238E27FC236}">
                <a16:creationId xmlns:a16="http://schemas.microsoft.com/office/drawing/2014/main" id="{4260FAC0-12ED-E349-AE49-87B734A949D2}"/>
              </a:ext>
            </a:extLst>
          </p:cNvPr>
          <p:cNvSpPr>
            <a:spLocks noGrp="1"/>
          </p:cNvSpPr>
          <p:nvPr>
            <p:ph type="body" sz="quarter" idx="32"/>
          </p:nvPr>
        </p:nvSpPr>
        <p:spPr>
          <a:xfrm>
            <a:off x="6707776" y="4730761"/>
            <a:ext cx="3531392" cy="594082"/>
          </a:xfrm>
          <a:prstGeom prst="rect">
            <a:avLst/>
          </a:prstGeom>
        </p:spPr>
        <p:txBody>
          <a:bodyPr>
            <a:noAutofit/>
          </a:bodyPr>
          <a:lstStyle>
            <a:lvl1pPr marL="0" indent="0" algn="l">
              <a:lnSpc>
                <a:spcPct val="100000"/>
              </a:lnSpc>
              <a:buNone/>
              <a:defRPr sz="1350">
                <a:latin typeface="Open Sans" panose="020B0606030504020204" pitchFamily="34" charset="0"/>
                <a:ea typeface="Open Sans" panose="020B0606030504020204" pitchFamily="34" charset="0"/>
                <a:cs typeface="Open Sans" panose="020B0606030504020204" pitchFamily="34" charset="0"/>
              </a:defRPr>
            </a:lvl1pPr>
            <a:lvl2pPr marL="342900" indent="0" algn="r">
              <a:buNone/>
              <a:defRPr sz="1350">
                <a:latin typeface="Open Sans" panose="020B0606030504020204" pitchFamily="34" charset="0"/>
                <a:ea typeface="Open Sans" panose="020B0606030504020204" pitchFamily="34" charset="0"/>
                <a:cs typeface="Open Sans" panose="020B0606030504020204" pitchFamily="34" charset="0"/>
              </a:defRPr>
            </a:lvl2pPr>
            <a:lvl3pPr marL="685800" indent="0" algn="r">
              <a:buNone/>
              <a:defRPr sz="1350">
                <a:latin typeface="Open Sans" panose="020B0606030504020204" pitchFamily="34" charset="0"/>
                <a:ea typeface="Open Sans" panose="020B0606030504020204" pitchFamily="34" charset="0"/>
                <a:cs typeface="Open Sans" panose="020B0606030504020204" pitchFamily="34" charset="0"/>
              </a:defRPr>
            </a:lvl3pPr>
            <a:lvl4pPr marL="1028700" indent="0" algn="r">
              <a:buNone/>
              <a:defRPr sz="1350">
                <a:latin typeface="Open Sans" panose="020B0606030504020204" pitchFamily="34" charset="0"/>
                <a:ea typeface="Open Sans" panose="020B0606030504020204" pitchFamily="34" charset="0"/>
                <a:cs typeface="Open Sans" panose="020B0606030504020204" pitchFamily="34" charset="0"/>
              </a:defRPr>
            </a:lvl4pPr>
            <a:lvl5pPr marL="1371600" indent="0" algn="r">
              <a:buNone/>
              <a:defRPr sz="135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p:txBody>
      </p:sp>
      <p:sp>
        <p:nvSpPr>
          <p:cNvPr id="93" name="Picture Placeholder 34">
            <a:extLst>
              <a:ext uri="{FF2B5EF4-FFF2-40B4-BE49-F238E27FC236}">
                <a16:creationId xmlns:a16="http://schemas.microsoft.com/office/drawing/2014/main" id="{093BE804-10B0-5744-91D4-6934C20EDB96}"/>
              </a:ext>
            </a:extLst>
          </p:cNvPr>
          <p:cNvSpPr>
            <a:spLocks noGrp="1"/>
          </p:cNvSpPr>
          <p:nvPr>
            <p:ph type="pic" sz="quarter" idx="33"/>
          </p:nvPr>
        </p:nvSpPr>
        <p:spPr>
          <a:xfrm>
            <a:off x="6089759" y="4358311"/>
            <a:ext cx="594360" cy="594360"/>
          </a:xfrm>
          <a:prstGeom prst="rect">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6200393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9ABFCA1-3040-154E-8902-CF88A522EA2A}"/>
              </a:ext>
            </a:extLst>
          </p:cNvPr>
          <p:cNvSpPr>
            <a:spLocks noGrp="1"/>
          </p:cNvSpPr>
          <p:nvPr>
            <p:ph type="pic" sz="quarter" idx="10"/>
          </p:nvPr>
        </p:nvSpPr>
        <p:spPr>
          <a:xfrm>
            <a:off x="0" y="0"/>
            <a:ext cx="4572000" cy="6858000"/>
          </a:xfrm>
          <a:prstGeom prst="rect">
            <a:avLst/>
          </a:prstGeom>
        </p:spPr>
        <p:txBody>
          <a:bodyPr/>
          <a:lstStyle>
            <a:lvl1pPr marL="0" indent="0">
              <a:buNone/>
              <a:defRPr/>
            </a:lvl1pPr>
          </a:lstStyle>
          <a:p>
            <a:r>
              <a:rPr lang="en-US"/>
              <a:t>Click icon to add picture</a:t>
            </a:r>
          </a:p>
        </p:txBody>
      </p:sp>
      <p:sp>
        <p:nvSpPr>
          <p:cNvPr id="11" name="Text Placeholder 10">
            <a:extLst>
              <a:ext uri="{FF2B5EF4-FFF2-40B4-BE49-F238E27FC236}">
                <a16:creationId xmlns:a16="http://schemas.microsoft.com/office/drawing/2014/main" id="{BC444DDA-1D44-9546-9998-34AC2C5251AD}"/>
              </a:ext>
            </a:extLst>
          </p:cNvPr>
          <p:cNvSpPr>
            <a:spLocks noGrp="1"/>
          </p:cNvSpPr>
          <p:nvPr>
            <p:ph type="body" sz="quarter" idx="11"/>
          </p:nvPr>
        </p:nvSpPr>
        <p:spPr>
          <a:xfrm>
            <a:off x="6261106" y="2386013"/>
            <a:ext cx="5229225" cy="2722562"/>
          </a:xfrm>
          <a:prstGeom prst="rect">
            <a:avLst/>
          </a:prstGeom>
        </p:spPr>
        <p:txBody>
          <a:bodyPr>
            <a:normAutofit/>
          </a:bodyPr>
          <a:lstStyle>
            <a:lvl1pPr marL="0" indent="0">
              <a:buNone/>
              <a:defRPr sz="3000" b="0" i="0">
                <a:latin typeface="Montserrat Medium" pitchFamily="2" charset="77"/>
              </a:defRPr>
            </a:lvl1pPr>
          </a:lstStyle>
          <a:p>
            <a:pPr lvl="0"/>
            <a:r>
              <a:rPr lang="en-US"/>
              <a:t>Click to edit Master text styles</a:t>
            </a:r>
          </a:p>
        </p:txBody>
      </p:sp>
      <p:sp>
        <p:nvSpPr>
          <p:cNvPr id="13" name="Text Placeholder 12">
            <a:extLst>
              <a:ext uri="{FF2B5EF4-FFF2-40B4-BE49-F238E27FC236}">
                <a16:creationId xmlns:a16="http://schemas.microsoft.com/office/drawing/2014/main" id="{75AC268B-DE02-4E40-9D70-C3C2D51013A3}"/>
              </a:ext>
            </a:extLst>
          </p:cNvPr>
          <p:cNvSpPr>
            <a:spLocks noGrp="1"/>
          </p:cNvSpPr>
          <p:nvPr>
            <p:ph type="body" sz="quarter" idx="12"/>
          </p:nvPr>
        </p:nvSpPr>
        <p:spPr>
          <a:xfrm>
            <a:off x="8964613" y="5108585"/>
            <a:ext cx="2525712" cy="447675"/>
          </a:xfrm>
          <a:prstGeom prst="rect">
            <a:avLst/>
          </a:prstGeom>
        </p:spPr>
        <p:txBody>
          <a:bodyPr>
            <a:normAutofit/>
          </a:bodyPr>
          <a:lstStyle>
            <a:lvl1pPr marL="0" indent="0" algn="r">
              <a:buNone/>
              <a:defRPr sz="1350" b="0" i="0">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a:t>Click to edit Master text styles</a:t>
            </a:r>
          </a:p>
        </p:txBody>
      </p:sp>
      <p:sp>
        <p:nvSpPr>
          <p:cNvPr id="15" name="Picture Placeholder 14">
            <a:extLst>
              <a:ext uri="{FF2B5EF4-FFF2-40B4-BE49-F238E27FC236}">
                <a16:creationId xmlns:a16="http://schemas.microsoft.com/office/drawing/2014/main" id="{9D69D485-1B57-A544-B93F-4A360B25DA87}"/>
              </a:ext>
            </a:extLst>
          </p:cNvPr>
          <p:cNvSpPr>
            <a:spLocks noGrp="1"/>
          </p:cNvSpPr>
          <p:nvPr>
            <p:ph type="pic" sz="quarter" idx="13"/>
          </p:nvPr>
        </p:nvSpPr>
        <p:spPr>
          <a:xfrm>
            <a:off x="5346700" y="2275440"/>
            <a:ext cx="914400" cy="914400"/>
          </a:xfrm>
          <a:prstGeom prst="rect">
            <a:avLst/>
          </a:prstGeom>
        </p:spPr>
        <p:txBody>
          <a:bodyPr/>
          <a:lstStyle>
            <a:lvl1pPr marL="0" indent="0">
              <a:buNone/>
              <a:defRPr/>
            </a:lvl1pPr>
          </a:lstStyle>
          <a:p>
            <a:r>
              <a:rPr lang="en-US"/>
              <a:t>Click icon to add picture</a:t>
            </a:r>
          </a:p>
        </p:txBody>
      </p:sp>
    </p:spTree>
    <p:extLst>
      <p:ext uri="{BB962C8B-B14F-4D97-AF65-F5344CB8AC3E}">
        <p14:creationId xmlns:p14="http://schemas.microsoft.com/office/powerpoint/2010/main" val="34467162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536B1E-0D1B-6448-8889-78D1B66DBB2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8" name="Title 1">
            <a:extLst>
              <a:ext uri="{FF2B5EF4-FFF2-40B4-BE49-F238E27FC236}">
                <a16:creationId xmlns:a16="http://schemas.microsoft.com/office/drawing/2014/main" id="{7D89C20B-8C13-394D-8BD1-5B7DB07A51EC}"/>
              </a:ext>
            </a:extLst>
          </p:cNvPr>
          <p:cNvSpPr>
            <a:spLocks noGrp="1"/>
          </p:cNvSpPr>
          <p:nvPr>
            <p:ph type="ctrTitle"/>
          </p:nvPr>
        </p:nvSpPr>
        <p:spPr>
          <a:xfrm>
            <a:off x="1524000" y="1863689"/>
            <a:ext cx="9144000" cy="1519008"/>
          </a:xfrm>
          <a:prstGeom prst="rect">
            <a:avLst/>
          </a:prstGeom>
        </p:spPr>
        <p:txBody>
          <a:bodyPr anchor="b">
            <a:normAutofit/>
          </a:bodyPr>
          <a:lstStyle>
            <a:lvl1pPr algn="ctr">
              <a:defRPr sz="2700" b="0" i="0" cap="all" baseline="0">
                <a:solidFill>
                  <a:schemeClr val="tx1"/>
                </a:solidFill>
                <a:latin typeface="Montserrat Light" pitchFamily="2" charset="77"/>
                <a:ea typeface="Helvetica Neue" charset="0"/>
                <a:cs typeface="Helvetica Neue" charset="0"/>
              </a:defRPr>
            </a:lvl1pPr>
          </a:lstStyle>
          <a:p>
            <a:r>
              <a:rPr lang="en-US"/>
              <a:t>Click to edit Master title style</a:t>
            </a:r>
          </a:p>
        </p:txBody>
      </p:sp>
      <p:pic>
        <p:nvPicPr>
          <p:cNvPr id="9" name="Picture 8">
            <a:extLst>
              <a:ext uri="{FF2B5EF4-FFF2-40B4-BE49-F238E27FC236}">
                <a16:creationId xmlns:a16="http://schemas.microsoft.com/office/drawing/2014/main" id="{FD7E81EC-33A1-BD46-B89C-910AA7256A0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09951" y="574868"/>
            <a:ext cx="5372100" cy="1917700"/>
          </a:xfrm>
          <a:prstGeom prst="rect">
            <a:avLst/>
          </a:prstGeom>
        </p:spPr>
      </p:pic>
    </p:spTree>
    <p:extLst>
      <p:ext uri="{BB962C8B-B14F-4D97-AF65-F5344CB8AC3E}">
        <p14:creationId xmlns:p14="http://schemas.microsoft.com/office/powerpoint/2010/main" val="25892948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10/11/2024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312629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F2D0-6B28-8938-09FB-A48A1DE38A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2FE98F-F235-8694-1E9E-F047E7AF8A0E}"/>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4" name="Footer Placeholder 3">
            <a:extLst>
              <a:ext uri="{FF2B5EF4-FFF2-40B4-BE49-F238E27FC236}">
                <a16:creationId xmlns:a16="http://schemas.microsoft.com/office/drawing/2014/main" id="{AF620974-4763-B3FB-C08C-C52C407631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D2C96E-AC14-6FAA-8DF3-C80DECAE4C44}"/>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2369713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5D5A5B-2FFD-B7A2-F6F2-9E2C288FE756}"/>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3" name="Footer Placeholder 2">
            <a:extLst>
              <a:ext uri="{FF2B5EF4-FFF2-40B4-BE49-F238E27FC236}">
                <a16:creationId xmlns:a16="http://schemas.microsoft.com/office/drawing/2014/main" id="{2012465E-A809-430F-7A6B-10EB58AAE9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DF279-2305-4A03-0444-FDFD30E55812}"/>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391300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27F2-6631-1BA4-6B96-4EB1FC739E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58A264D-F310-12DC-72CF-0818846B118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9AA324-D98D-EAD5-D122-01D8990AB1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4038C5-AFBE-926C-5DCE-1F7FCF908A07}"/>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6" name="Footer Placeholder 5">
            <a:extLst>
              <a:ext uri="{FF2B5EF4-FFF2-40B4-BE49-F238E27FC236}">
                <a16:creationId xmlns:a16="http://schemas.microsoft.com/office/drawing/2014/main" id="{34A1A92F-464B-A7F6-D8EA-90E67034A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E1064E-CA17-DD9D-9192-F5115C5CAB49}"/>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2949971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1693-EEEF-8C04-D908-8555496D43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97F4CC-F771-4BB6-0A0A-BBA1A9B783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9B2D32-EB7E-49FC-0D97-986803FF4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772F70-00FE-38A8-3F84-3F4CD5054BFA}"/>
              </a:ext>
            </a:extLst>
          </p:cNvPr>
          <p:cNvSpPr>
            <a:spLocks noGrp="1"/>
          </p:cNvSpPr>
          <p:nvPr>
            <p:ph type="dt" sz="half" idx="10"/>
          </p:nvPr>
        </p:nvSpPr>
        <p:spPr/>
        <p:txBody>
          <a:bodyPr/>
          <a:lstStyle/>
          <a:p>
            <a:fld id="{BBBFA42F-09E5-4AA5-A848-60910104CDDA}" type="datetimeFigureOut">
              <a:rPr lang="en-US" smtClean="0"/>
              <a:t>10/11/2024</a:t>
            </a:fld>
            <a:endParaRPr lang="en-US"/>
          </a:p>
        </p:txBody>
      </p:sp>
      <p:sp>
        <p:nvSpPr>
          <p:cNvPr id="6" name="Footer Placeholder 5">
            <a:extLst>
              <a:ext uri="{FF2B5EF4-FFF2-40B4-BE49-F238E27FC236}">
                <a16:creationId xmlns:a16="http://schemas.microsoft.com/office/drawing/2014/main" id="{D0E98A49-3B59-AC1C-11E7-4AD40A85B6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642865-D609-05D1-C24F-04F4D85E9A43}"/>
              </a:ext>
            </a:extLst>
          </p:cNvPr>
          <p:cNvSpPr>
            <a:spLocks noGrp="1"/>
          </p:cNvSpPr>
          <p:nvPr>
            <p:ph type="sldNum" sz="quarter" idx="12"/>
          </p:nvPr>
        </p:nvSpPr>
        <p:spPr/>
        <p:txBody>
          <a:bodyPr/>
          <a:lstStyle/>
          <a:p>
            <a:fld id="{4831769C-920C-4104-9B63-70552B5B5BB7}" type="slidenum">
              <a:rPr lang="en-US" smtClean="0"/>
              <a:t>‹#›</a:t>
            </a:fld>
            <a:endParaRPr lang="en-US"/>
          </a:p>
        </p:txBody>
      </p:sp>
    </p:spTree>
    <p:extLst>
      <p:ext uri="{BB962C8B-B14F-4D97-AF65-F5344CB8AC3E}">
        <p14:creationId xmlns:p14="http://schemas.microsoft.com/office/powerpoint/2010/main" val="3480984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07BB15-D637-993E-10A7-7B06B20198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0B4386-EDF0-6E36-0C80-19FE5BA031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CAB0A-6D5F-8840-D273-53475FDE82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BFA42F-09E5-4AA5-A848-60910104CDDA}" type="datetimeFigureOut">
              <a:rPr lang="en-US" smtClean="0"/>
              <a:t>10/11/2024</a:t>
            </a:fld>
            <a:endParaRPr lang="en-US"/>
          </a:p>
        </p:txBody>
      </p:sp>
      <p:sp>
        <p:nvSpPr>
          <p:cNvPr id="5" name="Footer Placeholder 4">
            <a:extLst>
              <a:ext uri="{FF2B5EF4-FFF2-40B4-BE49-F238E27FC236}">
                <a16:creationId xmlns:a16="http://schemas.microsoft.com/office/drawing/2014/main" id="{0D5A2327-E0C7-8A23-B493-CFDC54E1D3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892DDD-FE08-5BCC-72B7-92A77C40B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1769C-920C-4104-9B63-70552B5B5BB7}" type="slidenum">
              <a:rPr lang="en-US" smtClean="0"/>
              <a:t>‹#›</a:t>
            </a:fld>
            <a:endParaRPr lang="en-US"/>
          </a:p>
        </p:txBody>
      </p:sp>
    </p:spTree>
    <p:extLst>
      <p:ext uri="{BB962C8B-B14F-4D97-AF65-F5344CB8AC3E}">
        <p14:creationId xmlns:p14="http://schemas.microsoft.com/office/powerpoint/2010/main" val="4000237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DC86DC-6E8C-D1F2-746C-16E2E565CD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604C6C-5DE3-62A8-EE73-5625665445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662DF-6FB0-E553-E7E6-CEA7F6763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66593F-EC9A-4174-9FF3-77EE32A5ED2C}" type="datetime1">
              <a:rPr lang="en-US" smtClean="0"/>
              <a:t>10/11/2024</a:t>
            </a:fld>
            <a:endParaRPr lang="en-US"/>
          </a:p>
        </p:txBody>
      </p:sp>
      <p:sp>
        <p:nvSpPr>
          <p:cNvPr id="5" name="Footer Placeholder 4">
            <a:extLst>
              <a:ext uri="{FF2B5EF4-FFF2-40B4-BE49-F238E27FC236}">
                <a16:creationId xmlns:a16="http://schemas.microsoft.com/office/drawing/2014/main" id="{74664995-3477-27F6-BB81-46ED8D0FD6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9D25EA-BBA5-EF07-DB17-EB30E4013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8CB76E-B5F6-4B41-B2C1-77BED4B70420}" type="slidenum">
              <a:rPr lang="en-US" smtClean="0"/>
              <a:t>‹#›</a:t>
            </a:fld>
            <a:endParaRPr lang="en-US"/>
          </a:p>
        </p:txBody>
      </p:sp>
    </p:spTree>
    <p:extLst>
      <p:ext uri="{BB962C8B-B14F-4D97-AF65-F5344CB8AC3E}">
        <p14:creationId xmlns:p14="http://schemas.microsoft.com/office/powerpoint/2010/main" val="11042470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FBB0E2-6776-C3CC-EBE0-A784ECB258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0C989-8D26-C54A-E7E0-23837C1337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E2852-DA65-466E-EB99-B5D6F227F1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BF03B-2203-4CE7-B104-7B8E5AFD788F}" type="datetimeFigureOut">
              <a:rPr lang="en-US" smtClean="0"/>
              <a:t>10/11/2024</a:t>
            </a:fld>
            <a:endParaRPr lang="en-US"/>
          </a:p>
        </p:txBody>
      </p:sp>
      <p:sp>
        <p:nvSpPr>
          <p:cNvPr id="5" name="Footer Placeholder 4">
            <a:extLst>
              <a:ext uri="{FF2B5EF4-FFF2-40B4-BE49-F238E27FC236}">
                <a16:creationId xmlns:a16="http://schemas.microsoft.com/office/drawing/2014/main" id="{E6605FBD-28A5-3FEA-D43E-635B6B6D5B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2919393-058B-7740-3AFB-60864E2CC9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F373A3-FC74-4EAD-933B-81A97A1CF515}" type="slidenum">
              <a:rPr lang="en-US" smtClean="0"/>
              <a:t>‹#›</a:t>
            </a:fld>
            <a:endParaRPr lang="en-US"/>
          </a:p>
        </p:txBody>
      </p:sp>
    </p:spTree>
    <p:extLst>
      <p:ext uri="{BB962C8B-B14F-4D97-AF65-F5344CB8AC3E}">
        <p14:creationId xmlns:p14="http://schemas.microsoft.com/office/powerpoint/2010/main" val="194467726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36F752-E5D6-4BF6-8FC8-80F9215E708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3BBD7C-2490-4865-AEFD-708BD262E9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8A6D76-F293-4D49-988A-614B14D482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A0FB1-6DCC-0946-806C-074A5754744E}" type="datetimeFigureOut">
              <a:rPr lang="en-US" smtClean="0"/>
              <a:t>10/11/2024</a:t>
            </a:fld>
            <a:endParaRPr lang="en-US"/>
          </a:p>
        </p:txBody>
      </p:sp>
      <p:sp>
        <p:nvSpPr>
          <p:cNvPr id="5" name="Footer Placeholder 4">
            <a:extLst>
              <a:ext uri="{FF2B5EF4-FFF2-40B4-BE49-F238E27FC236}">
                <a16:creationId xmlns:a16="http://schemas.microsoft.com/office/drawing/2014/main" id="{BF86CF18-DDAC-4C4F-B8EA-00F46FDB1B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B942E7B-5F61-4422-ADC9-E4E547AF64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1EDC5A-D680-1E40-8811-92B5E7718552}" type="slidenum">
              <a:rPr lang="en-US" smtClean="0"/>
              <a:t>‹#›</a:t>
            </a:fld>
            <a:endParaRPr lang="en-US"/>
          </a:p>
        </p:txBody>
      </p:sp>
    </p:spTree>
    <p:extLst>
      <p:ext uri="{BB962C8B-B14F-4D97-AF65-F5344CB8AC3E}">
        <p14:creationId xmlns:p14="http://schemas.microsoft.com/office/powerpoint/2010/main" val="232743686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5.png"/><Relationship Id="rId7" Type="http://schemas.openxmlformats.org/officeDocument/2006/relationships/diagramQuickStyle" Target="../diagrams/quickStyle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7.png"/><Relationship Id="rId4" Type="http://schemas.openxmlformats.org/officeDocument/2006/relationships/image" Target="../media/image36.jpeg"/><Relationship Id="rId9" Type="http://schemas.microsoft.com/office/2007/relationships/diagramDrawing" Target="../diagrams/drawing2.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5.png"/><Relationship Id="rId10" Type="http://schemas.openxmlformats.org/officeDocument/2006/relationships/image" Target="../media/image52.png"/><Relationship Id="rId4" Type="http://schemas.openxmlformats.org/officeDocument/2006/relationships/image" Target="../media/image47.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56.xml"/><Relationship Id="rId6" Type="http://schemas.openxmlformats.org/officeDocument/2006/relationships/image" Target="../media/image5.png"/><Relationship Id="rId5" Type="http://schemas.openxmlformats.org/officeDocument/2006/relationships/image" Target="../media/image59.pn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10.emf"/><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6.xml"/><Relationship Id="rId16" Type="http://schemas.openxmlformats.org/officeDocument/2006/relationships/image" Target="../media/image23.png"/><Relationship Id="rId20" Type="http://schemas.openxmlformats.org/officeDocument/2006/relationships/image" Target="../media/image27.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C9CFA2-859A-2DF1-C02B-114DF34EBDF7}"/>
            </a:ext>
          </a:extLst>
        </p:cNvPr>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7031B5D-35A4-96BC-5866-B13B3157C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truck driving on a bridge">
            <a:extLst>
              <a:ext uri="{FF2B5EF4-FFF2-40B4-BE49-F238E27FC236}">
                <a16:creationId xmlns:a16="http://schemas.microsoft.com/office/drawing/2014/main" id="{E434E63C-AAD5-3EB2-A285-5ACD0E867FE6}"/>
              </a:ext>
            </a:extLst>
          </p:cNvPr>
          <p:cNvPicPr>
            <a:picLocks noChangeAspect="1"/>
          </p:cNvPicPr>
          <p:nvPr/>
        </p:nvPicPr>
        <p:blipFill rotWithShape="1">
          <a:blip r:embed="rId3">
            <a:extLst>
              <a:ext uri="{28A0092B-C50C-407E-A947-70E740481C1C}">
                <a14:useLocalDpi xmlns:a14="http://schemas.microsoft.com/office/drawing/2010/main" val="0"/>
              </a:ext>
            </a:extLst>
          </a:blip>
          <a:srcRect l="4608" t="9091" r="10141" b="1"/>
          <a:stretch/>
        </p:blipFill>
        <p:spPr>
          <a:xfrm>
            <a:off x="-3" y="-169943"/>
            <a:ext cx="12191981" cy="6857990"/>
          </a:xfrm>
          <a:prstGeom prst="rect">
            <a:avLst/>
          </a:prstGeom>
        </p:spPr>
      </p:pic>
      <p:sp>
        <p:nvSpPr>
          <p:cNvPr id="15" name="Rectangle 14">
            <a:extLst>
              <a:ext uri="{FF2B5EF4-FFF2-40B4-BE49-F238E27FC236}">
                <a16:creationId xmlns:a16="http://schemas.microsoft.com/office/drawing/2014/main" id="{14CFCE1F-12FE-8A7D-6A77-0C8AF3A3C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9A646015-220A-21E1-9469-D3EFE2EA1D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ubtitle 2">
            <a:extLst>
              <a:ext uri="{FF2B5EF4-FFF2-40B4-BE49-F238E27FC236}">
                <a16:creationId xmlns:a16="http://schemas.microsoft.com/office/drawing/2014/main" id="{1F40C6F2-767E-60F9-287C-5CBF42B6DBD9}"/>
              </a:ext>
            </a:extLst>
          </p:cNvPr>
          <p:cNvSpPr>
            <a:spLocks noGrp="1"/>
          </p:cNvSpPr>
          <p:nvPr>
            <p:ph type="subTitle" idx="1"/>
          </p:nvPr>
        </p:nvSpPr>
        <p:spPr>
          <a:xfrm>
            <a:off x="243354" y="300673"/>
            <a:ext cx="11705266" cy="1974681"/>
          </a:xfrm>
        </p:spPr>
        <p:txBody>
          <a:bodyPr anchor="ctr">
            <a:noAutofit/>
          </a:bodyPr>
          <a:lstStyle/>
          <a:p>
            <a:pPr>
              <a:lnSpc>
                <a:spcPct val="100000"/>
              </a:lnSpc>
              <a:spcBef>
                <a:spcPts val="0"/>
              </a:spcBef>
            </a:pPr>
            <a:r>
              <a:rPr lang="en-US" sz="5400" b="1">
                <a:solidFill>
                  <a:schemeClr val="bg1"/>
                </a:solidFill>
                <a:effectLst>
                  <a:outerShdw blurRad="38100" dist="38100" dir="2700000" algn="tl">
                    <a:srgbClr val="000000">
                      <a:alpha val="43137"/>
                    </a:srgbClr>
                  </a:outerShdw>
                </a:effectLst>
                <a:latin typeface="Poppins Medium" panose="00000600000000000000" pitchFamily="2" charset="0"/>
                <a:cs typeface="Poppins Medium" panose="00000600000000000000" pitchFamily="2" charset="0"/>
              </a:rPr>
              <a:t>SUSTAINABILITY STRATEGIES THAT DEEPEN CUSTOMER RELATIONSHIPS</a:t>
            </a:r>
          </a:p>
        </p:txBody>
      </p:sp>
      <p:sp>
        <p:nvSpPr>
          <p:cNvPr id="6" name="Subtitle 2">
            <a:extLst>
              <a:ext uri="{FF2B5EF4-FFF2-40B4-BE49-F238E27FC236}">
                <a16:creationId xmlns:a16="http://schemas.microsoft.com/office/drawing/2014/main" id="{6B990E88-F121-43E5-4B50-F3A10B1CEDDC}"/>
              </a:ext>
            </a:extLst>
          </p:cNvPr>
          <p:cNvSpPr txBox="1">
            <a:spLocks/>
          </p:cNvSpPr>
          <p:nvPr/>
        </p:nvSpPr>
        <p:spPr>
          <a:xfrm>
            <a:off x="398031" y="5426380"/>
            <a:ext cx="6422274" cy="931305"/>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200" b="1" i="1">
                <a:solidFill>
                  <a:prstClr val="white"/>
                </a:solidFill>
                <a:latin typeface="Poppins Medium" panose="00000600000000000000" pitchFamily="2" charset="0"/>
                <a:cs typeface="Poppins Medium" panose="00000600000000000000" pitchFamily="2" charset="0"/>
              </a:rPr>
              <a:t>TMSA</a:t>
            </a:r>
            <a:endParaRPr kumimoji="0" lang="en-US" sz="2200" b="1" i="1"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1" i="1"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rPr>
              <a:t>October 11</a:t>
            </a:r>
            <a:r>
              <a:rPr kumimoji="0" lang="en-US" sz="1600" b="1" i="1" u="none" strike="noStrike" kern="1200" cap="none" spc="0" normalizeH="0" baseline="30000" noProof="0">
                <a:ln>
                  <a:noFill/>
                </a:ln>
                <a:solidFill>
                  <a:prstClr val="white"/>
                </a:solidFill>
                <a:effectLst/>
                <a:uLnTx/>
                <a:uFillTx/>
                <a:latin typeface="Poppins Medium" panose="00000600000000000000" pitchFamily="2" charset="0"/>
                <a:ea typeface="+mn-ea"/>
                <a:cs typeface="Poppins Medium" panose="00000600000000000000" pitchFamily="2" charset="0"/>
              </a:rPr>
              <a:t>th</a:t>
            </a:r>
            <a:r>
              <a:rPr kumimoji="0" lang="en-US" sz="1600" b="1" i="1"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rPr>
              <a:t> </a:t>
            </a:r>
            <a:r>
              <a:rPr kumimoji="0" lang="en-US" sz="1400" b="1" i="1"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rPr>
              <a:t>2024</a:t>
            </a:r>
            <a:r>
              <a:rPr kumimoji="0" lang="en-US" sz="1600" b="1" i="1" u="none" strike="noStrike" kern="1200" cap="none" spc="0" normalizeH="0" baseline="0" noProof="0">
                <a:ln>
                  <a:noFill/>
                </a:ln>
                <a:solidFill>
                  <a:prstClr val="white"/>
                </a:solidFill>
                <a:effectLst/>
                <a:uLnTx/>
                <a:uFillTx/>
                <a:latin typeface="Poppins Medium" panose="00000600000000000000" pitchFamily="2" charset="0"/>
                <a:ea typeface="+mn-ea"/>
                <a:cs typeface="Poppins Medium" panose="00000600000000000000" pitchFamily="2" charset="0"/>
              </a:rPr>
              <a:t> – Hoboken, NJ</a:t>
            </a:r>
          </a:p>
        </p:txBody>
      </p:sp>
      <p:pic>
        <p:nvPicPr>
          <p:cNvPr id="4" name="Picture 3" descr="Logo&#10;&#10;Description automatically generated with low confidence">
            <a:extLst>
              <a:ext uri="{FF2B5EF4-FFF2-40B4-BE49-F238E27FC236}">
                <a16:creationId xmlns:a16="http://schemas.microsoft.com/office/drawing/2014/main" id="{21F5AD9E-9800-536A-7298-0A14B15ECA76}"/>
              </a:ext>
            </a:extLst>
          </p:cNvPr>
          <p:cNvPicPr>
            <a:picLocks noChangeAspect="1"/>
          </p:cNvPicPr>
          <p:nvPr/>
        </p:nvPicPr>
        <p:blipFill>
          <a:blip r:embed="rId4"/>
          <a:stretch>
            <a:fillRect/>
          </a:stretch>
        </p:blipFill>
        <p:spPr>
          <a:xfrm>
            <a:off x="10031442" y="6294315"/>
            <a:ext cx="1852666" cy="335796"/>
          </a:xfrm>
          <a:prstGeom prst="rect">
            <a:avLst/>
          </a:prstGeom>
        </p:spPr>
      </p:pic>
      <p:sp>
        <p:nvSpPr>
          <p:cNvPr id="2" name="Subtitle 2">
            <a:extLst>
              <a:ext uri="{FF2B5EF4-FFF2-40B4-BE49-F238E27FC236}">
                <a16:creationId xmlns:a16="http://schemas.microsoft.com/office/drawing/2014/main" id="{8414534C-AD69-175B-5E86-863DA1BD553C}"/>
              </a:ext>
            </a:extLst>
          </p:cNvPr>
          <p:cNvSpPr txBox="1">
            <a:spLocks/>
          </p:cNvSpPr>
          <p:nvPr/>
        </p:nvSpPr>
        <p:spPr>
          <a:xfrm>
            <a:off x="-3819985" y="4116293"/>
            <a:ext cx="11705266" cy="1974681"/>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4400" b="1">
                <a:solidFill>
                  <a:schemeClr val="bg1"/>
                </a:solidFill>
                <a:effectLst>
                  <a:outerShdw blurRad="38100" dist="38100" dir="2700000" algn="tl">
                    <a:srgbClr val="000000">
                      <a:alpha val="43137"/>
                    </a:srgbClr>
                  </a:outerShdw>
                </a:effectLst>
                <a:latin typeface="Poppins Medium" panose="00000600000000000000" pitchFamily="2" charset="0"/>
                <a:cs typeface="Poppins Medium" panose="00000600000000000000" pitchFamily="2" charset="0"/>
              </a:rPr>
              <a:t>Rob McNeil</a:t>
            </a:r>
          </a:p>
        </p:txBody>
      </p:sp>
    </p:spTree>
    <p:extLst>
      <p:ext uri="{BB962C8B-B14F-4D97-AF65-F5344CB8AC3E}">
        <p14:creationId xmlns:p14="http://schemas.microsoft.com/office/powerpoint/2010/main" val="3660418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35FB1-7F88-6BE3-A572-0AEF04845AE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BF8DAE6-D7ED-695A-4299-B596D0BFEC5A}"/>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CB1AD6CA-147D-1881-CDFB-F0F9AC4429F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47ECA760-6CA7-EA42-1537-6556F8F4834E}"/>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318C5BA6-90F2-C3EE-CCE9-9CAE2CEF9692}"/>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AAA153D3-B01C-4FF9-FEC1-AF6EA5C6B10D}"/>
              </a:ext>
            </a:extLst>
          </p:cNvPr>
          <p:cNvSpPr/>
          <p:nvPr/>
        </p:nvSpPr>
        <p:spPr>
          <a:xfrm>
            <a:off x="615429" y="1398222"/>
            <a:ext cx="10975563" cy="367793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rPr>
              <a:t>82%</a:t>
            </a:r>
          </a:p>
        </p:txBody>
      </p:sp>
      <p:grpSp>
        <p:nvGrpSpPr>
          <p:cNvPr id="8" name="Group 10">
            <a:extLst>
              <a:ext uri="{FF2B5EF4-FFF2-40B4-BE49-F238E27FC236}">
                <a16:creationId xmlns:a16="http://schemas.microsoft.com/office/drawing/2014/main" id="{16D45C2D-6674-0E83-BD88-6ABA1FF8117F}"/>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EB52D7F2-E9A3-A6D3-E0A0-975A4CB40EFE}"/>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9F146200-5E40-7A8E-2743-07C114728717}"/>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E7E1A448-406C-D1A9-36E3-08AFF2AD7961}"/>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FD23FE32-B7F1-5192-8777-ED78C441F941}"/>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91398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632E3-23E9-1FBA-8DE3-1C08D6D526C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0B873B-68D2-8B40-5E3A-466823F64DA1}"/>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CF80E42A-8EAA-3B62-07CA-197E661A4B5D}"/>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08B463A2-0C60-893D-7B08-27FF170D348B}"/>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4CB5F33F-74B1-B4E6-160E-C7C58FCDFDC9}"/>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102661B5-507B-16D2-0DCF-E65E826F18F9}"/>
              </a:ext>
            </a:extLst>
          </p:cNvPr>
          <p:cNvSpPr/>
          <p:nvPr/>
        </p:nvSpPr>
        <p:spPr>
          <a:xfrm>
            <a:off x="615429" y="1398222"/>
            <a:ext cx="10975563" cy="367793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rPr>
              <a:t>59%</a:t>
            </a:r>
          </a:p>
        </p:txBody>
      </p:sp>
      <p:grpSp>
        <p:nvGrpSpPr>
          <p:cNvPr id="8" name="Group 10">
            <a:extLst>
              <a:ext uri="{FF2B5EF4-FFF2-40B4-BE49-F238E27FC236}">
                <a16:creationId xmlns:a16="http://schemas.microsoft.com/office/drawing/2014/main" id="{DBF89718-0B67-1BD6-185A-475433B23FB7}"/>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4E3CF9E3-A3AC-0D47-9039-61C25046B6D7}"/>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E9D4B0F6-3E8B-4ED8-973A-D7C92B04CB98}"/>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1E422C15-AD1D-A98B-AD68-8C2E8E4CE3E7}"/>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2FF98177-3B31-C4E8-B717-B7F81D2C901B}"/>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2974954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632E3-23E9-1FBA-8DE3-1C08D6D526C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B0B873B-68D2-8B40-5E3A-466823F64DA1}"/>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CF80E42A-8EAA-3B62-07CA-197E661A4B5D}"/>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08B463A2-0C60-893D-7B08-27FF170D348B}"/>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4CB5F33F-74B1-B4E6-160E-C7C58FCDFDC9}"/>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102661B5-507B-16D2-0DCF-E65E826F18F9}"/>
              </a:ext>
            </a:extLst>
          </p:cNvPr>
          <p:cNvSpPr/>
          <p:nvPr/>
        </p:nvSpPr>
        <p:spPr>
          <a:xfrm>
            <a:off x="615429" y="1398222"/>
            <a:ext cx="10975563" cy="367793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900" b="1">
                <a:solidFill>
                  <a:srgbClr val="00B050"/>
                </a:solidFill>
                <a:effectLst>
                  <a:outerShdw blurRad="38100" dist="38100" dir="2700000" algn="tl">
                    <a:srgbClr val="000000">
                      <a:alpha val="43137"/>
                    </a:srgbClr>
                  </a:outerShdw>
                </a:effectLst>
                <a:latin typeface="Poppins Medium" panose="00000600000000000000" pitchFamily="2" charset="0"/>
                <a:cs typeface="Poppins Medium" panose="00000600000000000000" pitchFamily="2" charset="0"/>
              </a:rPr>
              <a:t>YES!!!</a:t>
            </a:r>
            <a:endParaRPr kumimoji="0" lang="en-US" sz="23900" b="1" i="0" u="none" strike="noStrike" kern="1200" cap="none" spc="0" normalizeH="0" baseline="0" noProof="0">
              <a:ln>
                <a:noFill/>
              </a:ln>
              <a:solidFill>
                <a:srgbClr val="00B050"/>
              </a:solidFill>
              <a:effectLst>
                <a:outerShdw blurRad="38100" dist="38100" dir="2700000" algn="tl">
                  <a:srgbClr val="000000">
                    <a:alpha val="43137"/>
                  </a:srgbClr>
                </a:outerShdw>
              </a:effectLst>
              <a:uLnTx/>
              <a:uFillTx/>
              <a:latin typeface="Poppins Medium" panose="00000600000000000000" pitchFamily="2" charset="0"/>
              <a:cs typeface="Poppins Medium" panose="00000600000000000000" pitchFamily="2" charset="0"/>
            </a:endParaRPr>
          </a:p>
        </p:txBody>
      </p:sp>
      <p:grpSp>
        <p:nvGrpSpPr>
          <p:cNvPr id="8" name="Group 10">
            <a:extLst>
              <a:ext uri="{FF2B5EF4-FFF2-40B4-BE49-F238E27FC236}">
                <a16:creationId xmlns:a16="http://schemas.microsoft.com/office/drawing/2014/main" id="{DBF89718-0B67-1BD6-185A-475433B23FB7}"/>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4E3CF9E3-A3AC-0D47-9039-61C25046B6D7}"/>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E9D4B0F6-3E8B-4ED8-973A-D7C92B04CB98}"/>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1E422C15-AD1D-A98B-AD68-8C2E8E4CE3E7}"/>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2FF98177-3B31-C4E8-B717-B7F81D2C901B}"/>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3418839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5222D1-BF7D-E203-F290-D6CC205C5B5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4229E1D9-B34F-2C24-1B1C-8AB134EAEB85}"/>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5B8DC2E1-7E94-E4DA-3D07-4E7967C0AD16}"/>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ADFD1DEE-6969-7251-D807-40270F28F774}"/>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4198CB72-AE43-579A-7B54-4DC96FA8479F}"/>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6E55C76B-D252-6EE9-8387-024C83CEEB36}"/>
              </a:ext>
            </a:extLst>
          </p:cNvPr>
          <p:cNvSpPr/>
          <p:nvPr/>
        </p:nvSpPr>
        <p:spPr>
          <a:xfrm>
            <a:off x="-3787" y="408304"/>
            <a:ext cx="11807860" cy="492443"/>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WHAT DOES SUSTAINABILITY </a:t>
            </a:r>
            <a:r>
              <a:rPr kumimoji="0" lang="en-US" sz="32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rPr>
              <a:t>MEAN TO OUR CUSTOMERS </a:t>
            </a:r>
          </a:p>
        </p:txBody>
      </p:sp>
      <p:grpSp>
        <p:nvGrpSpPr>
          <p:cNvPr id="8" name="Group 10">
            <a:extLst>
              <a:ext uri="{FF2B5EF4-FFF2-40B4-BE49-F238E27FC236}">
                <a16:creationId xmlns:a16="http://schemas.microsoft.com/office/drawing/2014/main" id="{4378C120-5DB6-267C-EDC0-10A0A41BCEA7}"/>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9DE7509B-89BC-2A63-D7CB-5369BF4CD7F1}"/>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52339B50-B9AB-3C89-28DC-15DE0BEA7443}"/>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0605D549-A9AE-EF36-B541-048E84C005DD}"/>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C6A4C65-6470-06E8-2542-68BFEEF4FF6B}"/>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19E5AEE3-760A-2024-4E5B-34E765942EAE}"/>
              </a:ext>
            </a:extLst>
          </p:cNvPr>
          <p:cNvSpPr>
            <a:spLocks noGrp="1"/>
          </p:cNvSpPr>
          <p:nvPr>
            <p:ph idx="1"/>
          </p:nvPr>
        </p:nvSpPr>
        <p:spPr>
          <a:xfrm>
            <a:off x="1093813" y="1291173"/>
            <a:ext cx="11312366" cy="5159070"/>
          </a:xfrm>
        </p:spPr>
        <p:txBody>
          <a:bodyPr>
            <a:normAutofit/>
          </a:bodyPr>
          <a:lstStyle/>
          <a:p>
            <a:pPr>
              <a:lnSpc>
                <a:spcPct val="150000"/>
              </a:lnSpc>
            </a:pPr>
            <a:r>
              <a:rPr lang="en-US">
                <a:solidFill>
                  <a:srgbClr val="002060"/>
                </a:solidFill>
                <a:latin typeface="Poppins Medium" panose="00000600000000000000" pitchFamily="2" charset="0"/>
                <a:cs typeface="Poppins Medium" panose="00000600000000000000" pitchFamily="2" charset="0"/>
              </a:rPr>
              <a:t>It is important for most of our customers</a:t>
            </a:r>
          </a:p>
          <a:p>
            <a:pPr lvl="1">
              <a:lnSpc>
                <a:spcPct val="150000"/>
              </a:lnSpc>
            </a:pPr>
            <a:r>
              <a:rPr lang="en-US">
                <a:solidFill>
                  <a:srgbClr val="002060"/>
                </a:solidFill>
                <a:latin typeface="Poppins Medium" panose="00000600000000000000" pitchFamily="2" charset="0"/>
                <a:cs typeface="Poppins Medium" panose="00000600000000000000" pitchFamily="2" charset="0"/>
              </a:rPr>
              <a:t>82% have published sustainability reports</a:t>
            </a:r>
          </a:p>
          <a:p>
            <a:pPr lvl="1">
              <a:lnSpc>
                <a:spcPct val="150000"/>
              </a:lnSpc>
            </a:pPr>
            <a:r>
              <a:rPr lang="en-US">
                <a:solidFill>
                  <a:srgbClr val="002060"/>
                </a:solidFill>
                <a:latin typeface="Poppins Medium" panose="00000600000000000000" pitchFamily="2" charset="0"/>
                <a:cs typeface="Poppins Medium" panose="00000600000000000000" pitchFamily="2" charset="0"/>
              </a:rPr>
              <a:t>59% are associated with </a:t>
            </a:r>
            <a:r>
              <a:rPr lang="en-US" err="1">
                <a:solidFill>
                  <a:srgbClr val="002060"/>
                </a:solidFill>
                <a:latin typeface="Poppins Medium" panose="00000600000000000000" pitchFamily="2" charset="0"/>
                <a:cs typeface="Poppins Medium" panose="00000600000000000000" pitchFamily="2" charset="0"/>
              </a:rPr>
              <a:t>Ecovadis</a:t>
            </a:r>
            <a:endParaRPr lang="en-US">
              <a:solidFill>
                <a:srgbClr val="002060"/>
              </a:solidFill>
              <a:latin typeface="Poppins Medium" panose="00000600000000000000" pitchFamily="2" charset="0"/>
              <a:cs typeface="Poppins Medium" panose="00000600000000000000" pitchFamily="2" charset="0"/>
            </a:endParaRPr>
          </a:p>
          <a:p>
            <a:pPr>
              <a:lnSpc>
                <a:spcPct val="150000"/>
              </a:lnSpc>
            </a:pPr>
            <a:r>
              <a:rPr lang="en-US">
                <a:solidFill>
                  <a:srgbClr val="002060"/>
                </a:solidFill>
                <a:latin typeface="Poppins Medium" panose="00000600000000000000" pitchFamily="2" charset="0"/>
                <a:cs typeface="Poppins Medium" panose="00000600000000000000" pitchFamily="2" charset="0"/>
              </a:rPr>
              <a:t>But, it means something different to everyone.  Each is unique, and that is where most of the work lies.  Asking questions and developing a realistic assessment is key</a:t>
            </a:r>
          </a:p>
          <a:p>
            <a:pPr marL="0" indent="0">
              <a:buNone/>
            </a:pPr>
            <a:endParaRPr lang="en-US" sz="1200"/>
          </a:p>
        </p:txBody>
      </p:sp>
    </p:spTree>
    <p:extLst>
      <p:ext uri="{BB962C8B-B14F-4D97-AF65-F5344CB8AC3E}">
        <p14:creationId xmlns:p14="http://schemas.microsoft.com/office/powerpoint/2010/main" val="4284655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8A614-B3E4-19D6-7F2E-E7A91DE6F80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7B01201-B361-B79A-9B70-8866F046CEB2}"/>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4CE277B0-6F84-D2C2-4F46-673FC7410FFC}"/>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2D51B4C8-2BF4-083B-D8B8-03E59AF3FC89}"/>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E30DD174-9396-88EB-4A43-F682FBDA5146}"/>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E815B5E0-67CD-E29E-3638-D030D951CFBD}"/>
              </a:ext>
            </a:extLst>
          </p:cNvPr>
          <p:cNvSpPr/>
          <p:nvPr/>
        </p:nvSpPr>
        <p:spPr>
          <a:xfrm>
            <a:off x="615429" y="1673642"/>
            <a:ext cx="10975563" cy="341632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solidFill>
                  <a:srgbClr val="0053A1"/>
                </a:solidFill>
                <a:latin typeface="Poppins Medium" panose="00000600000000000000" pitchFamily="2" charset="0"/>
                <a:cs typeface="Poppins Medium" panose="00000600000000000000" pitchFamily="2" charset="0"/>
              </a:rPr>
              <a:t>WHAT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a:solidFill>
                <a:srgbClr val="0053A1"/>
              </a:solidFill>
              <a:latin typeface="Poppins Medium" panose="00000600000000000000" pitchFamily="2" charset="0"/>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0053A1"/>
                </a:solidFill>
                <a:latin typeface="Poppins Medium" panose="00000600000000000000" pitchFamily="2" charset="0"/>
                <a:cs typeface="Poppins Medium" panose="00000600000000000000" pitchFamily="2" charset="0"/>
              </a:rPr>
              <a:t>IS OUR SUSTAINABILITY and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0053A1"/>
                </a:solidFill>
                <a:latin typeface="Poppins Medium" panose="00000600000000000000" pitchFamily="2" charset="0"/>
                <a:cs typeface="Poppins Medium" panose="00000600000000000000" pitchFamily="2" charset="0"/>
              </a:rPr>
              <a:t>GO-TO-MARKET STRATEGY</a:t>
            </a:r>
            <a:endParaRPr kumimoji="0" lang="en-US" sz="60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ECABAEDA-4A45-C5E7-1888-FC3E034BE441}"/>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A81A6599-B0CB-5EAC-D4CF-EED84F93B293}"/>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D49E2CD8-ABE9-EFBC-46CC-76FF7C67DAB7}"/>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2BEFF447-F9AF-80BA-6393-687A5DFF7B41}"/>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FB79E6A-7DCF-548C-F0E0-D156B5D63E6F}"/>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247921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CCA97-589F-0739-F510-1EB95A20888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C89B3BC-229A-A9A7-F3D1-78B007D68DDC}"/>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DE05C20A-5BF1-9ED2-54B1-8F7526EBA536}"/>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CD2C735B-E802-AC42-531D-81A81A54E53B}"/>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61F7AE2A-CA98-73D5-8D4F-4F70B120E023}"/>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9CBEB44C-305C-269D-A456-E62215C80A2F}"/>
              </a:ext>
            </a:extLst>
          </p:cNvPr>
          <p:cNvSpPr/>
          <p:nvPr/>
        </p:nvSpPr>
        <p:spPr>
          <a:xfrm>
            <a:off x="-3787" y="408304"/>
            <a:ext cx="11807860" cy="677108"/>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WHAT DOES SUSTAINABILITY </a:t>
            </a:r>
            <a:r>
              <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rPr>
              <a:t>MEAN TO TAD </a:t>
            </a:r>
          </a:p>
        </p:txBody>
      </p:sp>
      <p:grpSp>
        <p:nvGrpSpPr>
          <p:cNvPr id="8" name="Group 10">
            <a:extLst>
              <a:ext uri="{FF2B5EF4-FFF2-40B4-BE49-F238E27FC236}">
                <a16:creationId xmlns:a16="http://schemas.microsoft.com/office/drawing/2014/main" id="{50D7D20B-B11D-26FC-CC1F-603E83796D59}"/>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4E38A957-5BEC-908B-4286-26CB169DD2C0}"/>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EE434C63-87DE-7BEB-7A26-CEED869C1A76}"/>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0392943F-C900-56D7-F566-A880FAA8F7B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CD529C39-4F25-8E7E-0B70-90A6B2DC729F}"/>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5B2ABD3B-B731-478B-337C-FE8936F1FE62}"/>
              </a:ext>
            </a:extLst>
          </p:cNvPr>
          <p:cNvSpPr>
            <a:spLocks noGrp="1"/>
          </p:cNvSpPr>
          <p:nvPr>
            <p:ph idx="1"/>
          </p:nvPr>
        </p:nvSpPr>
        <p:spPr>
          <a:xfrm>
            <a:off x="664876" y="1315886"/>
            <a:ext cx="11312366" cy="5159070"/>
          </a:xfrm>
        </p:spPr>
        <p:txBody>
          <a:bodyPr>
            <a:normAutofit/>
          </a:bodyPr>
          <a:lstStyle/>
          <a:p>
            <a:pPr>
              <a:lnSpc>
                <a:spcPct val="150000"/>
              </a:lnSpc>
            </a:pPr>
            <a:r>
              <a:rPr lang="en-US">
                <a:solidFill>
                  <a:srgbClr val="002060"/>
                </a:solidFill>
                <a:latin typeface="Poppins Medium" panose="00000600000000000000" pitchFamily="2" charset="0"/>
                <a:cs typeface="Poppins Medium" panose="00000600000000000000" pitchFamily="2" charset="0"/>
              </a:rPr>
              <a:t>As a Dedicated provider, we are in a UNIQUE position</a:t>
            </a:r>
          </a:p>
          <a:p>
            <a:pPr>
              <a:lnSpc>
                <a:spcPct val="150000"/>
              </a:lnSpc>
            </a:pPr>
            <a:r>
              <a:rPr lang="en-US">
                <a:solidFill>
                  <a:srgbClr val="002060"/>
                </a:solidFill>
                <a:latin typeface="Poppins Medium" panose="00000600000000000000" pitchFamily="2" charset="0"/>
                <a:cs typeface="Poppins Medium" panose="00000600000000000000" pitchFamily="2" charset="0"/>
              </a:rPr>
              <a:t>“Out &amp; Back” model lends itself to sustainable solutions</a:t>
            </a:r>
          </a:p>
          <a:p>
            <a:pPr>
              <a:lnSpc>
                <a:spcPct val="150000"/>
              </a:lnSpc>
            </a:pPr>
            <a:r>
              <a:rPr lang="en-US">
                <a:solidFill>
                  <a:srgbClr val="002060"/>
                </a:solidFill>
                <a:latin typeface="Poppins Medium" panose="00000600000000000000" pitchFamily="2" charset="0"/>
                <a:cs typeface="Poppins Medium" panose="00000600000000000000" pitchFamily="2" charset="0"/>
              </a:rPr>
              <a:t>Truck ownership model – owned or leased by contract</a:t>
            </a:r>
          </a:p>
          <a:p>
            <a:pPr>
              <a:lnSpc>
                <a:spcPct val="150000"/>
              </a:lnSpc>
            </a:pPr>
            <a:r>
              <a:rPr lang="en-US">
                <a:solidFill>
                  <a:srgbClr val="002060"/>
                </a:solidFill>
                <a:latin typeface="Poppins Medium" panose="00000600000000000000" pitchFamily="2" charset="0"/>
                <a:cs typeface="Poppins Medium" panose="00000600000000000000" pitchFamily="2" charset="0"/>
              </a:rPr>
              <a:t>Sustainability is a </a:t>
            </a:r>
            <a:r>
              <a:rPr lang="en-US" b="1">
                <a:solidFill>
                  <a:srgbClr val="002060"/>
                </a:solidFill>
                <a:latin typeface="Poppins Medium" panose="00000600000000000000" pitchFamily="2" charset="0"/>
                <a:cs typeface="Poppins Medium" panose="00000600000000000000" pitchFamily="2" charset="0"/>
              </a:rPr>
              <a:t>competitive advantage</a:t>
            </a:r>
          </a:p>
          <a:p>
            <a:pPr lvl="1">
              <a:lnSpc>
                <a:spcPct val="150000"/>
              </a:lnSpc>
            </a:pPr>
            <a:r>
              <a:rPr lang="en-US">
                <a:solidFill>
                  <a:srgbClr val="002060"/>
                </a:solidFill>
                <a:latin typeface="Poppins Medium" panose="00000600000000000000" pitchFamily="2" charset="0"/>
                <a:cs typeface="Poppins Medium" panose="00000600000000000000" pitchFamily="2" charset="0"/>
              </a:rPr>
              <a:t>As a medium-sized provider, great niche for us to add value</a:t>
            </a:r>
          </a:p>
          <a:p>
            <a:pPr lvl="1">
              <a:lnSpc>
                <a:spcPct val="150000"/>
              </a:lnSpc>
            </a:pPr>
            <a:r>
              <a:rPr lang="en-US">
                <a:solidFill>
                  <a:srgbClr val="002060"/>
                </a:solidFill>
                <a:latin typeface="Poppins Medium" panose="00000600000000000000" pitchFamily="2" charset="0"/>
                <a:cs typeface="Poppins Medium" panose="00000600000000000000" pitchFamily="2" charset="0"/>
              </a:rPr>
              <a:t>Opportunity to grow closer and deeper with our customers, learn more about supply chain, other parts of organization.</a:t>
            </a:r>
          </a:p>
          <a:p>
            <a:pPr marL="0" indent="0">
              <a:buNone/>
            </a:pPr>
            <a:endParaRPr lang="en-US" sz="1200"/>
          </a:p>
        </p:txBody>
      </p:sp>
    </p:spTree>
    <p:extLst>
      <p:ext uri="{BB962C8B-B14F-4D97-AF65-F5344CB8AC3E}">
        <p14:creationId xmlns:p14="http://schemas.microsoft.com/office/powerpoint/2010/main" val="897109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23B93-49CA-928E-3A6E-8A384FEF4FAF}"/>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2CD1C37-1BF8-4650-2AAA-5003005EC20B}"/>
              </a:ext>
            </a:extLst>
          </p:cNvPr>
          <p:cNvSpPr txBox="1"/>
          <p:nvPr/>
        </p:nvSpPr>
        <p:spPr>
          <a:xfrm>
            <a:off x="290616" y="969769"/>
            <a:ext cx="7758027" cy="3477875"/>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prstClr val="black"/>
              </a:solidFill>
              <a:effectLst/>
              <a:highlight>
                <a:srgbClr val="00FF00"/>
              </a:highlight>
              <a:uLnTx/>
              <a:uFillTx/>
              <a:latin typeface="Calibri" panose="020F050202020403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highlight>
                  <a:srgbClr val="00FF00"/>
                </a:highlight>
                <a:uLnTx/>
                <a:uFillTx/>
                <a:latin typeface="Calibri" panose="020F0502020204030204" pitchFamily="34" charset="0"/>
                <a:ea typeface="+mn-ea"/>
                <a:cs typeface="+mn-cs"/>
              </a:rPr>
              <a:t>Sustainability Theme Team Mission</a:t>
            </a:r>
          </a:p>
          <a:p>
            <a:pPr marL="800100" marR="0" lvl="1" indent="-3429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We support TA Dedicated by providing expertise, insight and ideas and facilitating initiatives that improve our business as it relates to Sustainability.</a:t>
            </a:r>
          </a:p>
          <a:p>
            <a:pPr marL="0" marR="0" lvl="0" indent="0" algn="l" defTabSz="914400" rtl="0" eaLnBrk="1" fontAlgn="ctr"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highlight>
                <a:srgbClr val="00FF00"/>
              </a:highlight>
              <a:uLnTx/>
              <a:uFillTx/>
              <a:latin typeface="Calibri" panose="020F0502020204030204" pitchFamily="34" charset="0"/>
              <a:ea typeface="+mn-ea"/>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highlight>
                  <a:srgbClr val="00FF00"/>
                </a:highlight>
                <a:uLnTx/>
                <a:uFillTx/>
                <a:latin typeface="Calibri" panose="020F0502020204030204" pitchFamily="34" charset="0"/>
                <a:ea typeface="+mn-ea"/>
                <a:cs typeface="+mn-cs"/>
              </a:rPr>
              <a:t>Sustainability Theme Team Vision</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Learn how we can </a:t>
            </a:r>
            <a:r>
              <a:rPr kumimoji="0" lang="en-US" sz="20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make TAD a trusted industry leader in the Sustainability space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(Internal)</a:t>
            </a: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Develop expertise and solutions that will </a:t>
            </a:r>
            <a:r>
              <a:rPr kumimoji="0" lang="en-US" sz="2000" b="1" i="1" u="none" strike="noStrike" kern="1200" cap="none" spc="0" normalizeH="0" baseline="0" noProof="0">
                <a:ln>
                  <a:noFill/>
                </a:ln>
                <a:solidFill>
                  <a:prstClr val="black"/>
                </a:solidFill>
                <a:effectLst/>
                <a:uLnTx/>
                <a:uFillTx/>
                <a:latin typeface="Calibri" panose="020F0502020204030204" pitchFamily="34" charset="0"/>
                <a:ea typeface="+mn-ea"/>
                <a:cs typeface="+mn-cs"/>
              </a:rPr>
              <a:t>help our customers realize their Sustainability goals</a:t>
            </a:r>
            <a:r>
              <a:rPr kumimoji="0" lang="en-US" sz="20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 </a:t>
            </a:r>
            <a:r>
              <a:rPr kumimoji="0" lang="en-US" sz="1800" b="0" i="1" u="none" strike="noStrike" kern="1200" cap="none" spc="0" normalizeH="0" baseline="0" noProof="0">
                <a:ln>
                  <a:noFill/>
                </a:ln>
                <a:solidFill>
                  <a:prstClr val="black"/>
                </a:solidFill>
                <a:effectLst/>
                <a:uLnTx/>
                <a:uFillTx/>
                <a:latin typeface="Calibri" panose="020F0502020204030204" pitchFamily="34" charset="0"/>
                <a:ea typeface="+mn-ea"/>
                <a:cs typeface="+mn-cs"/>
              </a:rPr>
              <a:t>(External)</a:t>
            </a:r>
            <a:endParaRPr kumimoji="0" lang="en-US" sz="2000" b="0" i="1"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a:p>
            <a:pPr marL="628650" marR="0" lvl="1" indent="-1714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8" name="TextBox 7">
            <a:extLst>
              <a:ext uri="{FF2B5EF4-FFF2-40B4-BE49-F238E27FC236}">
                <a16:creationId xmlns:a16="http://schemas.microsoft.com/office/drawing/2014/main" id="{51ED0070-6622-352D-CA9C-8481FA6B1BAD}"/>
              </a:ext>
            </a:extLst>
          </p:cNvPr>
          <p:cNvSpPr txBox="1"/>
          <p:nvPr/>
        </p:nvSpPr>
        <p:spPr>
          <a:xfrm>
            <a:off x="244266" y="4477290"/>
            <a:ext cx="12206184" cy="1938992"/>
          </a:xfrm>
          <a:prstGeom prst="rect">
            <a:avLst/>
          </a:prstGeom>
          <a:noFill/>
        </p:spPr>
        <p:txBody>
          <a:bodyPr wrap="square">
            <a:spAutoFit/>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highlight>
                  <a:srgbClr val="00FF00"/>
                </a:highlight>
                <a:uLnTx/>
                <a:uFillTx/>
                <a:latin typeface="Calibri" panose="020F0502020204030204" pitchFamily="34" charset="0"/>
                <a:ea typeface="+mn-ea"/>
                <a:cs typeface="+mn-cs"/>
              </a:rPr>
              <a:t>Goals and Deliverables of Sustainability Theme Team</a:t>
            </a:r>
            <a:endParaRPr kumimoji="0" lang="en-US" sz="2000" b="0" i="0" u="none" strike="noStrike" kern="1200" cap="none" spc="0" normalizeH="0" baseline="0" noProof="0">
              <a:ln>
                <a:noFill/>
              </a:ln>
              <a:solidFill>
                <a:prstClr val="black"/>
              </a:solidFill>
              <a:effectLst/>
              <a:highlight>
                <a:srgbClr val="00FF00"/>
              </a:highlight>
              <a:uLnTx/>
              <a:uFillTx/>
              <a:latin typeface="Calibri" panose="020F0502020204030204" pitchFamily="34" charset="0"/>
              <a:ea typeface="+mn-ea"/>
              <a:cs typeface="+mn-cs"/>
            </a:endParaRPr>
          </a:p>
          <a:p>
            <a:pPr marL="742950" marR="0" lvl="1" indent="-2857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Support Goal of Decreasing Carbon Footprint 5% by '25</a:t>
            </a:r>
          </a:p>
          <a:p>
            <a:pPr marL="1143000" marR="0" lvl="2" indent="-2286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Develop Site Best Practices</a:t>
            </a:r>
          </a:p>
          <a:p>
            <a:pPr marL="1143000" marR="0" lvl="2" indent="-2286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Support WIG setting process for Organization</a:t>
            </a:r>
          </a:p>
          <a:p>
            <a:pPr marL="685800" marR="0" lvl="1" indent="-2286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Complete Sustainability Strategy by 3/31/24</a:t>
            </a:r>
          </a:p>
          <a:p>
            <a:pPr marL="685800" marR="0" lvl="1" indent="-22860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Increase </a:t>
            </a:r>
            <a:r>
              <a:rPr kumimoji="0" lang="en-US" sz="2000" b="0" i="0" u="none" strike="noStrike" kern="1200" cap="none" spc="0" normalizeH="0" baseline="0" noProof="0" err="1">
                <a:ln>
                  <a:noFill/>
                </a:ln>
                <a:solidFill>
                  <a:prstClr val="black"/>
                </a:solidFill>
                <a:effectLst/>
                <a:uLnTx/>
                <a:uFillTx/>
                <a:latin typeface="Calibri" panose="020F0502020204030204" pitchFamily="34" charset="0"/>
                <a:ea typeface="+mn-ea"/>
                <a:cs typeface="+mn-cs"/>
              </a:rPr>
              <a:t>Ecovadis</a:t>
            </a:r>
            <a:r>
              <a:rPr kumimoji="0" lang="en-US" sz="2000" b="0" i="0" u="none" strike="noStrike" kern="1200" cap="none" spc="0" normalizeH="0" baseline="0" noProof="0">
                <a:ln>
                  <a:noFill/>
                </a:ln>
                <a:solidFill>
                  <a:prstClr val="black"/>
                </a:solidFill>
                <a:effectLst/>
                <a:uLnTx/>
                <a:uFillTx/>
                <a:latin typeface="Calibri" panose="020F0502020204030204" pitchFamily="34" charset="0"/>
                <a:ea typeface="+mn-ea"/>
                <a:cs typeface="+mn-cs"/>
              </a:rPr>
              <a:t> status from Bronze to Silver by 9/31/24</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34C5E57-0DFD-8308-79C8-E427729F0CF0}"/>
              </a:ext>
            </a:extLst>
          </p:cNvPr>
          <p:cNvPicPr>
            <a:picLocks noChangeAspect="1"/>
          </p:cNvPicPr>
          <p:nvPr/>
        </p:nvPicPr>
        <p:blipFill rotWithShape="1">
          <a:blip r:embed="rId3"/>
          <a:srcRect l="3473" t="3877" r="2711" b="5381"/>
          <a:stretch/>
        </p:blipFill>
        <p:spPr>
          <a:xfrm>
            <a:off x="8048643" y="863179"/>
            <a:ext cx="3852741" cy="3852323"/>
          </a:xfrm>
          <a:prstGeom prst="rect">
            <a:avLst/>
          </a:prstGeom>
        </p:spPr>
      </p:pic>
      <p:sp>
        <p:nvSpPr>
          <p:cNvPr id="3" name="Title 2">
            <a:extLst>
              <a:ext uri="{FF2B5EF4-FFF2-40B4-BE49-F238E27FC236}">
                <a16:creationId xmlns:a16="http://schemas.microsoft.com/office/drawing/2014/main" id="{E008BE57-6506-1EB5-D63D-A77D12D6167F}"/>
              </a:ext>
            </a:extLst>
          </p:cNvPr>
          <p:cNvSpPr>
            <a:spLocks noGrp="1"/>
          </p:cNvSpPr>
          <p:nvPr>
            <p:ph type="ctrTitle"/>
          </p:nvPr>
        </p:nvSpPr>
        <p:spPr>
          <a:xfrm>
            <a:off x="93281" y="478542"/>
            <a:ext cx="12098719" cy="424472"/>
          </a:xfrm>
        </p:spPr>
        <p:txBody>
          <a:bodyPr>
            <a:noAutofit/>
          </a:bodyPr>
          <a:lstStyle/>
          <a:p>
            <a:pPr algn="l" defTabSz="914363">
              <a:defRPr/>
            </a:pPr>
            <a:r>
              <a:rPr lang="en-US" sz="4800" b="1">
                <a:solidFill>
                  <a:srgbClr val="0053A1"/>
                </a:solidFill>
                <a:latin typeface="Poppins Medium" panose="00000600000000000000" pitchFamily="2" charset="0"/>
                <a:cs typeface="Poppins Medium" panose="00000600000000000000" pitchFamily="2" charset="0"/>
              </a:rPr>
              <a:t>SUSTAINABILITY TEAM </a:t>
            </a:r>
            <a:r>
              <a:rPr lang="en-US" sz="4800" b="1">
                <a:solidFill>
                  <a:srgbClr val="FF0000"/>
                </a:solidFill>
                <a:latin typeface="Poppins Medium" panose="00000600000000000000" pitchFamily="2" charset="0"/>
                <a:cs typeface="Poppins Medium" panose="00000600000000000000" pitchFamily="2" charset="0"/>
              </a:rPr>
              <a:t>OVERVIEW</a:t>
            </a:r>
          </a:p>
        </p:txBody>
      </p:sp>
      <p:sp>
        <p:nvSpPr>
          <p:cNvPr id="4" name="Subtitle 3">
            <a:extLst>
              <a:ext uri="{FF2B5EF4-FFF2-40B4-BE49-F238E27FC236}">
                <a16:creationId xmlns:a16="http://schemas.microsoft.com/office/drawing/2014/main" id="{0C43A061-5540-30E6-0056-7000D9198DD3}"/>
              </a:ext>
            </a:extLst>
          </p:cNvPr>
          <p:cNvSpPr>
            <a:spLocks noGrp="1"/>
          </p:cNvSpPr>
          <p:nvPr>
            <p:ph type="subTitle" idx="1"/>
          </p:nvPr>
        </p:nvSpPr>
        <p:spPr>
          <a:xfrm>
            <a:off x="8014268" y="4822092"/>
            <a:ext cx="3965270" cy="1836615"/>
          </a:xfrm>
          <a:solidFill>
            <a:schemeClr val="bg1">
              <a:lumMod val="85000"/>
            </a:schemeClr>
          </a:solidFill>
          <a:effectLst>
            <a:innerShdw blurRad="63500" dist="50800" dir="2700000">
              <a:prstClr val="black">
                <a:alpha val="50000"/>
              </a:prstClr>
            </a:innerShdw>
          </a:effectLst>
        </p:spPr>
        <p:txBody>
          <a:bodyPr>
            <a:normAutofit fontScale="70000" lnSpcReduction="20000"/>
          </a:bodyPr>
          <a:lstStyle/>
          <a:p>
            <a:r>
              <a:rPr lang="en-US" sz="2600" b="1" u="sng">
                <a:effectLst>
                  <a:outerShdw blurRad="38100" dist="38100" dir="2700000" algn="tl">
                    <a:srgbClr val="000000">
                      <a:alpha val="43137"/>
                    </a:srgbClr>
                  </a:outerShdw>
                </a:effectLst>
              </a:rPr>
              <a:t>Sustainability Team</a:t>
            </a:r>
          </a:p>
          <a:p>
            <a:pPr marL="342900" indent="-342900" algn="l">
              <a:buFont typeface="Arial" panose="020B0604020202020204" pitchFamily="34" charset="0"/>
              <a:buChar char="•"/>
            </a:pPr>
            <a:r>
              <a:rPr lang="en-US"/>
              <a:t>Rob McNeil, Daniel Button, Nick Lawrence, Derrick Fredrickson, Ted Lovely</a:t>
            </a:r>
          </a:p>
          <a:p>
            <a:pPr marL="342900" indent="-342900" algn="l">
              <a:buFont typeface="Arial" panose="020B0604020202020204" pitchFamily="34" charset="0"/>
              <a:buChar char="•"/>
            </a:pPr>
            <a:r>
              <a:rPr lang="en-US"/>
              <a:t>Emilio Donnadieu, Bob Doxsee, Jeff Dwerlkotte, Matt O’Bryan, Lonnie Oermann, Dave Sprock, Tony Toter </a:t>
            </a:r>
          </a:p>
        </p:txBody>
      </p:sp>
      <p:pic>
        <p:nvPicPr>
          <p:cNvPr id="5" name="Picture 4">
            <a:extLst>
              <a:ext uri="{FF2B5EF4-FFF2-40B4-BE49-F238E27FC236}">
                <a16:creationId xmlns:a16="http://schemas.microsoft.com/office/drawing/2014/main" id="{BC98AF97-970E-852A-9A6A-C87718BF7DF1}"/>
              </a:ext>
            </a:extLst>
          </p:cNvPr>
          <p:cNvPicPr>
            <a:picLocks noChangeAspect="1"/>
          </p:cNvPicPr>
          <p:nvPr/>
        </p:nvPicPr>
        <p:blipFill>
          <a:blip r:embed="rId4"/>
          <a:stretch>
            <a:fillRect/>
          </a:stretch>
        </p:blipFill>
        <p:spPr>
          <a:xfrm>
            <a:off x="290616" y="6445928"/>
            <a:ext cx="1420491" cy="256054"/>
          </a:xfrm>
          <a:prstGeom prst="rect">
            <a:avLst/>
          </a:prstGeom>
        </p:spPr>
      </p:pic>
    </p:spTree>
    <p:extLst>
      <p:ext uri="{BB962C8B-B14F-4D97-AF65-F5344CB8AC3E}">
        <p14:creationId xmlns:p14="http://schemas.microsoft.com/office/powerpoint/2010/main" val="2834774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40885-2274-540D-DE83-4DEC8CE90463}"/>
            </a:ext>
          </a:extLst>
        </p:cNvPr>
        <p:cNvGrpSpPr/>
        <p:nvPr/>
      </p:nvGrpSpPr>
      <p:grpSpPr>
        <a:xfrm>
          <a:off x="0" y="0"/>
          <a:ext cx="0" cy="0"/>
          <a:chOff x="0" y="0"/>
          <a:chExt cx="0" cy="0"/>
        </a:xfrm>
      </p:grpSpPr>
      <p:pic>
        <p:nvPicPr>
          <p:cNvPr id="3" name="Picture 2" descr="Logo  Description automatically generated">
            <a:extLst>
              <a:ext uri="{FF2B5EF4-FFF2-40B4-BE49-F238E27FC236}">
                <a16:creationId xmlns:a16="http://schemas.microsoft.com/office/drawing/2014/main" id="{C70ED212-B9D1-54C7-B666-0BDFCFA2EF06}"/>
              </a:ext>
            </a:extLst>
          </p:cNvPr>
          <p:cNvPicPr>
            <a:picLocks noChangeAspect="1"/>
          </p:cNvPicPr>
          <p:nvPr/>
        </p:nvPicPr>
        <p:blipFill>
          <a:blip r:embed="rId3"/>
          <a:stretch>
            <a:fillRect/>
          </a:stretch>
        </p:blipFill>
        <p:spPr>
          <a:xfrm>
            <a:off x="10604090" y="6435982"/>
            <a:ext cx="1351936" cy="245038"/>
          </a:xfrm>
          <a:prstGeom prst="rect">
            <a:avLst/>
          </a:prstGeom>
        </p:spPr>
      </p:pic>
      <p:grpSp>
        <p:nvGrpSpPr>
          <p:cNvPr id="16" name="Group 7">
            <a:extLst>
              <a:ext uri="{FF2B5EF4-FFF2-40B4-BE49-F238E27FC236}">
                <a16:creationId xmlns:a16="http://schemas.microsoft.com/office/drawing/2014/main" id="{70417E17-1CC3-146F-7218-5D2FCAF6250B}"/>
              </a:ext>
            </a:extLst>
          </p:cNvPr>
          <p:cNvGrpSpPr/>
          <p:nvPr/>
        </p:nvGrpSpPr>
        <p:grpSpPr>
          <a:xfrm>
            <a:off x="-5499" y="6388050"/>
            <a:ext cx="12202998" cy="471645"/>
            <a:chOff x="0" y="0"/>
            <a:chExt cx="6671512" cy="222955"/>
          </a:xfrm>
        </p:grpSpPr>
        <p:sp>
          <p:nvSpPr>
            <p:cNvPr id="18" name="Freeform 8">
              <a:extLst>
                <a:ext uri="{FF2B5EF4-FFF2-40B4-BE49-F238E27FC236}">
                  <a16:creationId xmlns:a16="http://schemas.microsoft.com/office/drawing/2014/main" id="{21BE1D7F-A49B-A9B0-5D6C-10C33A6658BF}"/>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a:ln>
              <a:solidFill>
                <a:schemeClr val="tx1"/>
              </a:solidFill>
            </a:ln>
          </p:spPr>
          <p:txBody>
            <a:bodyPr/>
            <a:lstStyle/>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grpSp>
      <p:sp>
        <p:nvSpPr>
          <p:cNvPr id="2" name="Oval 1">
            <a:extLst>
              <a:ext uri="{FF2B5EF4-FFF2-40B4-BE49-F238E27FC236}">
                <a16:creationId xmlns:a16="http://schemas.microsoft.com/office/drawing/2014/main" id="{3829BCD3-3954-B1DF-8025-C87A6996C326}"/>
              </a:ext>
            </a:extLst>
          </p:cNvPr>
          <p:cNvSpPr/>
          <p:nvPr/>
        </p:nvSpPr>
        <p:spPr>
          <a:xfrm>
            <a:off x="7938689" y="1221459"/>
            <a:ext cx="1812280" cy="18122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grpSp>
        <p:nvGrpSpPr>
          <p:cNvPr id="15" name="Group 14">
            <a:extLst>
              <a:ext uri="{FF2B5EF4-FFF2-40B4-BE49-F238E27FC236}">
                <a16:creationId xmlns:a16="http://schemas.microsoft.com/office/drawing/2014/main" id="{37965D96-1838-60EC-7E87-91E084F0B394}"/>
              </a:ext>
            </a:extLst>
          </p:cNvPr>
          <p:cNvGrpSpPr/>
          <p:nvPr/>
        </p:nvGrpSpPr>
        <p:grpSpPr>
          <a:xfrm>
            <a:off x="361743" y="1506493"/>
            <a:ext cx="5525359" cy="4479291"/>
            <a:chOff x="564281" y="2229986"/>
            <a:chExt cx="8461663" cy="7224330"/>
          </a:xfrm>
        </p:grpSpPr>
        <p:sp>
          <p:nvSpPr>
            <p:cNvPr id="10" name="Round Same Side Corner Rectangle 5">
              <a:extLst>
                <a:ext uri="{FF2B5EF4-FFF2-40B4-BE49-F238E27FC236}">
                  <a16:creationId xmlns:a16="http://schemas.microsoft.com/office/drawing/2014/main" id="{BF66206D-DC29-4925-D9C9-40C376EE6B71}"/>
                </a:ext>
              </a:extLst>
            </p:cNvPr>
            <p:cNvSpPr/>
            <p:nvPr/>
          </p:nvSpPr>
          <p:spPr bwMode="auto">
            <a:xfrm>
              <a:off x="564281" y="2229986"/>
              <a:ext cx="8461663" cy="7224330"/>
            </a:xfrm>
            <a:prstGeom prst="round2SameRect">
              <a:avLst>
                <a:gd name="adj1" fmla="val 0"/>
                <a:gd name="adj2" fmla="val 7813"/>
              </a:avLst>
            </a:prstGeom>
            <a:solidFill>
              <a:schemeClr val="accent6"/>
            </a:solidFill>
            <a:ln w="19050">
              <a:noFill/>
              <a:round/>
              <a:headEnd/>
              <a:tailEn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bodyPr>
            <a:lstStyle/>
            <a:p>
              <a:pPr marL="285754" marR="0" lvl="0" indent="-285754" algn="l" defTabSz="9144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endParaRPr>
            </a:p>
            <a:p>
              <a:pPr marL="285754" marR="0" lvl="0" indent="-285754" algn="l" defTabSz="9144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6" name="TextBox 5">
              <a:extLst>
                <a:ext uri="{FF2B5EF4-FFF2-40B4-BE49-F238E27FC236}">
                  <a16:creationId xmlns:a16="http://schemas.microsoft.com/office/drawing/2014/main" id="{3E30F8CC-BA05-1513-19AB-C64D73562F59}"/>
                </a:ext>
              </a:extLst>
            </p:cNvPr>
            <p:cNvSpPr txBox="1"/>
            <p:nvPr/>
          </p:nvSpPr>
          <p:spPr>
            <a:xfrm>
              <a:off x="715550" y="2522535"/>
              <a:ext cx="8159121" cy="6440673"/>
            </a:xfrm>
            <a:prstGeom prst="rect">
              <a:avLst/>
            </a:prstGeom>
            <a:noFill/>
          </p:spPr>
          <p:txBody>
            <a:bodyPr wrap="square" lIns="91440" tIns="45720" rIns="91440" bIns="45720" anchor="t">
              <a:spAutoFit/>
            </a:bodyPr>
            <a:lstStyle/>
            <a:p>
              <a:pPr marL="0" marR="0" lvl="0" indent="0" algn="l" defTabSz="914409" rtl="0" eaLnBrk="1" fontAlgn="auto" latinLnBrk="0" hangingPunct="1">
                <a:lnSpc>
                  <a:spcPct val="100000"/>
                </a:lnSpc>
                <a:spcBef>
                  <a:spcPts val="500"/>
                </a:spcBef>
                <a:spcAft>
                  <a:spcPts val="0"/>
                </a:spcAft>
                <a:buClr>
                  <a:srgbClr val="FFFFFF"/>
                </a:buClr>
                <a:buSzTx/>
                <a:buFontTx/>
                <a:buNone/>
                <a:tabLst/>
                <a:defRPr/>
              </a:pPr>
              <a:r>
                <a:rPr kumimoji="0" lang="en-US" sz="1950" b="1" i="0" u="sng" strike="noStrike" kern="0" cap="none" spc="0" normalizeH="0" baseline="0" noProof="0">
                  <a:ln>
                    <a:noFill/>
                  </a:ln>
                  <a:solidFill>
                    <a:srgbClr val="EC403B"/>
                  </a:solidFill>
                  <a:effectLst/>
                  <a:uLnTx/>
                  <a:uFillTx/>
                  <a:latin typeface="Helvetica"/>
                  <a:ea typeface="+mn-ea"/>
                  <a:cs typeface="Helvetica"/>
                </a:rPr>
                <a:t>2023 Accomplishments</a:t>
              </a:r>
            </a:p>
            <a:p>
              <a:pPr marL="285750" marR="0" lvl="0" indent="-285750" algn="l" defTabSz="914409"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endParaRPr kumimoji="0" lang="en-US" sz="800" b="0" i="0" u="none" strike="noStrike" kern="0" cap="none" spc="0" normalizeH="0" baseline="0" noProof="0">
                <a:ln>
                  <a:noFill/>
                </a:ln>
                <a:solidFill>
                  <a:prstClr val="white"/>
                </a:solidFill>
                <a:effectLst/>
                <a:uLnTx/>
                <a:uFillTx/>
                <a:latin typeface="Helvetica"/>
                <a:ea typeface="+mn-ea"/>
                <a:cs typeface="Helvetica"/>
              </a:endParaRPr>
            </a:p>
            <a:p>
              <a:pPr marL="285750" marR="0" lvl="0" indent="-285750" algn="l" defTabSz="914409"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700" b="1" i="0" u="none" strike="noStrike" kern="0" cap="none" spc="0" normalizeH="0" baseline="0" noProof="0">
                  <a:ln>
                    <a:noFill/>
                  </a:ln>
                  <a:solidFill>
                    <a:srgbClr val="66FF66"/>
                  </a:solidFill>
                  <a:effectLst/>
                  <a:uLnTx/>
                  <a:uFillTx/>
                  <a:latin typeface="Helvetica"/>
                  <a:ea typeface="+mn-ea"/>
                  <a:cs typeface="Helvetica"/>
                </a:rPr>
                <a:t>Awarded EcoVadis 2023 Bronze Medal rating  </a:t>
              </a:r>
              <a:r>
                <a:rPr kumimoji="0" lang="en-US" sz="1200" b="0" i="1" u="none" strike="noStrike" kern="0" cap="none" spc="0" normalizeH="0" baseline="0" noProof="0">
                  <a:ln>
                    <a:noFill/>
                  </a:ln>
                  <a:solidFill>
                    <a:prstClr val="white"/>
                  </a:solidFill>
                  <a:effectLst/>
                  <a:uLnTx/>
                  <a:uFillTx/>
                  <a:latin typeface="Helvetica"/>
                  <a:ea typeface="+mn-ea"/>
                  <a:cs typeface="Helvetica"/>
                </a:rPr>
                <a:t>(within Top 18% in “Road Transport” category)</a:t>
              </a:r>
            </a:p>
            <a:p>
              <a:pPr marL="285750" marR="0" lvl="0" indent="-285750" algn="l" defTabSz="914409"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Recognized for </a:t>
              </a:r>
              <a:r>
                <a:rPr kumimoji="0" lang="en-US" sz="1700" b="1" i="0" u="none" strike="noStrike" kern="0" cap="none" spc="0" normalizeH="0" baseline="0" noProof="0">
                  <a:ln>
                    <a:noFill/>
                  </a:ln>
                  <a:solidFill>
                    <a:srgbClr val="66FF66"/>
                  </a:solidFill>
                  <a:effectLst/>
                  <a:uLnTx/>
                  <a:uFillTx/>
                  <a:latin typeface="Helvetica"/>
                  <a:ea typeface="+mn-ea"/>
                  <a:cs typeface="Helvetica"/>
                </a:rPr>
                <a:t>SmartWay High Performer </a:t>
              </a:r>
              <a:r>
                <a:rPr kumimoji="0" lang="en-US" sz="1700" b="0" i="0" u="none" strike="noStrike" kern="0" cap="none" spc="0" normalizeH="0" baseline="0" noProof="0">
                  <a:ln>
                    <a:noFill/>
                  </a:ln>
                  <a:solidFill>
                    <a:prstClr val="white"/>
                  </a:solidFill>
                  <a:effectLst/>
                  <a:uLnTx/>
                  <a:uFillTx/>
                  <a:latin typeface="Helvetica"/>
                  <a:ea typeface="+mn-ea"/>
                  <a:cs typeface="Helvetica"/>
                </a:rPr>
                <a:t>award </a:t>
              </a:r>
              <a:r>
                <a:rPr kumimoji="0" lang="en-US" sz="1200" b="0" i="1" u="none" strike="noStrike" kern="0" cap="none" spc="0" normalizeH="0" baseline="0" noProof="0">
                  <a:ln>
                    <a:noFill/>
                  </a:ln>
                  <a:solidFill>
                    <a:prstClr val="white"/>
                  </a:solidFill>
                  <a:effectLst/>
                  <a:uLnTx/>
                  <a:uFillTx/>
                  <a:latin typeface="Helvetica"/>
                  <a:ea typeface="+mn-ea"/>
                  <a:cs typeface="Helvetica"/>
                </a:rPr>
                <a:t>(5</a:t>
              </a:r>
              <a:r>
                <a:rPr kumimoji="0" lang="en-US" sz="1200" b="0" i="1" u="none" strike="noStrike" kern="0" cap="none" spc="0" normalizeH="0" baseline="30000" noProof="0">
                  <a:ln>
                    <a:noFill/>
                  </a:ln>
                  <a:solidFill>
                    <a:prstClr val="white"/>
                  </a:solidFill>
                  <a:effectLst/>
                  <a:uLnTx/>
                  <a:uFillTx/>
                  <a:latin typeface="Helvetica"/>
                  <a:ea typeface="+mn-ea"/>
                  <a:cs typeface="Helvetica"/>
                </a:rPr>
                <a:t>th</a:t>
              </a:r>
              <a:r>
                <a:rPr kumimoji="0" lang="en-US" sz="1200" b="0" i="1" u="none" strike="noStrike" kern="0" cap="none" spc="0" normalizeH="0" baseline="0" noProof="0">
                  <a:ln>
                    <a:noFill/>
                  </a:ln>
                  <a:solidFill>
                    <a:prstClr val="white"/>
                  </a:solidFill>
                  <a:effectLst/>
                  <a:uLnTx/>
                  <a:uFillTx/>
                  <a:latin typeface="Helvetica"/>
                  <a:ea typeface="+mn-ea"/>
                  <a:cs typeface="Helvetica"/>
                </a:rPr>
                <a:t> consecutive year)</a:t>
              </a:r>
            </a:p>
            <a:p>
              <a:pPr marL="285750" marR="0" lvl="0" indent="-285750" algn="l" defTabSz="914409"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Optimized supply chains to</a:t>
              </a:r>
              <a:r>
                <a:rPr kumimoji="0" lang="en-US" sz="1700" b="1" i="0" u="none" strike="noStrike" kern="0" cap="none" spc="0" normalizeH="0" baseline="0" noProof="0">
                  <a:ln>
                    <a:noFill/>
                  </a:ln>
                  <a:solidFill>
                    <a:srgbClr val="66FF66"/>
                  </a:solidFill>
                  <a:effectLst/>
                  <a:uLnTx/>
                  <a:uFillTx/>
                  <a:latin typeface="Helvetica"/>
                  <a:ea typeface="+mn-ea"/>
                  <a:cs typeface="Helvetica"/>
                </a:rPr>
                <a:t> remove 685 tons of carbon </a:t>
              </a:r>
              <a:r>
                <a:rPr kumimoji="0" lang="en-US" sz="1700" b="0" i="0" u="none" strike="noStrike" kern="0" cap="none" spc="0" normalizeH="0" baseline="0" noProof="0">
                  <a:ln>
                    <a:noFill/>
                  </a:ln>
                  <a:solidFill>
                    <a:prstClr val="white"/>
                  </a:solidFill>
                  <a:effectLst/>
                  <a:uLnTx/>
                  <a:uFillTx/>
                  <a:latin typeface="Helvetica"/>
                  <a:ea typeface="+mn-ea"/>
                  <a:cs typeface="Helvetica"/>
                </a:rPr>
                <a:t>for our customers</a:t>
              </a:r>
            </a:p>
            <a:p>
              <a:pPr marL="285750" marR="0" lvl="0" indent="-285750" algn="l" defTabSz="914409"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Proposed multiple Alt Fuel solutions and facilitated BEV demos for our customers</a:t>
              </a:r>
            </a:p>
            <a:p>
              <a:pPr marL="285750" marR="0" lvl="0" indent="-285750" algn="l" defTabSz="914409"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Mobilized Sustainability Steering Committee and Sustainability Operations Team</a:t>
              </a:r>
            </a:p>
            <a:p>
              <a:pPr marL="285750" marR="0" lvl="0" indent="-285750" algn="l" defTabSz="914409" rtl="0" eaLnBrk="1" fontAlgn="auto" latinLnBrk="0" hangingPunct="1">
                <a:lnSpc>
                  <a:spcPct val="100000"/>
                </a:lnSpc>
                <a:spcBef>
                  <a:spcPts val="0"/>
                </a:spcBef>
                <a:spcAft>
                  <a:spcPts val="6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Leveraged Vendor and OEM relationships to learn and assist in developing strategy</a:t>
              </a:r>
            </a:p>
          </p:txBody>
        </p:sp>
      </p:grpSp>
      <p:grpSp>
        <p:nvGrpSpPr>
          <p:cNvPr id="19" name="Group 18">
            <a:extLst>
              <a:ext uri="{FF2B5EF4-FFF2-40B4-BE49-F238E27FC236}">
                <a16:creationId xmlns:a16="http://schemas.microsoft.com/office/drawing/2014/main" id="{B88742E9-8F3C-1A34-4994-D00AD1299716}"/>
              </a:ext>
            </a:extLst>
          </p:cNvPr>
          <p:cNvGrpSpPr/>
          <p:nvPr/>
        </p:nvGrpSpPr>
        <p:grpSpPr>
          <a:xfrm>
            <a:off x="6089089" y="1506493"/>
            <a:ext cx="5741168" cy="4479290"/>
            <a:chOff x="520474" y="2229986"/>
            <a:chExt cx="8461663" cy="7224330"/>
          </a:xfrm>
        </p:grpSpPr>
        <p:sp>
          <p:nvSpPr>
            <p:cNvPr id="26" name="Round Same Side Corner Rectangle 5">
              <a:extLst>
                <a:ext uri="{FF2B5EF4-FFF2-40B4-BE49-F238E27FC236}">
                  <a16:creationId xmlns:a16="http://schemas.microsoft.com/office/drawing/2014/main" id="{D902CE0F-DB14-AA9F-01E4-14AFEA8454A4}"/>
                </a:ext>
              </a:extLst>
            </p:cNvPr>
            <p:cNvSpPr/>
            <p:nvPr/>
          </p:nvSpPr>
          <p:spPr bwMode="auto">
            <a:xfrm>
              <a:off x="520474" y="2229986"/>
              <a:ext cx="8461663" cy="7224330"/>
            </a:xfrm>
            <a:prstGeom prst="round2SameRect">
              <a:avLst>
                <a:gd name="adj1" fmla="val 0"/>
                <a:gd name="adj2" fmla="val 7813"/>
              </a:avLst>
            </a:prstGeom>
            <a:solidFill>
              <a:schemeClr val="accent6"/>
            </a:solidFill>
            <a:ln w="19050">
              <a:noFill/>
              <a:round/>
              <a:headEnd/>
              <a:tailEnd/>
            </a:ln>
            <a:effectLst>
              <a:outerShdw blurRad="50800" dist="38100" dir="2700000" algn="tl" rotWithShape="0">
                <a:prstClr val="black">
                  <a:alpha val="40000"/>
                </a:prstClr>
              </a:outerShdw>
            </a:effectLst>
          </p:spPr>
          <p:txBody>
            <a:bodyPr vert="horz" wrap="square" lIns="121920" tIns="121920" rIns="121920" bIns="121920" numCol="1" rtlCol="0" anchor="t" anchorCtr="0" compatLnSpc="1">
              <a:prstTxWarp prst="textNoShape">
                <a:avLst/>
              </a:prstTxWarp>
            </a:bodyPr>
            <a:lstStyle/>
            <a:p>
              <a:pPr marL="285754" marR="0" lvl="0" indent="-285754" algn="l" defTabSz="9144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endParaRPr>
            </a:p>
            <a:p>
              <a:pPr marL="285754" marR="0" lvl="0" indent="-285754" algn="l" defTabSz="9144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endParaRPr>
            </a:p>
          </p:txBody>
        </p:sp>
        <p:sp>
          <p:nvSpPr>
            <p:cNvPr id="23" name="TextBox 22">
              <a:extLst>
                <a:ext uri="{FF2B5EF4-FFF2-40B4-BE49-F238E27FC236}">
                  <a16:creationId xmlns:a16="http://schemas.microsoft.com/office/drawing/2014/main" id="{9D3F58B6-8869-FED2-0A30-B96226AAF2BA}"/>
                </a:ext>
              </a:extLst>
            </p:cNvPr>
            <p:cNvSpPr txBox="1"/>
            <p:nvPr/>
          </p:nvSpPr>
          <p:spPr>
            <a:xfrm>
              <a:off x="712090" y="2522535"/>
              <a:ext cx="8270047" cy="6626820"/>
            </a:xfrm>
            <a:prstGeom prst="rect">
              <a:avLst/>
            </a:prstGeom>
            <a:noFill/>
          </p:spPr>
          <p:txBody>
            <a:bodyPr wrap="square" lIns="91440" tIns="45720" rIns="91440" bIns="45720" anchor="t">
              <a:spAutoFit/>
            </a:bodyPr>
            <a:lstStyle/>
            <a:p>
              <a:pPr marL="0" marR="0" lvl="0" indent="0" algn="l" defTabSz="914409" rtl="0" eaLnBrk="1" fontAlgn="auto" latinLnBrk="0" hangingPunct="1">
                <a:lnSpc>
                  <a:spcPct val="100000"/>
                </a:lnSpc>
                <a:spcBef>
                  <a:spcPts val="0"/>
                </a:spcBef>
                <a:spcAft>
                  <a:spcPts val="0"/>
                </a:spcAft>
                <a:buClr>
                  <a:srgbClr val="FFFFFF"/>
                </a:buClr>
                <a:buSzTx/>
                <a:buFontTx/>
                <a:buNone/>
                <a:tabLst/>
                <a:defRPr/>
              </a:pPr>
              <a:r>
                <a:rPr kumimoji="0" lang="en-US" sz="1950" b="1" i="0" u="sng" strike="noStrike" kern="0" cap="none" spc="0" normalizeH="0" baseline="0" noProof="0">
                  <a:ln>
                    <a:noFill/>
                  </a:ln>
                  <a:solidFill>
                    <a:srgbClr val="EC403B"/>
                  </a:solidFill>
                  <a:effectLst/>
                  <a:uLnTx/>
                  <a:uFillTx/>
                  <a:latin typeface="Helvetica"/>
                  <a:ea typeface="+mn-ea"/>
                  <a:cs typeface="Helvetica"/>
                </a:rPr>
                <a:t>Strategy for 2024 and Beyond</a:t>
              </a:r>
            </a:p>
            <a:p>
              <a:pPr marL="0" marR="0" lvl="0" indent="0" algn="l" defTabSz="914409" rtl="0" eaLnBrk="1" fontAlgn="auto" latinLnBrk="0" hangingPunct="1">
                <a:lnSpc>
                  <a:spcPct val="100000"/>
                </a:lnSpc>
                <a:spcBef>
                  <a:spcPts val="0"/>
                </a:spcBef>
                <a:spcAft>
                  <a:spcPts val="0"/>
                </a:spcAft>
                <a:buClr>
                  <a:srgbClr val="FFFFFF"/>
                </a:buClr>
                <a:buSzTx/>
                <a:buFontTx/>
                <a:buNone/>
                <a:tabLst/>
                <a:defRPr/>
              </a:pPr>
              <a:endParaRPr kumimoji="0" lang="en-US" sz="800" b="0" i="0" u="none" strike="noStrike" kern="0" cap="none" spc="0" normalizeH="0" baseline="0" noProof="0">
                <a:ln>
                  <a:noFill/>
                </a:ln>
                <a:solidFill>
                  <a:prstClr val="white"/>
                </a:solidFill>
                <a:effectLst/>
                <a:uLnTx/>
                <a:uFillTx/>
                <a:latin typeface="Helvetica"/>
                <a:ea typeface="+mn-ea"/>
                <a:cs typeface="Helvetica"/>
              </a:endParaRPr>
            </a:p>
            <a:p>
              <a:pPr marL="285750" marR="0" lvl="0" indent="-285750" algn="l" defTabSz="914409" rtl="0" eaLnBrk="1" fontAlgn="auto" latinLnBrk="0" hangingPunct="1">
                <a:lnSpc>
                  <a:spcPct val="100000"/>
                </a:lnSpc>
                <a:spcBef>
                  <a:spcPts val="0"/>
                </a:spcBef>
                <a:spcAft>
                  <a:spcPts val="3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Actualize Sustainability Vision of making </a:t>
              </a:r>
              <a:r>
                <a:rPr kumimoji="0" lang="en-US" sz="1700" b="1" i="0" u="none" strike="noStrike" kern="0" cap="none" spc="0" normalizeH="0" baseline="0" noProof="0">
                  <a:ln>
                    <a:noFill/>
                  </a:ln>
                  <a:solidFill>
                    <a:srgbClr val="66FF66"/>
                  </a:solidFill>
                  <a:effectLst/>
                  <a:uLnTx/>
                  <a:uFillTx/>
                  <a:latin typeface="Helvetica"/>
                  <a:ea typeface="+mn-ea"/>
                  <a:cs typeface="Helvetica"/>
                </a:rPr>
                <a:t>“TAD a trusted leader in the Sustainability space + helping our Customers realize their sustainability goals”</a:t>
              </a:r>
            </a:p>
            <a:p>
              <a:pPr marL="285750" marR="0" lvl="0" indent="-285750" algn="l" defTabSz="914409" rtl="0" eaLnBrk="1" fontAlgn="auto" latinLnBrk="0" hangingPunct="1">
                <a:lnSpc>
                  <a:spcPct val="100000"/>
                </a:lnSpc>
                <a:spcBef>
                  <a:spcPts val="0"/>
                </a:spcBef>
                <a:spcAft>
                  <a:spcPts val="300"/>
                </a:spcAft>
                <a:buClr>
                  <a:srgbClr val="FFFFFF"/>
                </a:buClr>
                <a:buSzTx/>
                <a:buFont typeface="Arial" panose="020B0604020202020204" pitchFamily="34" charset="0"/>
                <a:buChar char="•"/>
                <a:tabLst/>
                <a:defRPr/>
              </a:pPr>
              <a:r>
                <a:rPr kumimoji="0" lang="en-US" sz="1700" b="1" i="0" u="none" strike="noStrike" kern="0" cap="none" spc="0" normalizeH="0" baseline="0" noProof="0">
                  <a:ln>
                    <a:noFill/>
                  </a:ln>
                  <a:solidFill>
                    <a:srgbClr val="66FF66"/>
                  </a:solidFill>
                  <a:effectLst/>
                  <a:uLnTx/>
                  <a:uFillTx/>
                  <a:latin typeface="Helvetica"/>
                  <a:ea typeface="+mn-ea"/>
                  <a:cs typeface="Helvetica"/>
                </a:rPr>
                <a:t>Reduce our organizational Scope 1 Carbon output by 5%</a:t>
              </a:r>
              <a:r>
                <a:rPr kumimoji="0" lang="en-US" sz="1700" b="0" i="0" u="none" strike="noStrike" kern="0" cap="none" spc="0" normalizeH="0" baseline="0" noProof="0">
                  <a:ln>
                    <a:noFill/>
                  </a:ln>
                  <a:solidFill>
                    <a:prstClr val="white"/>
                  </a:solidFill>
                  <a:effectLst/>
                  <a:uLnTx/>
                  <a:uFillTx/>
                  <a:latin typeface="Helvetica"/>
                  <a:ea typeface="+mn-ea"/>
                  <a:cs typeface="Helvetica"/>
                </a:rPr>
                <a:t> </a:t>
              </a:r>
              <a:r>
                <a:rPr kumimoji="0" lang="en-US" sz="1700" b="1" i="0" u="none" strike="noStrike" kern="0" cap="none" spc="0" normalizeH="0" baseline="0" noProof="0">
                  <a:ln>
                    <a:noFill/>
                  </a:ln>
                  <a:solidFill>
                    <a:srgbClr val="66FF66"/>
                  </a:solidFill>
                  <a:effectLst/>
                  <a:uLnTx/>
                  <a:uFillTx/>
                  <a:latin typeface="Helvetica"/>
                  <a:ea typeface="+mn-ea"/>
                  <a:cs typeface="Helvetica"/>
                </a:rPr>
                <a:t>per mile </a:t>
              </a:r>
              <a:r>
                <a:rPr kumimoji="0" lang="en-US" sz="1700" b="0" i="0" u="none" strike="noStrike" kern="0" cap="none" spc="0" normalizeH="0" baseline="0" noProof="0">
                  <a:ln>
                    <a:noFill/>
                  </a:ln>
                  <a:solidFill>
                    <a:prstClr val="white"/>
                  </a:solidFill>
                  <a:effectLst/>
                  <a:uLnTx/>
                  <a:uFillTx/>
                  <a:latin typeface="Helvetica"/>
                  <a:ea typeface="+mn-ea"/>
                  <a:cs typeface="Helvetica"/>
                </a:rPr>
                <a:t>in 2024</a:t>
              </a:r>
            </a:p>
            <a:p>
              <a:pPr marL="285750" marR="0" lvl="0" indent="-285750" algn="l" defTabSz="914409" rtl="0" eaLnBrk="1" fontAlgn="auto" latinLnBrk="0" hangingPunct="1">
                <a:lnSpc>
                  <a:spcPct val="100000"/>
                </a:lnSpc>
                <a:spcBef>
                  <a:spcPts val="0"/>
                </a:spcBef>
                <a:spcAft>
                  <a:spcPts val="3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Propose supply chain optimizations to allow our customers to </a:t>
              </a:r>
              <a:r>
                <a:rPr kumimoji="0" lang="en-US" sz="1700" b="1" i="0" u="none" strike="noStrike" kern="0" cap="none" spc="0" normalizeH="0" baseline="0" noProof="0">
                  <a:ln>
                    <a:noFill/>
                  </a:ln>
                  <a:solidFill>
                    <a:srgbClr val="66FF66"/>
                  </a:solidFill>
                  <a:effectLst/>
                  <a:uLnTx/>
                  <a:uFillTx/>
                  <a:latin typeface="Helvetica"/>
                  <a:ea typeface="+mn-ea"/>
                  <a:cs typeface="Helvetica"/>
                </a:rPr>
                <a:t>eliminate 1,000 tons</a:t>
              </a:r>
              <a:r>
                <a:rPr kumimoji="0" lang="en-US" sz="1700" b="0" i="0" u="none" strike="noStrike" kern="0" cap="none" spc="0" normalizeH="0" baseline="0" noProof="0">
                  <a:ln>
                    <a:noFill/>
                  </a:ln>
                  <a:solidFill>
                    <a:prstClr val="white"/>
                  </a:solidFill>
                  <a:effectLst/>
                  <a:uLnTx/>
                  <a:uFillTx/>
                  <a:latin typeface="Helvetica"/>
                  <a:ea typeface="+mn-ea"/>
                  <a:cs typeface="Helvetica"/>
                </a:rPr>
                <a:t> of carbon footprint</a:t>
              </a:r>
            </a:p>
            <a:p>
              <a:pPr marL="285750" marR="0" lvl="0" indent="-285750" algn="l" defTabSz="914409" rtl="0" eaLnBrk="1" fontAlgn="auto" latinLnBrk="0" hangingPunct="1">
                <a:lnSpc>
                  <a:spcPct val="100000"/>
                </a:lnSpc>
                <a:spcBef>
                  <a:spcPts val="0"/>
                </a:spcBef>
                <a:spcAft>
                  <a:spcPts val="300"/>
                </a:spcAft>
                <a:buClr>
                  <a:srgbClr val="FFFFFF"/>
                </a:buClr>
                <a:buSzTx/>
                <a:buFont typeface="Arial" panose="020B0604020202020204" pitchFamily="34" charset="0"/>
                <a:buChar char="•"/>
                <a:tabLst/>
                <a:defRPr/>
              </a:pPr>
              <a:r>
                <a:rPr kumimoji="0" lang="en-US" sz="1700" b="1" i="0" u="none" strike="noStrike" kern="0" cap="none" spc="0" normalizeH="0" baseline="0" noProof="0">
                  <a:ln>
                    <a:noFill/>
                  </a:ln>
                  <a:solidFill>
                    <a:srgbClr val="66FF66"/>
                  </a:solidFill>
                  <a:effectLst/>
                  <a:uLnTx/>
                  <a:uFillTx/>
                  <a:latin typeface="Helvetica"/>
                  <a:ea typeface="+mn-ea"/>
                  <a:cs typeface="Helvetica"/>
                </a:rPr>
                <a:t>Replace all </a:t>
              </a:r>
              <a:r>
                <a:rPr kumimoji="0" lang="en-US" sz="1200" b="1" i="0" u="none" strike="noStrike" kern="0" cap="none" spc="0" normalizeH="0" baseline="0" noProof="0">
                  <a:ln>
                    <a:noFill/>
                  </a:ln>
                  <a:solidFill>
                    <a:srgbClr val="66FF66"/>
                  </a:solidFill>
                  <a:effectLst/>
                  <a:uLnTx/>
                  <a:uFillTx/>
                  <a:latin typeface="Helvetica"/>
                  <a:ea typeface="+mn-ea"/>
                  <a:cs typeface="Helvetica"/>
                </a:rPr>
                <a:t>(TAD-owned) </a:t>
              </a:r>
              <a:r>
                <a:rPr kumimoji="0" lang="en-US" sz="1700" b="1" i="0" u="none" strike="noStrike" kern="0" cap="none" spc="0" normalizeH="0" baseline="0" noProof="0">
                  <a:ln>
                    <a:noFill/>
                  </a:ln>
                  <a:solidFill>
                    <a:srgbClr val="66FF66"/>
                  </a:solidFill>
                  <a:effectLst/>
                  <a:uLnTx/>
                  <a:uFillTx/>
                  <a:latin typeface="Helvetica"/>
                  <a:ea typeface="+mn-ea"/>
                  <a:cs typeface="Helvetica"/>
                </a:rPr>
                <a:t>yard trucks with EV </a:t>
              </a:r>
              <a:r>
                <a:rPr kumimoji="0" lang="en-US" sz="1700" b="0" i="0" u="none" strike="noStrike" kern="0" cap="none" spc="0" normalizeH="0" baseline="0" noProof="0">
                  <a:ln>
                    <a:noFill/>
                  </a:ln>
                  <a:solidFill>
                    <a:prstClr val="white"/>
                  </a:solidFill>
                  <a:effectLst/>
                  <a:uLnTx/>
                  <a:uFillTx/>
                  <a:latin typeface="Helvetica"/>
                  <a:ea typeface="+mn-ea"/>
                  <a:cs typeface="Helvetica"/>
                </a:rPr>
                <a:t>by 2025</a:t>
              </a:r>
            </a:p>
            <a:p>
              <a:pPr marL="285750" marR="0" lvl="0" indent="-285750" algn="l" defTabSz="914409" rtl="0" eaLnBrk="1" fontAlgn="auto" latinLnBrk="0" hangingPunct="1">
                <a:lnSpc>
                  <a:spcPct val="100000"/>
                </a:lnSpc>
                <a:spcBef>
                  <a:spcPts val="0"/>
                </a:spcBef>
                <a:spcAft>
                  <a:spcPts val="3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Improve # of Alternative Fuel solutions presented to customers by 4x in 2024</a:t>
              </a:r>
            </a:p>
            <a:p>
              <a:pPr marL="285750" marR="0" lvl="0" indent="-285750" algn="l" defTabSz="914409" rtl="0" eaLnBrk="1" fontAlgn="auto" latinLnBrk="0" hangingPunct="1">
                <a:lnSpc>
                  <a:spcPct val="100000"/>
                </a:lnSpc>
                <a:spcBef>
                  <a:spcPts val="0"/>
                </a:spcBef>
                <a:spcAft>
                  <a:spcPts val="300"/>
                </a:spcAft>
                <a:buClr>
                  <a:srgbClr val="FFFFFF"/>
                </a:buClr>
                <a:buSzTx/>
                <a:buFont typeface="Arial" panose="020B0604020202020204" pitchFamily="34" charset="0"/>
                <a:buChar char="•"/>
                <a:tabLst/>
                <a:defRPr/>
              </a:pPr>
              <a:r>
                <a:rPr kumimoji="0" lang="en-US" sz="1700" b="0" i="0" u="none" strike="noStrike" kern="0" cap="none" spc="0" normalizeH="0" baseline="0" noProof="0">
                  <a:ln>
                    <a:noFill/>
                  </a:ln>
                  <a:solidFill>
                    <a:prstClr val="white"/>
                  </a:solidFill>
                  <a:effectLst/>
                  <a:uLnTx/>
                  <a:uFillTx/>
                  <a:latin typeface="Helvetica"/>
                  <a:ea typeface="+mn-ea"/>
                  <a:cs typeface="Helvetica"/>
                </a:rPr>
                <a:t>Achieve</a:t>
              </a:r>
              <a:r>
                <a:rPr kumimoji="0" lang="en-US" sz="1700" b="0" i="0" u="none" strike="noStrike" kern="0" cap="none" spc="0" normalizeH="0" baseline="0" noProof="0">
                  <a:ln>
                    <a:noFill/>
                  </a:ln>
                  <a:solidFill>
                    <a:srgbClr val="66FF66"/>
                  </a:solidFill>
                  <a:effectLst/>
                  <a:uLnTx/>
                  <a:uFillTx/>
                  <a:latin typeface="Helvetica"/>
                  <a:ea typeface="+mn-ea"/>
                  <a:cs typeface="Helvetica"/>
                </a:rPr>
                <a:t> </a:t>
              </a:r>
              <a:r>
                <a:rPr kumimoji="0" lang="en-US" sz="1700" b="1" i="0" u="none" strike="noStrike" kern="0" cap="none" spc="0" normalizeH="0" baseline="0" noProof="0">
                  <a:ln>
                    <a:noFill/>
                  </a:ln>
                  <a:solidFill>
                    <a:srgbClr val="66FF66"/>
                  </a:solidFill>
                  <a:effectLst/>
                  <a:uLnTx/>
                  <a:uFillTx/>
                  <a:latin typeface="Helvetica"/>
                  <a:ea typeface="+mn-ea"/>
                  <a:cs typeface="Helvetica"/>
                </a:rPr>
                <a:t>Silver Medal </a:t>
              </a:r>
              <a:r>
                <a:rPr kumimoji="0" lang="en-US" sz="1700" b="0" i="0" u="none" strike="noStrike" kern="0" cap="none" spc="0" normalizeH="0" baseline="0" noProof="0">
                  <a:ln>
                    <a:noFill/>
                  </a:ln>
                  <a:solidFill>
                    <a:prstClr val="white"/>
                  </a:solidFill>
                  <a:effectLst/>
                  <a:uLnTx/>
                  <a:uFillTx/>
                  <a:latin typeface="Helvetica"/>
                  <a:ea typeface="+mn-ea"/>
                  <a:cs typeface="Helvetica"/>
                </a:rPr>
                <a:t>rating from </a:t>
              </a:r>
              <a:r>
                <a:rPr kumimoji="0" lang="en-US" sz="1700" b="0" i="0" u="none" strike="noStrike" kern="0" cap="none" spc="0" normalizeH="0" baseline="0" noProof="0" err="1">
                  <a:ln>
                    <a:noFill/>
                  </a:ln>
                  <a:solidFill>
                    <a:prstClr val="white"/>
                  </a:solidFill>
                  <a:effectLst/>
                  <a:uLnTx/>
                  <a:uFillTx/>
                  <a:latin typeface="Helvetica"/>
                  <a:ea typeface="+mn-ea"/>
                  <a:cs typeface="Helvetica"/>
                </a:rPr>
                <a:t>Ecovadis</a:t>
              </a:r>
              <a:r>
                <a:rPr kumimoji="0" lang="en-US" sz="1700" b="0" i="0" u="none" strike="noStrike" kern="0" cap="none" spc="0" normalizeH="0" baseline="0" noProof="0">
                  <a:ln>
                    <a:noFill/>
                  </a:ln>
                  <a:solidFill>
                    <a:prstClr val="white"/>
                  </a:solidFill>
                  <a:effectLst/>
                  <a:uLnTx/>
                  <a:uFillTx/>
                  <a:latin typeface="Helvetica"/>
                  <a:ea typeface="+mn-ea"/>
                  <a:cs typeface="Helvetica"/>
                </a:rPr>
                <a:t> by 2025</a:t>
              </a:r>
            </a:p>
          </p:txBody>
        </p:sp>
      </p:grpSp>
      <p:sp>
        <p:nvSpPr>
          <p:cNvPr id="5" name="Title 1">
            <a:extLst>
              <a:ext uri="{FF2B5EF4-FFF2-40B4-BE49-F238E27FC236}">
                <a16:creationId xmlns:a16="http://schemas.microsoft.com/office/drawing/2014/main" id="{AFCD2576-CB59-2B61-62A5-8A9DADDF7CB4}"/>
              </a:ext>
            </a:extLst>
          </p:cNvPr>
          <p:cNvSpPr txBox="1">
            <a:spLocks/>
          </p:cNvSpPr>
          <p:nvPr/>
        </p:nvSpPr>
        <p:spPr>
          <a:xfrm>
            <a:off x="460520" y="359524"/>
            <a:ext cx="11530700" cy="945835"/>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j-ea"/>
                <a:cs typeface="Poppins Medium" panose="00000600000000000000" pitchFamily="2" charset="0"/>
              </a:rPr>
              <a:t>SUSTAINABILITY - </a:t>
            </a:r>
            <a:r>
              <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j-ea"/>
                <a:cs typeface="Poppins Medium" panose="00000600000000000000" pitchFamily="2" charset="0"/>
              </a:rPr>
              <a:t>WINS + STRATEGY</a:t>
            </a:r>
          </a:p>
        </p:txBody>
      </p:sp>
    </p:spTree>
    <p:extLst>
      <p:ext uri="{BB962C8B-B14F-4D97-AF65-F5344CB8AC3E}">
        <p14:creationId xmlns:p14="http://schemas.microsoft.com/office/powerpoint/2010/main" val="42583606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7956-1FEC-D586-8EE0-7BE7ACDE16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6760BF-51AE-5257-91F8-F66747651729}"/>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EF41F9F5-CE51-875F-B3D2-9A07F7E2D08F}"/>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D351F6B2-6D1C-C9E9-DB61-82155BDE2D6A}"/>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23F144B8-8EA9-EDBE-C01F-F2AD54495A05}"/>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70A987BF-B27B-A067-E41B-9E813530EA7D}"/>
              </a:ext>
            </a:extLst>
          </p:cNvPr>
          <p:cNvSpPr/>
          <p:nvPr/>
        </p:nvSpPr>
        <p:spPr>
          <a:xfrm>
            <a:off x="601007" y="1876459"/>
            <a:ext cx="10975563" cy="347787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HOW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HAVE WE </a:t>
            </a:r>
            <a:r>
              <a:rPr lang="en-US" sz="6000" b="1">
                <a:solidFill>
                  <a:srgbClr val="0053A1"/>
                </a:solidFill>
                <a:latin typeface="Poppins Medium" panose="00000600000000000000" pitchFamily="2" charset="0"/>
                <a:cs typeface="Poppins Medium" panose="00000600000000000000" pitchFamily="2" charset="0"/>
              </a:rPr>
              <a:t>DEVELOPED EXPERTISE</a:t>
            </a: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a:t>
            </a:r>
            <a:endParaRPr kumimoji="0" lang="en-US" sz="60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7F1120E5-ABDC-DA00-A330-9058C9EEF6BF}"/>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B7E9092F-E41E-7F72-A5F7-2B6D992D404E}"/>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D02635A3-C553-6DA3-29F6-D48A827F299E}"/>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24C520C5-3337-2A28-FA7E-730DC271666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A2A42E32-41A5-3C51-0D43-B3EE83AA5F13}"/>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385456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3D18-256A-42A2-ECAB-94837D26E25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E89AF90-40F9-B3A0-B4AB-C262C3A105C2}"/>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63DE059D-F9E8-9E08-2294-355B09199D5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E1F2E2CF-DE64-F3BB-B564-2F84833BB6DE}"/>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6015CD09-B3A7-4AF0-27B4-BC2A4FF8E834}"/>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8017F719-55CB-22EC-32C7-4EE2264F9112}"/>
              </a:ext>
            </a:extLst>
          </p:cNvPr>
          <p:cNvSpPr/>
          <p:nvPr/>
        </p:nvSpPr>
        <p:spPr>
          <a:xfrm>
            <a:off x="325711" y="325244"/>
            <a:ext cx="10975563" cy="67710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a:solidFill>
                  <a:srgbClr val="0053A1"/>
                </a:solidFill>
                <a:latin typeface="Poppins Medium" panose="00000600000000000000" pitchFamily="2" charset="0"/>
                <a:cs typeface="Poppins Medium" panose="00000600000000000000" pitchFamily="2" charset="0"/>
              </a:rPr>
              <a:t>GOAL SETTING FOR </a:t>
            </a:r>
            <a:r>
              <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rPr>
              <a:t>SUSTAINABILITY</a:t>
            </a: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 </a:t>
            </a:r>
            <a:endPar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077D2EF7-30AC-DCCA-3E12-9F1B1BDC4851}"/>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7394E821-61A3-8CCB-CC1E-1F28A36A9C96}"/>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024F52E9-6612-ED03-433C-1BEF77B5E9EA}"/>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001959DD-6BEF-8BA5-D9B7-0589C90853B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CBB54000-F046-B948-D5DE-E4EF2FD0AEE0}"/>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43B17112-C5FE-2C2C-46AC-D96B02AAA540}"/>
              </a:ext>
            </a:extLst>
          </p:cNvPr>
          <p:cNvSpPr>
            <a:spLocks noGrp="1"/>
          </p:cNvSpPr>
          <p:nvPr>
            <p:ph idx="1"/>
          </p:nvPr>
        </p:nvSpPr>
        <p:spPr>
          <a:xfrm>
            <a:off x="817449" y="1584697"/>
            <a:ext cx="11638938" cy="5159070"/>
          </a:xfrm>
        </p:spPr>
        <p:txBody>
          <a:bodyPr>
            <a:normAutofit/>
          </a:bodyPr>
          <a:lstStyle/>
          <a:p>
            <a:pPr>
              <a:lnSpc>
                <a:spcPct val="150000"/>
              </a:lnSpc>
            </a:pPr>
            <a:r>
              <a:rPr lang="en-US">
                <a:solidFill>
                  <a:srgbClr val="002060"/>
                </a:solidFill>
                <a:latin typeface="Poppins Medium" panose="00000600000000000000" pitchFamily="2" charset="0"/>
                <a:cs typeface="Poppins Medium" panose="00000600000000000000" pitchFamily="2" charset="0"/>
              </a:rPr>
              <a:t>Recognize the need to “Walk the Walk” if we “Talk the Talk”</a:t>
            </a:r>
          </a:p>
          <a:p>
            <a:pPr lvl="1">
              <a:lnSpc>
                <a:spcPct val="150000"/>
              </a:lnSpc>
            </a:pPr>
            <a:r>
              <a:rPr lang="en-US">
                <a:solidFill>
                  <a:srgbClr val="002060"/>
                </a:solidFill>
                <a:latin typeface="Poppins Medium" panose="00000600000000000000" pitchFamily="2" charset="0"/>
                <a:cs typeface="Poppins Medium" panose="00000600000000000000" pitchFamily="2" charset="0"/>
              </a:rPr>
              <a:t>Set Internal WIGs (Wildly Important Goals)</a:t>
            </a:r>
          </a:p>
          <a:p>
            <a:pPr lvl="1">
              <a:lnSpc>
                <a:spcPct val="150000"/>
              </a:lnSpc>
            </a:pPr>
            <a:r>
              <a:rPr lang="en-US">
                <a:solidFill>
                  <a:srgbClr val="002060"/>
                </a:solidFill>
                <a:latin typeface="Poppins Medium" panose="00000600000000000000" pitchFamily="2" charset="0"/>
                <a:cs typeface="Poppins Medium" panose="00000600000000000000" pitchFamily="2" charset="0"/>
              </a:rPr>
              <a:t>Jump in with both feet and start to learn NOW</a:t>
            </a:r>
          </a:p>
          <a:p>
            <a:pPr lvl="1">
              <a:lnSpc>
                <a:spcPct val="150000"/>
              </a:lnSpc>
            </a:pPr>
            <a:r>
              <a:rPr lang="en-US">
                <a:solidFill>
                  <a:srgbClr val="002060"/>
                </a:solidFill>
                <a:latin typeface="Poppins Medium" panose="00000600000000000000" pitchFamily="2" charset="0"/>
                <a:cs typeface="Poppins Medium" panose="00000600000000000000" pitchFamily="2" charset="0"/>
              </a:rPr>
              <a:t>Enhance credibility through certifications</a:t>
            </a:r>
          </a:p>
          <a:p>
            <a:pPr marL="0" indent="0">
              <a:buNone/>
            </a:pPr>
            <a:endParaRPr lang="en-US" sz="1200"/>
          </a:p>
        </p:txBody>
      </p:sp>
    </p:spTree>
    <p:extLst>
      <p:ext uri="{BB962C8B-B14F-4D97-AF65-F5344CB8AC3E}">
        <p14:creationId xmlns:p14="http://schemas.microsoft.com/office/powerpoint/2010/main" val="1379610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8DD0F-E692-B561-A54C-A942073D456B}"/>
            </a:ext>
          </a:extLst>
        </p:cNvPr>
        <p:cNvGrpSpPr/>
        <p:nvPr/>
      </p:nvGrpSpPr>
      <p:grpSpPr>
        <a:xfrm>
          <a:off x="0" y="0"/>
          <a:ext cx="0" cy="0"/>
          <a:chOff x="0" y="0"/>
          <a:chExt cx="0" cy="0"/>
        </a:xfrm>
      </p:grpSpPr>
      <p:pic>
        <p:nvPicPr>
          <p:cNvPr id="5" name="Picture 4" descr="A truck driving on a road&#10;&#10;Description automatically generated">
            <a:extLst>
              <a:ext uri="{FF2B5EF4-FFF2-40B4-BE49-F238E27FC236}">
                <a16:creationId xmlns:a16="http://schemas.microsoft.com/office/drawing/2014/main" id="{9F86E05E-3532-0CD0-5BC8-6AB3600DF86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0509" r="29408" b="1"/>
          <a:stretch/>
        </p:blipFill>
        <p:spPr>
          <a:xfrm>
            <a:off x="1" y="0"/>
            <a:ext cx="13093358" cy="6858000"/>
          </a:xfrm>
          <a:prstGeom prst="rect">
            <a:avLst/>
          </a:prstGeom>
        </p:spPr>
      </p:pic>
      <p:sp>
        <p:nvSpPr>
          <p:cNvPr id="16" name="Title 1">
            <a:extLst>
              <a:ext uri="{FF2B5EF4-FFF2-40B4-BE49-F238E27FC236}">
                <a16:creationId xmlns:a16="http://schemas.microsoft.com/office/drawing/2014/main" id="{895992C6-781A-7BDC-0DE4-ECBCEED80CBA}"/>
              </a:ext>
            </a:extLst>
          </p:cNvPr>
          <p:cNvSpPr txBox="1">
            <a:spLocks/>
          </p:cNvSpPr>
          <p:nvPr/>
        </p:nvSpPr>
        <p:spPr>
          <a:xfrm>
            <a:off x="90463" y="2172413"/>
            <a:ext cx="7932018" cy="945835"/>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lang="en-US" sz="5500" b="1">
                <a:solidFill>
                  <a:prstClr val="white"/>
                </a:solidFill>
                <a:effectLst>
                  <a:outerShdw blurRad="38100" dist="38100" dir="2700000" algn="tl">
                    <a:srgbClr val="000000">
                      <a:alpha val="43137"/>
                    </a:srgbClr>
                  </a:outerShdw>
                </a:effectLst>
                <a:latin typeface="Poppins Medium" panose="00000600000000000000" pitchFamily="2" charset="0"/>
                <a:cs typeface="Poppins Medium" panose="00000600000000000000" pitchFamily="2" charset="0"/>
              </a:rPr>
              <a:t>DISCUSSION TOPICS</a:t>
            </a:r>
            <a:endParaRPr kumimoji="0" lang="en-US" sz="55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Poppins Medium" panose="00000600000000000000" pitchFamily="2" charset="0"/>
              <a:ea typeface="+mj-ea"/>
              <a:cs typeface="Poppins Medium" panose="00000600000000000000" pitchFamily="2" charset="0"/>
            </a:endParaRPr>
          </a:p>
        </p:txBody>
      </p:sp>
      <p:sp>
        <p:nvSpPr>
          <p:cNvPr id="4" name="TextBox 3">
            <a:extLst>
              <a:ext uri="{FF2B5EF4-FFF2-40B4-BE49-F238E27FC236}">
                <a16:creationId xmlns:a16="http://schemas.microsoft.com/office/drawing/2014/main" id="{CF6F4A8A-8B3B-F6BE-1898-580873F83DD2}"/>
              </a:ext>
            </a:extLst>
          </p:cNvPr>
          <p:cNvSpPr txBox="1"/>
          <p:nvPr/>
        </p:nvSpPr>
        <p:spPr>
          <a:xfrm>
            <a:off x="90463" y="3429000"/>
            <a:ext cx="12912433" cy="4044184"/>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Poppins Medium"/>
                <a:ea typeface="+mn-ea"/>
                <a:cs typeface="Poppins Medium"/>
              </a:rPr>
              <a:t>Who is TA Dedicated?</a:t>
            </a:r>
          </a:p>
          <a:p>
            <a:pPr marL="342900" indent="-342900">
              <a:lnSpc>
                <a:spcPct val="120000"/>
              </a:lnSpc>
              <a:buFont typeface="Wingdings" panose="05000000000000000000" pitchFamily="2" charset="2"/>
              <a:buChar char="§"/>
              <a:defRPr/>
            </a:pPr>
            <a:r>
              <a:rPr lang="en-US" sz="3600">
                <a:solidFill>
                  <a:prstClr val="white"/>
                </a:solidFill>
                <a:effectLst>
                  <a:outerShdw blurRad="38100" dist="38100" dir="2700000" algn="tl">
                    <a:srgbClr val="000000">
                      <a:alpha val="43137"/>
                    </a:srgbClr>
                  </a:outerShdw>
                </a:effectLst>
                <a:latin typeface="Poppins Medium"/>
                <a:cs typeface="Poppins Medium"/>
              </a:rPr>
              <a:t>Does Sustainability even matter to our customers?</a:t>
            </a:r>
          </a:p>
          <a:p>
            <a:pPr marL="342900" indent="-342900">
              <a:lnSpc>
                <a:spcPct val="120000"/>
              </a:lnSpc>
              <a:buFont typeface="Wingdings" panose="05000000000000000000" pitchFamily="2" charset="2"/>
              <a:buChar char="§"/>
              <a:defRPr/>
            </a:pPr>
            <a:r>
              <a:rPr lang="en-US" sz="3600">
                <a:solidFill>
                  <a:prstClr val="white"/>
                </a:solidFill>
                <a:effectLst>
                  <a:outerShdw blurRad="38100" dist="38100" dir="2700000" algn="tl">
                    <a:srgbClr val="000000">
                      <a:alpha val="43137"/>
                    </a:srgbClr>
                  </a:outerShdw>
                </a:effectLst>
                <a:latin typeface="Poppins Medium"/>
                <a:cs typeface="Poppins Medium"/>
              </a:rPr>
              <a:t>How does Sustainability tie into our GTM strategy?</a:t>
            </a:r>
            <a:endParaRPr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Poppins Medium"/>
              <a:cs typeface="Poppins Medium"/>
            </a:endParaRPr>
          </a:p>
          <a:p>
            <a:pPr marL="342900" indent="-342900">
              <a:lnSpc>
                <a:spcPct val="120000"/>
              </a:lnSpc>
              <a:buFont typeface="Wingdings" panose="05000000000000000000" pitchFamily="2" charset="2"/>
              <a:buChar char="§"/>
              <a:defRPr/>
            </a:pPr>
            <a:r>
              <a:rPr lang="en-US" sz="3600">
                <a:solidFill>
                  <a:prstClr val="white"/>
                </a:solidFill>
                <a:effectLst>
                  <a:outerShdw blurRad="38100" dist="38100" dir="2700000" algn="tl">
                    <a:srgbClr val="000000">
                      <a:alpha val="43137"/>
                    </a:srgbClr>
                  </a:outerShdw>
                </a:effectLst>
                <a:latin typeface="Poppins Medium"/>
                <a:cs typeface="Poppins Medium"/>
              </a:rPr>
              <a:t>How did TA Dedicated develop expertise?</a:t>
            </a:r>
            <a:endParaRPr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Poppins Medium"/>
              <a:cs typeface="Poppins Medium"/>
            </a:endParaRPr>
          </a:p>
          <a:p>
            <a:pPr marL="342900" indent="-342900">
              <a:lnSpc>
                <a:spcPct val="120000"/>
              </a:lnSpc>
              <a:buFont typeface="Wingdings" panose="05000000000000000000" pitchFamily="2" charset="2"/>
              <a:buChar char="§"/>
              <a:defRPr/>
            </a:pPr>
            <a:r>
              <a:rPr lang="en-US" sz="3600">
                <a:solidFill>
                  <a:prstClr val="white"/>
                </a:solidFill>
                <a:effectLst>
                  <a:outerShdw blurRad="38100" dist="38100" dir="2700000" algn="tl">
                    <a:srgbClr val="000000">
                      <a:alpha val="43137"/>
                    </a:srgbClr>
                  </a:outerShdw>
                </a:effectLst>
                <a:latin typeface="Poppins Medium"/>
                <a:cs typeface="Poppins Medium"/>
              </a:rPr>
              <a:t>How do we determine success?</a:t>
            </a:r>
            <a:endParaRPr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Poppins Medium"/>
              <a:cs typeface="Poppins Medium"/>
            </a:endParaRPr>
          </a:p>
          <a:p>
            <a:pPr marL="342900" marR="0" lvl="0" indent="-342900" algn="l"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endParaRPr lang="en-US" sz="3600">
              <a:solidFill>
                <a:prstClr val="white"/>
              </a:solidFill>
              <a:effectLst>
                <a:outerShdw blurRad="38100" dist="38100" dir="2700000" algn="tl">
                  <a:srgbClr val="000000">
                    <a:alpha val="43137"/>
                  </a:srgbClr>
                </a:outerShdw>
              </a:effectLst>
              <a:latin typeface="Poppins Medium"/>
              <a:cs typeface="Poppins Medium"/>
            </a:endParaRPr>
          </a:p>
        </p:txBody>
      </p:sp>
    </p:spTree>
    <p:extLst>
      <p:ext uri="{BB962C8B-B14F-4D97-AF65-F5344CB8AC3E}">
        <p14:creationId xmlns:p14="http://schemas.microsoft.com/office/powerpoint/2010/main" val="2374424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a:extLst>
              <a:ext uri="{FF2B5EF4-FFF2-40B4-BE49-F238E27FC236}">
                <a16:creationId xmlns:a16="http://schemas.microsoft.com/office/drawing/2014/main" id="{6A8F038A-3F5D-9295-A639-4B9CA8AAF522}"/>
              </a:ext>
            </a:extLst>
          </p:cNvPr>
          <p:cNvGrpSpPr/>
          <p:nvPr/>
        </p:nvGrpSpPr>
        <p:grpSpPr>
          <a:xfrm>
            <a:off x="0" y="6450556"/>
            <a:ext cx="12192000" cy="407444"/>
            <a:chOff x="0" y="0"/>
            <a:chExt cx="6671512" cy="222955"/>
          </a:xfrm>
        </p:grpSpPr>
        <p:sp>
          <p:nvSpPr>
            <p:cNvPr id="4" name="Freeform 8">
              <a:extLst>
                <a:ext uri="{FF2B5EF4-FFF2-40B4-BE49-F238E27FC236}">
                  <a16:creationId xmlns:a16="http://schemas.microsoft.com/office/drawing/2014/main" id="{1E314097-7716-1721-A8EB-D14E8C05B47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 name="TextBox 7">
            <a:extLst>
              <a:ext uri="{FF2B5EF4-FFF2-40B4-BE49-F238E27FC236}">
                <a16:creationId xmlns:a16="http://schemas.microsoft.com/office/drawing/2014/main" id="{617D4DFD-1856-DF49-B030-ACF6331C4A35}"/>
              </a:ext>
            </a:extLst>
          </p:cNvPr>
          <p:cNvSpPr txBox="1"/>
          <p:nvPr/>
        </p:nvSpPr>
        <p:spPr>
          <a:xfrm>
            <a:off x="7883611" y="177937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pic>
        <p:nvPicPr>
          <p:cNvPr id="5" name="Picture 4" descr="Logo  Description automatically generated">
            <a:extLst>
              <a:ext uri="{FF2B5EF4-FFF2-40B4-BE49-F238E27FC236}">
                <a16:creationId xmlns:a16="http://schemas.microsoft.com/office/drawing/2014/main" id="{7B41B28B-DD4B-8B1F-D7EE-CCDB91D525DF}"/>
              </a:ext>
            </a:extLst>
          </p:cNvPr>
          <p:cNvPicPr>
            <a:picLocks noChangeAspect="1"/>
          </p:cNvPicPr>
          <p:nvPr/>
        </p:nvPicPr>
        <p:blipFill>
          <a:blip r:embed="rId3">
            <a:biLevel thresh="25000"/>
          </a:blip>
          <a:stretch>
            <a:fillRect/>
          </a:stretch>
        </p:blipFill>
        <p:spPr>
          <a:xfrm>
            <a:off x="10625306" y="6533711"/>
            <a:ext cx="1261894" cy="228718"/>
          </a:xfrm>
          <a:prstGeom prst="rect">
            <a:avLst/>
          </a:prstGeom>
        </p:spPr>
      </p:pic>
      <p:sp>
        <p:nvSpPr>
          <p:cNvPr id="6" name="TextBox 5">
            <a:extLst>
              <a:ext uri="{FF2B5EF4-FFF2-40B4-BE49-F238E27FC236}">
                <a16:creationId xmlns:a16="http://schemas.microsoft.com/office/drawing/2014/main" id="{53934C98-AC8A-038F-05B0-6986ED2C5058}"/>
              </a:ext>
            </a:extLst>
          </p:cNvPr>
          <p:cNvSpPr txBox="1"/>
          <p:nvPr/>
        </p:nvSpPr>
        <p:spPr>
          <a:xfrm>
            <a:off x="533736" y="-188542"/>
            <a:ext cx="11658264" cy="136435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srgbClr val="0053A1"/>
                </a:solidFill>
                <a:effectLst/>
                <a:highlight>
                  <a:srgbClr val="FFFFFF"/>
                </a:highlight>
                <a:uLnTx/>
                <a:uFillTx/>
                <a:latin typeface="Helvetica" panose="020B0604020202020204" pitchFamily="34" charset="0"/>
                <a:cs typeface="Helvetica" panose="020B0604020202020204" pitchFamily="34" charset="0"/>
              </a:rPr>
              <a:t>TAD </a:t>
            </a:r>
            <a:r>
              <a:rPr lang="en-US" sz="5400" b="1">
                <a:solidFill>
                  <a:srgbClr val="0053A1"/>
                </a:solidFill>
                <a:highlight>
                  <a:srgbClr val="FFFFFF"/>
                </a:highlight>
                <a:latin typeface="Helvetica" panose="020B0604020202020204" pitchFamily="34" charset="0"/>
                <a:cs typeface="Helvetica" panose="020B0604020202020204" pitchFamily="34" charset="0"/>
              </a:rPr>
              <a:t>WIGs </a:t>
            </a:r>
            <a:r>
              <a:rPr lang="en-US" sz="4000" b="1">
                <a:solidFill>
                  <a:srgbClr val="FF0000"/>
                </a:solidFill>
                <a:highlight>
                  <a:srgbClr val="FFFFFF"/>
                </a:highlight>
                <a:latin typeface="Helvetica" panose="020B0604020202020204" pitchFamily="34" charset="0"/>
                <a:cs typeface="Helvetica" panose="020B0604020202020204" pitchFamily="34" charset="0"/>
              </a:rPr>
              <a:t>(WILDLY IMPORTANT GOALS)</a:t>
            </a:r>
            <a:endParaRPr lang="en-US" sz="5900" b="1">
              <a:solidFill>
                <a:srgbClr val="FF0000"/>
              </a:solidFill>
              <a:highlight>
                <a:srgbClr val="FFFFFF"/>
              </a:highlight>
              <a:latin typeface="Helvetica" panose="020B0604020202020204" pitchFamily="34" charset="0"/>
              <a:cs typeface="Helvetica" panose="020B0604020202020204" pitchFamily="34" charset="0"/>
            </a:endParaRPr>
          </a:p>
        </p:txBody>
      </p:sp>
      <p:pic>
        <p:nvPicPr>
          <p:cNvPr id="9" name="Picture 8" descr="A person standing with his arms crossed&#10;&#10;Description automatically generated">
            <a:extLst>
              <a:ext uri="{FF2B5EF4-FFF2-40B4-BE49-F238E27FC236}">
                <a16:creationId xmlns:a16="http://schemas.microsoft.com/office/drawing/2014/main" id="{60CC5C9A-4E01-C28A-7162-4197A7FBB517}"/>
              </a:ext>
            </a:extLst>
          </p:cNvPr>
          <p:cNvPicPr>
            <a:picLocks noChangeAspect="1"/>
          </p:cNvPicPr>
          <p:nvPr/>
        </p:nvPicPr>
        <p:blipFill rotWithShape="1">
          <a:blip r:embed="rId4"/>
          <a:srcRect l="12482" t="8426" r="17025"/>
          <a:stretch/>
        </p:blipFill>
        <p:spPr>
          <a:xfrm>
            <a:off x="354887" y="1615260"/>
            <a:ext cx="4674013" cy="4166029"/>
          </a:xfrm>
          <a:prstGeom prst="rect">
            <a:avLst/>
          </a:prstGeom>
          <a:effectLst>
            <a:softEdge rad="317500"/>
          </a:effectLst>
        </p:spPr>
      </p:pic>
      <p:graphicFrame>
        <p:nvGraphicFramePr>
          <p:cNvPr id="3" name="Content Placeholder 3">
            <a:extLst>
              <a:ext uri="{FF2B5EF4-FFF2-40B4-BE49-F238E27FC236}">
                <a16:creationId xmlns:a16="http://schemas.microsoft.com/office/drawing/2014/main" id="{C91918EB-2C9B-A6F5-7941-D269BFE5EB9C}"/>
              </a:ext>
            </a:extLst>
          </p:cNvPr>
          <p:cNvGraphicFramePr>
            <a:graphicFrameLocks noGrp="1"/>
          </p:cNvGraphicFramePr>
          <p:nvPr>
            <p:extLst>
              <p:ext uri="{D42A27DB-BD31-4B8C-83A1-F6EECF244321}">
                <p14:modId xmlns:p14="http://schemas.microsoft.com/office/powerpoint/2010/main" val="2074003809"/>
              </p:ext>
            </p:extLst>
          </p:nvPr>
        </p:nvGraphicFramePr>
        <p:xfrm>
          <a:off x="3484483" y="1510447"/>
          <a:ext cx="5543770" cy="494010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a:extLst>
              <a:ext uri="{FF2B5EF4-FFF2-40B4-BE49-F238E27FC236}">
                <a16:creationId xmlns:a16="http://schemas.microsoft.com/office/drawing/2014/main" id="{826C261A-2B2B-496A-474C-B8B31F8BE39B}"/>
              </a:ext>
            </a:extLst>
          </p:cNvPr>
          <p:cNvPicPr>
            <a:picLocks noChangeAspect="1"/>
          </p:cNvPicPr>
          <p:nvPr/>
        </p:nvPicPr>
        <p:blipFill>
          <a:blip r:embed="rId10"/>
          <a:stretch>
            <a:fillRect/>
          </a:stretch>
        </p:blipFill>
        <p:spPr>
          <a:xfrm>
            <a:off x="9490015" y="1779373"/>
            <a:ext cx="2270581" cy="3016790"/>
          </a:xfrm>
          <a:prstGeom prst="rect">
            <a:avLst/>
          </a:prstGeom>
          <a:ln w="22225">
            <a:solidFill>
              <a:schemeClr val="bg1">
                <a:lumMod val="75000"/>
              </a:schemeClr>
            </a:solidFill>
          </a:ln>
          <a:effectLst>
            <a:glow rad="228600">
              <a:schemeClr val="accent6">
                <a:satMod val="175000"/>
                <a:alpha val="40000"/>
              </a:schemeClr>
            </a:glow>
          </a:effectLst>
        </p:spPr>
      </p:pic>
    </p:spTree>
    <p:extLst>
      <p:ext uri="{BB962C8B-B14F-4D97-AF65-F5344CB8AC3E}">
        <p14:creationId xmlns:p14="http://schemas.microsoft.com/office/powerpoint/2010/main" val="3740002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921E-AD45-5514-D528-2A6472D89CA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3433E4F-93EB-6661-6DF2-F6237CFB4658}"/>
              </a:ext>
            </a:extLst>
          </p:cNvPr>
          <p:cNvSpPr/>
          <p:nvPr/>
        </p:nvSpPr>
        <p:spPr>
          <a:xfrm>
            <a:off x="135082" y="1100750"/>
            <a:ext cx="5486400" cy="5159070"/>
          </a:xfrm>
          <a:prstGeom prst="rect">
            <a:avLst/>
          </a:prstGeom>
          <a:solidFill>
            <a:schemeClr val="bg1">
              <a:lumMod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a:extLst>
              <a:ext uri="{FF2B5EF4-FFF2-40B4-BE49-F238E27FC236}">
                <a16:creationId xmlns:a16="http://schemas.microsoft.com/office/drawing/2014/main" id="{70CF43A6-FF98-4CDE-D6A9-A8133266F4BB}"/>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16445F71-3397-5828-A0D1-23005DA39179}"/>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430935EA-A878-991E-425F-A56AD0337CED}"/>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C64DEE49-7FB7-2976-0434-26EB67D8B25A}"/>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15173471-E9F1-8415-38D7-1B663D53FA59}"/>
              </a:ext>
            </a:extLst>
          </p:cNvPr>
          <p:cNvSpPr/>
          <p:nvPr/>
        </p:nvSpPr>
        <p:spPr>
          <a:xfrm>
            <a:off x="214758" y="265867"/>
            <a:ext cx="10975563" cy="677108"/>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“START YOUR LEARNING PROCESS </a:t>
            </a:r>
            <a:r>
              <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rPr>
              <a:t>NOW</a:t>
            </a: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a:t>
            </a:r>
            <a:endPar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CE584342-657A-A149-8F60-4D8E254EE1C2}"/>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E0C0E9D1-7565-1D5C-7623-CE771CF7C8A6}"/>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4DF6A4C7-B01E-A95B-F579-8A4464FE6F8F}"/>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AE521937-DA06-2E11-6A6C-31ECD3FC3666}"/>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7C4788EA-B20F-80A4-2F58-96F489CF664F}"/>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pic>
        <p:nvPicPr>
          <p:cNvPr id="9" name="Picture 8">
            <a:extLst>
              <a:ext uri="{FF2B5EF4-FFF2-40B4-BE49-F238E27FC236}">
                <a16:creationId xmlns:a16="http://schemas.microsoft.com/office/drawing/2014/main" id="{408E953B-50D7-DEAF-5B02-CB933E9F2825}"/>
              </a:ext>
            </a:extLst>
          </p:cNvPr>
          <p:cNvPicPr>
            <a:picLocks noChangeAspect="1"/>
          </p:cNvPicPr>
          <p:nvPr/>
        </p:nvPicPr>
        <p:blipFill>
          <a:blip r:embed="rId4"/>
          <a:stretch>
            <a:fillRect/>
          </a:stretch>
        </p:blipFill>
        <p:spPr>
          <a:xfrm>
            <a:off x="346298" y="2375233"/>
            <a:ext cx="5016380" cy="3288499"/>
          </a:xfrm>
          <a:prstGeom prst="rect">
            <a:avLst/>
          </a:prstGeom>
        </p:spPr>
      </p:pic>
      <p:sp>
        <p:nvSpPr>
          <p:cNvPr id="12" name="Content Placeholder 11">
            <a:extLst>
              <a:ext uri="{FF2B5EF4-FFF2-40B4-BE49-F238E27FC236}">
                <a16:creationId xmlns:a16="http://schemas.microsoft.com/office/drawing/2014/main" id="{76B353E7-2D9F-923E-496D-C6EF988287DA}"/>
              </a:ext>
            </a:extLst>
          </p:cNvPr>
          <p:cNvSpPr>
            <a:spLocks noGrp="1"/>
          </p:cNvSpPr>
          <p:nvPr>
            <p:ph idx="1"/>
          </p:nvPr>
        </p:nvSpPr>
        <p:spPr>
          <a:xfrm>
            <a:off x="5992045" y="1224799"/>
            <a:ext cx="6116943" cy="5159070"/>
          </a:xfrm>
        </p:spPr>
        <p:txBody>
          <a:bodyPr>
            <a:normAutofit lnSpcReduction="10000"/>
          </a:bodyPr>
          <a:lstStyle/>
          <a:p>
            <a:pPr marL="0" indent="0">
              <a:buNone/>
            </a:pPr>
            <a:endParaRPr lang="en-US">
              <a:solidFill>
                <a:srgbClr val="002060"/>
              </a:solidFill>
            </a:endParaRPr>
          </a:p>
          <a:p>
            <a:pPr marL="0" indent="0">
              <a:buNone/>
            </a:pPr>
            <a:endParaRPr lang="en-US">
              <a:solidFill>
                <a:srgbClr val="002060"/>
              </a:solidFill>
            </a:endParaRPr>
          </a:p>
          <a:p>
            <a:pPr marL="0" indent="0">
              <a:buNone/>
            </a:pPr>
            <a:endParaRPr lang="en-US">
              <a:solidFill>
                <a:srgbClr val="002060"/>
              </a:solidFill>
            </a:endParaRPr>
          </a:p>
          <a:p>
            <a:pPr marL="0" indent="0">
              <a:buNone/>
            </a:pPr>
            <a:r>
              <a:rPr lang="en-US">
                <a:solidFill>
                  <a:srgbClr val="002060"/>
                </a:solidFill>
              </a:rPr>
              <a:t>“9 years ago, Diageo made the decision to start our learning process.  It </a:t>
            </a:r>
            <a:r>
              <a:rPr lang="en-US" b="1" i="1">
                <a:solidFill>
                  <a:srgbClr val="002060"/>
                </a:solidFill>
              </a:rPr>
              <a:t>didn’t make financial sense</a:t>
            </a:r>
            <a:r>
              <a:rPr lang="en-US">
                <a:solidFill>
                  <a:srgbClr val="002060"/>
                </a:solidFill>
              </a:rPr>
              <a:t>, but we felt the </a:t>
            </a:r>
            <a:r>
              <a:rPr lang="en-US" b="1" i="1">
                <a:solidFill>
                  <a:srgbClr val="002060"/>
                </a:solidFill>
              </a:rPr>
              <a:t>obligation to help OEMs improve </a:t>
            </a:r>
            <a:r>
              <a:rPr lang="en-US">
                <a:solidFill>
                  <a:srgbClr val="002060"/>
                </a:solidFill>
              </a:rPr>
              <a:t>the technology.  </a:t>
            </a:r>
            <a:r>
              <a:rPr lang="en-US" b="1" i="1">
                <a:solidFill>
                  <a:srgbClr val="002060"/>
                </a:solidFill>
              </a:rPr>
              <a:t>Piloting is important</a:t>
            </a:r>
            <a:r>
              <a:rPr lang="en-US">
                <a:solidFill>
                  <a:srgbClr val="002060"/>
                </a:solidFill>
              </a:rPr>
              <a:t>, as there is </a:t>
            </a:r>
            <a:r>
              <a:rPr lang="en-US" b="1" i="1">
                <a:solidFill>
                  <a:srgbClr val="002060"/>
                </a:solidFill>
              </a:rPr>
              <a:t>no roadmap to sustainability</a:t>
            </a:r>
            <a:r>
              <a:rPr lang="en-US">
                <a:solidFill>
                  <a:srgbClr val="002060"/>
                </a:solidFill>
              </a:rPr>
              <a:t>.  The best advice I can give anyone here today is to </a:t>
            </a:r>
            <a:r>
              <a:rPr lang="en-US" sz="3600" b="1">
                <a:solidFill>
                  <a:srgbClr val="FF0000"/>
                </a:solidFill>
                <a:effectLst>
                  <a:outerShdw blurRad="38100" dist="38100" dir="2700000" algn="tl">
                    <a:srgbClr val="000000">
                      <a:alpha val="43137"/>
                    </a:srgbClr>
                  </a:outerShdw>
                </a:effectLst>
              </a:rPr>
              <a:t>start your learning process now</a:t>
            </a:r>
            <a:r>
              <a:rPr lang="en-US" sz="3200">
                <a:solidFill>
                  <a:srgbClr val="002060"/>
                </a:solidFill>
              </a:rPr>
              <a:t>”</a:t>
            </a:r>
            <a:endParaRPr lang="en-US">
              <a:solidFill>
                <a:srgbClr val="002060"/>
              </a:solidFill>
            </a:endParaRPr>
          </a:p>
          <a:p>
            <a:pPr marL="0" indent="0">
              <a:buNone/>
            </a:pPr>
            <a:endParaRPr lang="en-US" sz="1200"/>
          </a:p>
        </p:txBody>
      </p:sp>
      <p:sp>
        <p:nvSpPr>
          <p:cNvPr id="14" name="Content Placeholder 11">
            <a:extLst>
              <a:ext uri="{FF2B5EF4-FFF2-40B4-BE49-F238E27FC236}">
                <a16:creationId xmlns:a16="http://schemas.microsoft.com/office/drawing/2014/main" id="{55501995-7367-2425-5599-3D9B1AF3245F}"/>
              </a:ext>
            </a:extLst>
          </p:cNvPr>
          <p:cNvSpPr txBox="1">
            <a:spLocks/>
          </p:cNvSpPr>
          <p:nvPr/>
        </p:nvSpPr>
        <p:spPr>
          <a:xfrm>
            <a:off x="214758" y="1100750"/>
            <a:ext cx="6116943" cy="5159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Manifest Panel Session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February 5</a:t>
            </a:r>
            <a:r>
              <a:rPr kumimoji="0" lang="en-US" sz="20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“The Road to Net Zero”</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DHL and Diageo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AA9F7D84-35DC-AC52-46EE-59AA1FCE1EBD}"/>
              </a:ext>
            </a:extLst>
          </p:cNvPr>
          <p:cNvPicPr>
            <a:picLocks noChangeAspect="1"/>
          </p:cNvPicPr>
          <p:nvPr/>
        </p:nvPicPr>
        <p:blipFill>
          <a:blip r:embed="rId5"/>
          <a:stretch>
            <a:fillRect/>
          </a:stretch>
        </p:blipFill>
        <p:spPr>
          <a:xfrm>
            <a:off x="10200913" y="1190043"/>
            <a:ext cx="1278708" cy="1278708"/>
          </a:xfrm>
          <a:prstGeom prst="rect">
            <a:avLst/>
          </a:prstGeom>
        </p:spPr>
      </p:pic>
      <p:sp>
        <p:nvSpPr>
          <p:cNvPr id="7" name="TextBox 6">
            <a:extLst>
              <a:ext uri="{FF2B5EF4-FFF2-40B4-BE49-F238E27FC236}">
                <a16:creationId xmlns:a16="http://schemas.microsoft.com/office/drawing/2014/main" id="{F843D175-A1EC-1726-EEF6-2642627610AF}"/>
              </a:ext>
            </a:extLst>
          </p:cNvPr>
          <p:cNvSpPr txBox="1"/>
          <p:nvPr/>
        </p:nvSpPr>
        <p:spPr>
          <a:xfrm>
            <a:off x="3902597" y="1617630"/>
            <a:ext cx="6141026" cy="954107"/>
          </a:xfrm>
          <a:prstGeom prst="rect">
            <a:avLst/>
          </a:prstGeom>
          <a:noFill/>
        </p:spPr>
        <p:txBody>
          <a:bodyPr wrap="square">
            <a:spAutoFit/>
          </a:bodyPr>
          <a:lstStyle/>
          <a:p>
            <a:pPr marL="0" indent="0" algn="r">
              <a:buNone/>
            </a:pPr>
            <a:r>
              <a:rPr lang="en-US" sz="2000" b="1"/>
              <a:t>Lucy Fishwick</a:t>
            </a:r>
          </a:p>
          <a:p>
            <a:pPr marL="0" indent="0" algn="r">
              <a:buNone/>
            </a:pPr>
            <a:r>
              <a:rPr lang="en-US" sz="1800"/>
              <a:t>VP Logistics</a:t>
            </a:r>
          </a:p>
          <a:p>
            <a:pPr marL="0" indent="0" algn="r">
              <a:buNone/>
            </a:pPr>
            <a:r>
              <a:rPr lang="en-US" sz="1800"/>
              <a:t>Diageo North America</a:t>
            </a:r>
          </a:p>
        </p:txBody>
      </p:sp>
    </p:spTree>
    <p:extLst>
      <p:ext uri="{BB962C8B-B14F-4D97-AF65-F5344CB8AC3E}">
        <p14:creationId xmlns:p14="http://schemas.microsoft.com/office/powerpoint/2010/main" val="2635893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3D18-256A-42A2-ECAB-94837D26E25C}"/>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E89AF90-40F9-B3A0-B4AB-C262C3A105C2}"/>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63DE059D-F9E8-9E08-2294-355B09199D5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E1F2E2CF-DE64-F3BB-B564-2F84833BB6DE}"/>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6015CD09-B3A7-4AF0-27B4-BC2A4FF8E834}"/>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8017F719-55CB-22EC-32C7-4EE2264F9112}"/>
              </a:ext>
            </a:extLst>
          </p:cNvPr>
          <p:cNvSpPr/>
          <p:nvPr/>
        </p:nvSpPr>
        <p:spPr>
          <a:xfrm>
            <a:off x="325711" y="325244"/>
            <a:ext cx="10975563" cy="67710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LEARNING </a:t>
            </a:r>
            <a:r>
              <a:rPr lang="en-US" sz="4400" b="1">
                <a:solidFill>
                  <a:srgbClr val="0053A1"/>
                </a:solidFill>
                <a:latin typeface="Poppins Medium" panose="00000600000000000000" pitchFamily="2" charset="0"/>
                <a:cs typeface="Poppins Medium" panose="00000600000000000000" pitchFamily="2" charset="0"/>
              </a:rPr>
              <a:t>I</a:t>
            </a: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DEAS FOR </a:t>
            </a:r>
            <a:r>
              <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rPr>
              <a:t>CARRIERS</a:t>
            </a: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 </a:t>
            </a:r>
            <a:endPar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077D2EF7-30AC-DCCA-3E12-9F1B1BDC4851}"/>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7394E821-61A3-8CCB-CC1E-1F28A36A9C96}"/>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024F52E9-6612-ED03-433C-1BEF77B5E9EA}"/>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001959DD-6BEF-8BA5-D9B7-0589C90853B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CBB54000-F046-B948-D5DE-E4EF2FD0AEE0}"/>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43B17112-C5FE-2C2C-46AC-D96B02AAA540}"/>
              </a:ext>
            </a:extLst>
          </p:cNvPr>
          <p:cNvSpPr>
            <a:spLocks noGrp="1"/>
          </p:cNvSpPr>
          <p:nvPr>
            <p:ph idx="1"/>
          </p:nvPr>
        </p:nvSpPr>
        <p:spPr>
          <a:xfrm>
            <a:off x="538641" y="1066553"/>
            <a:ext cx="11638938" cy="5159070"/>
          </a:xfrm>
        </p:spPr>
        <p:txBody>
          <a:bodyPr>
            <a:normAutofit/>
          </a:bodyPr>
          <a:lstStyle/>
          <a:p>
            <a:pPr>
              <a:lnSpc>
                <a:spcPct val="150000"/>
              </a:lnSpc>
            </a:pPr>
            <a:r>
              <a:rPr lang="en-US" b="1">
                <a:solidFill>
                  <a:srgbClr val="FF0000"/>
                </a:solidFill>
                <a:latin typeface="Poppins Medium" panose="00000600000000000000" pitchFamily="2" charset="0"/>
                <a:cs typeface="Poppins Medium" panose="00000600000000000000" pitchFamily="2" charset="0"/>
              </a:rPr>
              <a:t>BEGIN YOUR LEARNING NOW</a:t>
            </a:r>
          </a:p>
          <a:p>
            <a:pPr>
              <a:lnSpc>
                <a:spcPct val="150000"/>
              </a:lnSpc>
            </a:pPr>
            <a:r>
              <a:rPr lang="en-US">
                <a:solidFill>
                  <a:srgbClr val="002060"/>
                </a:solidFill>
                <a:latin typeface="Poppins Medium" panose="00000600000000000000" pitchFamily="2" charset="0"/>
                <a:cs typeface="Poppins Medium" panose="00000600000000000000" pitchFamily="2" charset="0"/>
              </a:rPr>
              <a:t>Lean into </a:t>
            </a:r>
            <a:r>
              <a:rPr lang="en-US" b="1">
                <a:solidFill>
                  <a:srgbClr val="002060"/>
                </a:solidFill>
                <a:latin typeface="Poppins Medium" panose="00000600000000000000" pitchFamily="2" charset="0"/>
                <a:cs typeface="Poppins Medium" panose="00000600000000000000" pitchFamily="2" charset="0"/>
              </a:rPr>
              <a:t>relationships with OEMs </a:t>
            </a:r>
            <a:r>
              <a:rPr lang="en-US">
                <a:solidFill>
                  <a:srgbClr val="002060"/>
                </a:solidFill>
                <a:latin typeface="Poppins Medium" panose="00000600000000000000" pitchFamily="2" charset="0"/>
                <a:cs typeface="Poppins Medium" panose="00000600000000000000" pitchFamily="2" charset="0"/>
              </a:rPr>
              <a:t>to help speed learning</a:t>
            </a:r>
          </a:p>
          <a:p>
            <a:pPr>
              <a:lnSpc>
                <a:spcPct val="100000"/>
              </a:lnSpc>
            </a:pPr>
            <a:r>
              <a:rPr lang="en-US" b="1">
                <a:solidFill>
                  <a:srgbClr val="002060"/>
                </a:solidFill>
                <a:latin typeface="Poppins Medium" panose="00000600000000000000" pitchFamily="2" charset="0"/>
                <a:cs typeface="Poppins Medium" panose="00000600000000000000" pitchFamily="2" charset="0"/>
              </a:rPr>
              <a:t>Demos</a:t>
            </a:r>
            <a:r>
              <a:rPr lang="en-US">
                <a:solidFill>
                  <a:srgbClr val="002060"/>
                </a:solidFill>
                <a:latin typeface="Poppins Medium" panose="00000600000000000000" pitchFamily="2" charset="0"/>
                <a:cs typeface="Poppins Medium" panose="00000600000000000000" pitchFamily="2" charset="0"/>
              </a:rPr>
              <a:t> can quickly build learning, engagement and excitement</a:t>
            </a:r>
          </a:p>
          <a:p>
            <a:pPr>
              <a:lnSpc>
                <a:spcPct val="100000"/>
              </a:lnSpc>
            </a:pPr>
            <a:r>
              <a:rPr lang="en-US" b="1">
                <a:solidFill>
                  <a:srgbClr val="002060"/>
                </a:solidFill>
                <a:latin typeface="Poppins Medium" panose="00000600000000000000" pitchFamily="2" charset="0"/>
                <a:cs typeface="Poppins Medium" panose="00000600000000000000" pitchFamily="2" charset="0"/>
              </a:rPr>
              <a:t>Involve interested people </a:t>
            </a:r>
            <a:r>
              <a:rPr lang="en-US">
                <a:solidFill>
                  <a:srgbClr val="002060"/>
                </a:solidFill>
                <a:latin typeface="Poppins Medium" panose="00000600000000000000" pitchFamily="2" charset="0"/>
                <a:cs typeface="Poppins Medium" panose="00000600000000000000" pitchFamily="2" charset="0"/>
              </a:rPr>
              <a:t>within your companies, in addition to your fleet and maintenance groups</a:t>
            </a:r>
          </a:p>
          <a:p>
            <a:pPr>
              <a:lnSpc>
                <a:spcPct val="150000"/>
              </a:lnSpc>
            </a:pPr>
            <a:r>
              <a:rPr lang="en-US">
                <a:solidFill>
                  <a:srgbClr val="002060"/>
                </a:solidFill>
                <a:latin typeface="Poppins Medium" panose="00000600000000000000" pitchFamily="2" charset="0"/>
                <a:cs typeface="Poppins Medium" panose="00000600000000000000" pitchFamily="2" charset="0"/>
              </a:rPr>
              <a:t>Seek out </a:t>
            </a:r>
            <a:r>
              <a:rPr lang="en-US" b="1">
                <a:solidFill>
                  <a:srgbClr val="002060"/>
                </a:solidFill>
                <a:latin typeface="Poppins Medium" panose="00000600000000000000" pitchFamily="2" charset="0"/>
                <a:cs typeface="Poppins Medium" panose="00000600000000000000" pitchFamily="2" charset="0"/>
              </a:rPr>
              <a:t>opportunities to learn </a:t>
            </a:r>
            <a:r>
              <a:rPr lang="en-US">
                <a:solidFill>
                  <a:srgbClr val="002060"/>
                </a:solidFill>
                <a:latin typeface="Poppins Medium" panose="00000600000000000000" pitchFamily="2" charset="0"/>
                <a:cs typeface="Poppins Medium" panose="00000600000000000000" pitchFamily="2" charset="0"/>
              </a:rPr>
              <a:t>- </a:t>
            </a:r>
            <a:r>
              <a:rPr lang="en-US" sz="1800">
                <a:solidFill>
                  <a:srgbClr val="002060"/>
                </a:solidFill>
                <a:latin typeface="Poppins Medium" panose="00000600000000000000" pitchFamily="2" charset="0"/>
                <a:cs typeface="Poppins Medium" panose="00000600000000000000" pitchFamily="2" charset="0"/>
              </a:rPr>
              <a:t>Conferences, Webinars, Podcasts, Websites</a:t>
            </a:r>
            <a:endParaRPr lang="en-US">
              <a:solidFill>
                <a:srgbClr val="002060"/>
              </a:solidFill>
              <a:latin typeface="Poppins Medium" panose="00000600000000000000" pitchFamily="2" charset="0"/>
              <a:cs typeface="Poppins Medium" panose="00000600000000000000" pitchFamily="2" charset="0"/>
            </a:endParaRPr>
          </a:p>
          <a:p>
            <a:pPr>
              <a:lnSpc>
                <a:spcPct val="150000"/>
              </a:lnSpc>
            </a:pPr>
            <a:r>
              <a:rPr lang="en-US" b="1">
                <a:solidFill>
                  <a:srgbClr val="FF0000"/>
                </a:solidFill>
                <a:latin typeface="Poppins Medium" panose="00000600000000000000" pitchFamily="2" charset="0"/>
                <a:cs typeface="Poppins Medium" panose="00000600000000000000" pitchFamily="2" charset="0"/>
              </a:rPr>
              <a:t>TALK</a:t>
            </a:r>
            <a:r>
              <a:rPr lang="en-US">
                <a:solidFill>
                  <a:srgbClr val="002060"/>
                </a:solidFill>
                <a:latin typeface="Poppins Medium" panose="00000600000000000000" pitchFamily="2" charset="0"/>
                <a:cs typeface="Poppins Medium" panose="00000600000000000000" pitchFamily="2" charset="0"/>
              </a:rPr>
              <a:t> – to customers, vendors, experts, competitors</a:t>
            </a:r>
          </a:p>
          <a:p>
            <a:pPr marL="0" indent="0">
              <a:buNone/>
            </a:pPr>
            <a:endParaRPr lang="en-US" sz="1200"/>
          </a:p>
        </p:txBody>
      </p:sp>
    </p:spTree>
    <p:extLst>
      <p:ext uri="{BB962C8B-B14F-4D97-AF65-F5344CB8AC3E}">
        <p14:creationId xmlns:p14="http://schemas.microsoft.com/office/powerpoint/2010/main" val="21124351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44EFC-54E1-F840-6A8A-D5DEC7A975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CDCC39-F61D-169C-4DFE-4AAC75D03D95}"/>
              </a:ext>
            </a:extLst>
          </p:cNvPr>
          <p:cNvSpPr/>
          <p:nvPr/>
        </p:nvSpPr>
        <p:spPr>
          <a:xfrm>
            <a:off x="5868044" y="0"/>
            <a:ext cx="6323956"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3"/>
            <a:stretch>
              <a:fillRect l="-75393" t="-9260" r="-17398" b="-926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sp>
        <p:nvSpPr>
          <p:cNvPr id="5" name="TextBox 5">
            <a:extLst>
              <a:ext uri="{FF2B5EF4-FFF2-40B4-BE49-F238E27FC236}">
                <a16:creationId xmlns:a16="http://schemas.microsoft.com/office/drawing/2014/main" id="{B9997946-5F74-DDF2-E902-35FF69DACFF8}"/>
              </a:ext>
            </a:extLst>
          </p:cNvPr>
          <p:cNvSpPr txBox="1"/>
          <p:nvPr/>
        </p:nvSpPr>
        <p:spPr>
          <a:xfrm>
            <a:off x="84181" y="-96441"/>
            <a:ext cx="2057400" cy="2153841"/>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53A1"/>
              </a:solidFill>
              <a:effectLst/>
              <a:uLnTx/>
              <a:uFillTx/>
              <a:latin typeface="Helvetica"/>
              <a:ea typeface="+mn-ea"/>
              <a:cs typeface="+mn-cs"/>
            </a:endParaRPr>
          </a:p>
        </p:txBody>
      </p:sp>
      <p:sp>
        <p:nvSpPr>
          <p:cNvPr id="13" name="TextBox 8">
            <a:extLst>
              <a:ext uri="{FF2B5EF4-FFF2-40B4-BE49-F238E27FC236}">
                <a16:creationId xmlns:a16="http://schemas.microsoft.com/office/drawing/2014/main" id="{B0AD36F5-A512-A440-D0D7-56CEE21F90DC}"/>
              </a:ext>
            </a:extLst>
          </p:cNvPr>
          <p:cNvSpPr txBox="1"/>
          <p:nvPr/>
        </p:nvSpPr>
        <p:spPr>
          <a:xfrm>
            <a:off x="0" y="-30821"/>
            <a:ext cx="5868044" cy="6888821"/>
          </a:xfrm>
          <a:prstGeom prst="rect">
            <a:avLst/>
          </a:prstGeom>
          <a:solidFill>
            <a:srgbClr val="055013"/>
          </a:solid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53A1"/>
              </a:solidFill>
              <a:effectLst/>
              <a:uLnTx/>
              <a:uFillTx/>
              <a:latin typeface="Helvetica"/>
              <a:ea typeface="+mn-ea"/>
              <a:cs typeface="+mn-cs"/>
            </a:endParaRPr>
          </a:p>
        </p:txBody>
      </p:sp>
      <p:sp>
        <p:nvSpPr>
          <p:cNvPr id="11" name="Freeform 11">
            <a:extLst>
              <a:ext uri="{FF2B5EF4-FFF2-40B4-BE49-F238E27FC236}">
                <a16:creationId xmlns:a16="http://schemas.microsoft.com/office/drawing/2014/main" id="{47800721-1D31-1159-77F7-E88D2032E911}"/>
              </a:ext>
            </a:extLst>
          </p:cNvPr>
          <p:cNvSpPr/>
          <p:nvPr/>
        </p:nvSpPr>
        <p:spPr>
          <a:xfrm>
            <a:off x="296033" y="6273800"/>
            <a:ext cx="1832848" cy="332204"/>
          </a:xfrm>
          <a:custGeom>
            <a:avLst/>
            <a:gdLst/>
            <a:ahLst/>
            <a:cxnLst/>
            <a:rect l="l" t="t" r="r" b="b"/>
            <a:pathLst>
              <a:path w="2749272" h="498306">
                <a:moveTo>
                  <a:pt x="0" y="0"/>
                </a:moveTo>
                <a:lnTo>
                  <a:pt x="2749272" y="0"/>
                </a:lnTo>
                <a:lnTo>
                  <a:pt x="2749272" y="498306"/>
                </a:lnTo>
                <a:lnTo>
                  <a:pt x="0" y="49830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sp>
        <p:nvSpPr>
          <p:cNvPr id="14" name="Freeform 10">
            <a:extLst>
              <a:ext uri="{FF2B5EF4-FFF2-40B4-BE49-F238E27FC236}">
                <a16:creationId xmlns:a16="http://schemas.microsoft.com/office/drawing/2014/main" id="{B5D3DFEE-5D73-206E-D08E-910EE2373A7C}"/>
              </a:ext>
            </a:extLst>
          </p:cNvPr>
          <p:cNvSpPr/>
          <p:nvPr/>
        </p:nvSpPr>
        <p:spPr>
          <a:xfrm>
            <a:off x="572928" y="1030128"/>
            <a:ext cx="4797745" cy="4797745"/>
          </a:xfrm>
          <a:custGeom>
            <a:avLst/>
            <a:gdLst/>
            <a:ahLst/>
            <a:cxnLst/>
            <a:rect l="l" t="t" r="r" b="b"/>
            <a:pathLst>
              <a:path w="6203715" h="6203715">
                <a:moveTo>
                  <a:pt x="0" y="0"/>
                </a:moveTo>
                <a:lnTo>
                  <a:pt x="6203715" y="0"/>
                </a:lnTo>
                <a:lnTo>
                  <a:pt x="6203715" y="6203715"/>
                </a:lnTo>
                <a:lnTo>
                  <a:pt x="0" y="6203715"/>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spTree>
    <p:extLst>
      <p:ext uri="{BB962C8B-B14F-4D97-AF65-F5344CB8AC3E}">
        <p14:creationId xmlns:p14="http://schemas.microsoft.com/office/powerpoint/2010/main" val="2499683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44EFC-54E1-F840-6A8A-D5DEC7A9758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ACDCC39-F61D-169C-4DFE-4AAC75D03D95}"/>
              </a:ext>
            </a:extLst>
          </p:cNvPr>
          <p:cNvSpPr/>
          <p:nvPr/>
        </p:nvSpPr>
        <p:spPr>
          <a:xfrm>
            <a:off x="0" y="0"/>
            <a:ext cx="6323956"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3"/>
            <a:stretch>
              <a:fillRect l="-75393" t="-9260" r="-17398" b="-926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sp>
        <p:nvSpPr>
          <p:cNvPr id="5" name="TextBox 5">
            <a:extLst>
              <a:ext uri="{FF2B5EF4-FFF2-40B4-BE49-F238E27FC236}">
                <a16:creationId xmlns:a16="http://schemas.microsoft.com/office/drawing/2014/main" id="{B9997946-5F74-DDF2-E902-35FF69DACFF8}"/>
              </a:ext>
            </a:extLst>
          </p:cNvPr>
          <p:cNvSpPr txBox="1"/>
          <p:nvPr/>
        </p:nvSpPr>
        <p:spPr>
          <a:xfrm>
            <a:off x="84181" y="-96441"/>
            <a:ext cx="2057400" cy="2153841"/>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53A1"/>
              </a:solidFill>
              <a:effectLst/>
              <a:uLnTx/>
              <a:uFillTx/>
              <a:latin typeface="Helvetica"/>
              <a:ea typeface="+mn-ea"/>
              <a:cs typeface="+mn-cs"/>
            </a:endParaRPr>
          </a:p>
        </p:txBody>
      </p:sp>
      <p:sp>
        <p:nvSpPr>
          <p:cNvPr id="13" name="TextBox 8">
            <a:extLst>
              <a:ext uri="{FF2B5EF4-FFF2-40B4-BE49-F238E27FC236}">
                <a16:creationId xmlns:a16="http://schemas.microsoft.com/office/drawing/2014/main" id="{B0AD36F5-A512-A440-D0D7-56CEE21F90DC}"/>
              </a:ext>
            </a:extLst>
          </p:cNvPr>
          <p:cNvSpPr txBox="1"/>
          <p:nvPr/>
        </p:nvSpPr>
        <p:spPr>
          <a:xfrm>
            <a:off x="6323956" y="0"/>
            <a:ext cx="5868044" cy="6888821"/>
          </a:xfrm>
          <a:prstGeom prst="rect">
            <a:avLst/>
          </a:prstGeom>
          <a:solidFill>
            <a:srgbClr val="055013"/>
          </a:solidFill>
        </p:spPr>
        <p:txBody>
          <a:bodyPr lIns="33867" tIns="33867" rIns="33867" bIns="33867" rtlCol="0" anchor="ctr"/>
          <a:lstStyle/>
          <a:p>
            <a:pPr marL="0" marR="0" lvl="0" indent="0" algn="ctr" defTabSz="91440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srgbClr val="0053A1"/>
              </a:solidFill>
              <a:effectLst/>
              <a:uLnTx/>
              <a:uFillTx/>
              <a:latin typeface="Helvetica"/>
              <a:ea typeface="+mn-ea"/>
              <a:cs typeface="+mn-cs"/>
            </a:endParaRPr>
          </a:p>
        </p:txBody>
      </p:sp>
      <p:sp>
        <p:nvSpPr>
          <p:cNvPr id="11" name="Freeform 11">
            <a:extLst>
              <a:ext uri="{FF2B5EF4-FFF2-40B4-BE49-F238E27FC236}">
                <a16:creationId xmlns:a16="http://schemas.microsoft.com/office/drawing/2014/main" id="{47800721-1D31-1159-77F7-E88D2032E911}"/>
              </a:ext>
            </a:extLst>
          </p:cNvPr>
          <p:cNvSpPr/>
          <p:nvPr/>
        </p:nvSpPr>
        <p:spPr>
          <a:xfrm>
            <a:off x="9958671" y="6259578"/>
            <a:ext cx="1832848" cy="332204"/>
          </a:xfrm>
          <a:custGeom>
            <a:avLst/>
            <a:gdLst/>
            <a:ahLst/>
            <a:cxnLst/>
            <a:rect l="l" t="t" r="r" b="b"/>
            <a:pathLst>
              <a:path w="2749272" h="498306">
                <a:moveTo>
                  <a:pt x="0" y="0"/>
                </a:moveTo>
                <a:lnTo>
                  <a:pt x="2749272" y="0"/>
                </a:lnTo>
                <a:lnTo>
                  <a:pt x="2749272" y="498306"/>
                </a:lnTo>
                <a:lnTo>
                  <a:pt x="0" y="498306"/>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pic>
        <p:nvPicPr>
          <p:cNvPr id="4" name="Picture 3">
            <a:extLst>
              <a:ext uri="{FF2B5EF4-FFF2-40B4-BE49-F238E27FC236}">
                <a16:creationId xmlns:a16="http://schemas.microsoft.com/office/drawing/2014/main" id="{4B5F253E-2F1E-2D30-51B7-E21FC7940DAE}"/>
              </a:ext>
            </a:extLst>
          </p:cNvPr>
          <p:cNvPicPr>
            <a:picLocks noChangeAspect="1"/>
          </p:cNvPicPr>
          <p:nvPr/>
        </p:nvPicPr>
        <p:blipFill>
          <a:blip r:embed="rId5"/>
          <a:stretch>
            <a:fillRect/>
          </a:stretch>
        </p:blipFill>
        <p:spPr>
          <a:xfrm>
            <a:off x="6463845" y="813630"/>
            <a:ext cx="5588266" cy="4235317"/>
          </a:xfrm>
          <a:prstGeom prst="rect">
            <a:avLst/>
          </a:prstGeom>
        </p:spPr>
      </p:pic>
    </p:spTree>
    <p:extLst>
      <p:ext uri="{BB962C8B-B14F-4D97-AF65-F5344CB8AC3E}">
        <p14:creationId xmlns:p14="http://schemas.microsoft.com/office/powerpoint/2010/main" val="2546181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7956-1FEC-D586-8EE0-7BE7ACDE16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6760BF-51AE-5257-91F8-F66747651729}"/>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EF41F9F5-CE51-875F-B3D2-9A07F7E2D08F}"/>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D351F6B2-6D1C-C9E9-DB61-82155BDE2D6A}"/>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23F144B8-8EA9-EDBE-C01F-F2AD54495A05}"/>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70A987BF-B27B-A067-E41B-9E813530EA7D}"/>
              </a:ext>
            </a:extLst>
          </p:cNvPr>
          <p:cNvSpPr/>
          <p:nvPr/>
        </p:nvSpPr>
        <p:spPr>
          <a:xfrm>
            <a:off x="601007" y="1876459"/>
            <a:ext cx="10975563" cy="347787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HOW</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DO WE </a:t>
            </a:r>
            <a:r>
              <a:rPr lang="en-US" sz="6000" b="1">
                <a:solidFill>
                  <a:srgbClr val="0053A1"/>
                </a:solidFill>
                <a:latin typeface="Poppins Medium" panose="00000600000000000000" pitchFamily="2" charset="0"/>
                <a:cs typeface="Poppins Medium" panose="00000600000000000000" pitchFamily="2" charset="0"/>
              </a:rPr>
              <a:t>MARKET SUSTAINABILITY</a:t>
            </a: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a:t>
            </a:r>
            <a:endParaRPr kumimoji="0" lang="en-US" sz="60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7F1120E5-ABDC-DA00-A330-9058C9EEF6BF}"/>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B7E9092F-E41E-7F72-A5F7-2B6D992D404E}"/>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D02635A3-C553-6DA3-29F6-D48A827F299E}"/>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24C520C5-3337-2A28-FA7E-730DC271666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A2A42E32-41A5-3C51-0D43-B3EE83AA5F13}"/>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36218501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5BD5-4332-1411-2028-329148B448AD}"/>
            </a:ext>
          </a:extLst>
        </p:cNvPr>
        <p:cNvGrpSpPr/>
        <p:nvPr/>
      </p:nvGrpSpPr>
      <p:grpSpPr>
        <a:xfrm>
          <a:off x="0" y="0"/>
          <a:ext cx="0" cy="0"/>
          <a:chOff x="0" y="0"/>
          <a:chExt cx="0" cy="0"/>
        </a:xfrm>
      </p:grpSpPr>
      <p:pic>
        <p:nvPicPr>
          <p:cNvPr id="9" name="Picture 8" descr="A white truck parked on a road&#10;&#10;Description automatically generated">
            <a:extLst>
              <a:ext uri="{FF2B5EF4-FFF2-40B4-BE49-F238E27FC236}">
                <a16:creationId xmlns:a16="http://schemas.microsoft.com/office/drawing/2014/main" id="{1F003164-9C14-4FCD-085F-8E801CF29C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0361" y="0"/>
            <a:ext cx="4052455" cy="6858000"/>
          </a:xfrm>
          <a:prstGeom prst="rect">
            <a:avLst/>
          </a:prstGeom>
        </p:spPr>
      </p:pic>
      <p:grpSp>
        <p:nvGrpSpPr>
          <p:cNvPr id="2" name="Group 2">
            <a:extLst>
              <a:ext uri="{FF2B5EF4-FFF2-40B4-BE49-F238E27FC236}">
                <a16:creationId xmlns:a16="http://schemas.microsoft.com/office/drawing/2014/main" id="{07B3CA4E-FB76-7653-A83A-E2B5AF8F492A}"/>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FA288B88-275E-F981-BA06-9A9755D39484}"/>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853EA790-2B38-CBED-3648-5EBB11E6F6D1}"/>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B0232BDA-9B1E-77F4-AE4F-B0A58F7A92DA}"/>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37444B09-9AA7-091C-EF6B-AB0EE9E25146}"/>
              </a:ext>
            </a:extLst>
          </p:cNvPr>
          <p:cNvSpPr/>
          <p:nvPr/>
        </p:nvSpPr>
        <p:spPr>
          <a:xfrm>
            <a:off x="199281" y="550178"/>
            <a:ext cx="11807860" cy="67710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a:solidFill>
                  <a:srgbClr val="0053A1"/>
                </a:solidFill>
                <a:latin typeface="Poppins Medium" panose="00000600000000000000" pitchFamily="2" charset="0"/>
                <a:cs typeface="Poppins Medium" panose="00000600000000000000" pitchFamily="2" charset="0"/>
              </a:rPr>
              <a:t>SUSTAINABILITY </a:t>
            </a:r>
            <a:r>
              <a:rPr lang="en-US" sz="4400" b="1">
                <a:solidFill>
                  <a:srgbClr val="FF0000"/>
                </a:solidFill>
                <a:latin typeface="Poppins Medium" panose="00000600000000000000" pitchFamily="2" charset="0"/>
                <a:cs typeface="Poppins Medium" panose="00000600000000000000" pitchFamily="2" charset="0"/>
              </a:rPr>
              <a:t>MARKETING</a:t>
            </a:r>
            <a:endPar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C8E66B08-7F14-8780-1BF3-9AC654B52384}"/>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93851C0F-D0D2-42B9-4595-D982EC35614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EF944988-CF93-BC6D-7712-F753DA791F2F}"/>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849AD552-3840-36E9-CB9A-CC7830C79DE4}"/>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1661C75-74BC-912C-1B05-3D0C004E4661}"/>
              </a:ext>
            </a:extLst>
          </p:cNvPr>
          <p:cNvPicPr>
            <a:picLocks noChangeAspect="1"/>
          </p:cNvPicPr>
          <p:nvPr/>
        </p:nvPicPr>
        <p:blipFill>
          <a:blip r:embed="rId4">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25E07ECE-04D8-017D-D923-3FDFC1252561}"/>
              </a:ext>
            </a:extLst>
          </p:cNvPr>
          <p:cNvSpPr>
            <a:spLocks noGrp="1"/>
          </p:cNvSpPr>
          <p:nvPr>
            <p:ph idx="1"/>
          </p:nvPr>
        </p:nvSpPr>
        <p:spPr>
          <a:xfrm>
            <a:off x="682461" y="1339659"/>
            <a:ext cx="6984431" cy="5159070"/>
          </a:xfrm>
        </p:spPr>
        <p:txBody>
          <a:bodyPr>
            <a:normAutofit/>
          </a:bodyPr>
          <a:lstStyle/>
          <a:p>
            <a:pPr>
              <a:lnSpc>
                <a:spcPct val="150000"/>
              </a:lnSpc>
            </a:pPr>
            <a:r>
              <a:rPr lang="en-US" sz="2600">
                <a:solidFill>
                  <a:srgbClr val="002060"/>
                </a:solidFill>
                <a:latin typeface="Poppins Medium" panose="00000600000000000000" pitchFamily="2" charset="0"/>
                <a:cs typeface="Poppins Medium" panose="00000600000000000000" pitchFamily="2" charset="0"/>
              </a:rPr>
              <a:t>#1 highest engaging topic: Sustainability</a:t>
            </a:r>
          </a:p>
          <a:p>
            <a:pPr>
              <a:lnSpc>
                <a:spcPct val="150000"/>
              </a:lnSpc>
            </a:pPr>
            <a:r>
              <a:rPr lang="en-US" sz="2600">
                <a:solidFill>
                  <a:srgbClr val="002060"/>
                </a:solidFill>
                <a:latin typeface="Poppins Medium" panose="00000600000000000000" pitchFamily="2" charset="0"/>
                <a:cs typeface="Poppins Medium" panose="00000600000000000000" pitchFamily="2" charset="0"/>
              </a:rPr>
              <a:t>Meet people where they are, which is curious and a bit cautious</a:t>
            </a:r>
          </a:p>
          <a:p>
            <a:pPr>
              <a:lnSpc>
                <a:spcPct val="150000"/>
              </a:lnSpc>
            </a:pPr>
            <a:r>
              <a:rPr lang="en-US" sz="2600">
                <a:solidFill>
                  <a:srgbClr val="002060"/>
                </a:solidFill>
                <a:latin typeface="Poppins Medium" panose="00000600000000000000" pitchFamily="2" charset="0"/>
                <a:cs typeface="Poppins Medium" panose="00000600000000000000" pitchFamily="2" charset="0"/>
              </a:rPr>
              <a:t>Position your team as the value add without asking the customer for an investment beyond partnering with you</a:t>
            </a:r>
          </a:p>
          <a:p>
            <a:pPr>
              <a:lnSpc>
                <a:spcPct val="150000"/>
              </a:lnSpc>
            </a:pPr>
            <a:endParaRPr lang="en-US">
              <a:solidFill>
                <a:srgbClr val="002060"/>
              </a:solidFill>
              <a:latin typeface="Poppins Medium" panose="00000600000000000000" pitchFamily="2" charset="0"/>
              <a:cs typeface="Poppins Medium" panose="00000600000000000000" pitchFamily="2" charset="0"/>
            </a:endParaRPr>
          </a:p>
        </p:txBody>
      </p:sp>
    </p:spTree>
    <p:extLst>
      <p:ext uri="{BB962C8B-B14F-4D97-AF65-F5344CB8AC3E}">
        <p14:creationId xmlns:p14="http://schemas.microsoft.com/office/powerpoint/2010/main" val="3670587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F1643-F9B8-BCD7-0BC5-34375A935550}"/>
            </a:ext>
          </a:extLst>
        </p:cNvPr>
        <p:cNvGrpSpPr/>
        <p:nvPr/>
      </p:nvGrpSpPr>
      <p:grpSpPr>
        <a:xfrm>
          <a:off x="0" y="0"/>
          <a:ext cx="0" cy="0"/>
          <a:chOff x="0" y="0"/>
          <a:chExt cx="0" cy="0"/>
        </a:xfrm>
      </p:grpSpPr>
      <p:sp>
        <p:nvSpPr>
          <p:cNvPr id="13" name="Rectangle 1068">
            <a:extLst>
              <a:ext uri="{FF2B5EF4-FFF2-40B4-BE49-F238E27FC236}">
                <a16:creationId xmlns:a16="http://schemas.microsoft.com/office/drawing/2014/main" id="{06190F3F-3710-31D2-3A88-71E562F3A6DC}"/>
              </a:ext>
            </a:extLst>
          </p:cNvPr>
          <p:cNvSpPr/>
          <p:nvPr/>
        </p:nvSpPr>
        <p:spPr>
          <a:xfrm>
            <a:off x="199281" y="550178"/>
            <a:ext cx="11807860" cy="67710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a:solidFill>
                  <a:srgbClr val="0053A1"/>
                </a:solidFill>
                <a:latin typeface="Poppins Medium" panose="00000600000000000000" pitchFamily="2" charset="0"/>
                <a:cs typeface="Poppins Medium" panose="00000600000000000000" pitchFamily="2" charset="0"/>
              </a:rPr>
              <a:t>SUSTAINABILITY </a:t>
            </a:r>
            <a:r>
              <a:rPr lang="en-US" sz="4400" b="1">
                <a:solidFill>
                  <a:srgbClr val="FF0000"/>
                </a:solidFill>
                <a:latin typeface="Poppins Medium" panose="00000600000000000000" pitchFamily="2" charset="0"/>
                <a:cs typeface="Poppins Medium" panose="00000600000000000000" pitchFamily="2" charset="0"/>
              </a:rPr>
              <a:t>MARKETING</a:t>
            </a:r>
            <a:endPar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pic>
        <p:nvPicPr>
          <p:cNvPr id="24" name="Picture 23" descr="Logo  Description automatically generated">
            <a:extLst>
              <a:ext uri="{FF2B5EF4-FFF2-40B4-BE49-F238E27FC236}">
                <a16:creationId xmlns:a16="http://schemas.microsoft.com/office/drawing/2014/main" id="{D812D09A-4DC5-0CF3-E00A-E894F29797D4}"/>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E83E826A-A588-A37B-0E2D-B664B0205E09}"/>
              </a:ext>
            </a:extLst>
          </p:cNvPr>
          <p:cNvSpPr>
            <a:spLocks noGrp="1"/>
          </p:cNvSpPr>
          <p:nvPr>
            <p:ph idx="1"/>
          </p:nvPr>
        </p:nvSpPr>
        <p:spPr>
          <a:xfrm>
            <a:off x="664876" y="1495208"/>
            <a:ext cx="5146988" cy="5159070"/>
          </a:xfrm>
        </p:spPr>
        <p:txBody>
          <a:bodyPr>
            <a:normAutofit/>
          </a:bodyPr>
          <a:lstStyle/>
          <a:p>
            <a:pPr>
              <a:lnSpc>
                <a:spcPct val="150000"/>
              </a:lnSpc>
            </a:pPr>
            <a:r>
              <a:rPr lang="en-US">
                <a:solidFill>
                  <a:srgbClr val="002060"/>
                </a:solidFill>
                <a:latin typeface="Poppins Medium" panose="00000600000000000000" pitchFamily="2" charset="0"/>
                <a:cs typeface="Poppins Medium" panose="00000600000000000000" pitchFamily="2" charset="0"/>
              </a:rPr>
              <a:t>Paint the picture for your audience</a:t>
            </a:r>
          </a:p>
          <a:p>
            <a:pPr>
              <a:lnSpc>
                <a:spcPct val="150000"/>
              </a:lnSpc>
            </a:pPr>
            <a:r>
              <a:rPr lang="en-US">
                <a:solidFill>
                  <a:srgbClr val="002060"/>
                </a:solidFill>
                <a:latin typeface="Poppins Medium" panose="00000600000000000000" pitchFamily="2" charset="0"/>
                <a:cs typeface="Poppins Medium" panose="00000600000000000000" pitchFamily="2" charset="0"/>
              </a:rPr>
              <a:t>Numbers matter</a:t>
            </a:r>
          </a:p>
          <a:p>
            <a:pPr>
              <a:lnSpc>
                <a:spcPct val="150000"/>
              </a:lnSpc>
            </a:pPr>
            <a:r>
              <a:rPr lang="en-US">
                <a:solidFill>
                  <a:srgbClr val="002060"/>
                </a:solidFill>
                <a:latin typeface="Poppins Medium" panose="00000600000000000000" pitchFamily="2" charset="0"/>
                <a:cs typeface="Poppins Medium" panose="00000600000000000000" pitchFamily="2" charset="0"/>
              </a:rPr>
              <a:t>Branded testimonials are mutually beneficial</a:t>
            </a:r>
          </a:p>
        </p:txBody>
      </p:sp>
      <p:pic>
        <p:nvPicPr>
          <p:cNvPr id="9" name="Picture 8">
            <a:extLst>
              <a:ext uri="{FF2B5EF4-FFF2-40B4-BE49-F238E27FC236}">
                <a16:creationId xmlns:a16="http://schemas.microsoft.com/office/drawing/2014/main" id="{64324E8F-645A-D07F-7D58-EEE939E94459}"/>
              </a:ext>
            </a:extLst>
          </p:cNvPr>
          <p:cNvPicPr>
            <a:picLocks noChangeAspect="1"/>
          </p:cNvPicPr>
          <p:nvPr/>
        </p:nvPicPr>
        <p:blipFill>
          <a:blip r:embed="rId4">
            <a:extLst>
              <a:ext uri="{28A0092B-C50C-407E-A947-70E740481C1C}">
                <a14:useLocalDpi xmlns:a14="http://schemas.microsoft.com/office/drawing/2010/main" val="0"/>
              </a:ext>
            </a:extLst>
          </a:blip>
          <a:srcRect b="17166"/>
          <a:stretch/>
        </p:blipFill>
        <p:spPr>
          <a:xfrm>
            <a:off x="5967562" y="1495208"/>
            <a:ext cx="6224438" cy="5155921"/>
          </a:xfrm>
          <a:prstGeom prst="rect">
            <a:avLst/>
          </a:prstGeom>
        </p:spPr>
      </p:pic>
      <p:grpSp>
        <p:nvGrpSpPr>
          <p:cNvPr id="2" name="Group 7">
            <a:extLst>
              <a:ext uri="{FF2B5EF4-FFF2-40B4-BE49-F238E27FC236}">
                <a16:creationId xmlns:a16="http://schemas.microsoft.com/office/drawing/2014/main" id="{9AB64583-A9BC-FEA9-C122-EDE0AFEA2407}"/>
              </a:ext>
            </a:extLst>
          </p:cNvPr>
          <p:cNvGrpSpPr/>
          <p:nvPr/>
        </p:nvGrpSpPr>
        <p:grpSpPr>
          <a:xfrm>
            <a:off x="-10998" y="6409306"/>
            <a:ext cx="12202998" cy="471645"/>
            <a:chOff x="0" y="0"/>
            <a:chExt cx="6671512" cy="222955"/>
          </a:xfrm>
        </p:grpSpPr>
        <p:sp>
          <p:nvSpPr>
            <p:cNvPr id="3" name="Freeform 8">
              <a:extLst>
                <a:ext uri="{FF2B5EF4-FFF2-40B4-BE49-F238E27FC236}">
                  <a16:creationId xmlns:a16="http://schemas.microsoft.com/office/drawing/2014/main" id="{0E1A0A77-6FA9-8794-CD40-D29E377FE45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descr="Logo  Description automatically generated">
            <a:extLst>
              <a:ext uri="{FF2B5EF4-FFF2-40B4-BE49-F238E27FC236}">
                <a16:creationId xmlns:a16="http://schemas.microsoft.com/office/drawing/2014/main" id="{6F01616A-C5E8-0E47-A64C-9F49CB34457B}"/>
              </a:ext>
            </a:extLst>
          </p:cNvPr>
          <p:cNvPicPr>
            <a:picLocks noChangeAspect="1"/>
          </p:cNvPicPr>
          <p:nvPr/>
        </p:nvPicPr>
        <p:blipFill>
          <a:blip r:embed="rId3">
            <a:biLevel thresh="25000"/>
          </a:blip>
          <a:stretch>
            <a:fillRect/>
          </a:stretch>
        </p:blipFill>
        <p:spPr>
          <a:xfrm>
            <a:off x="10618095" y="6521680"/>
            <a:ext cx="1351936" cy="245038"/>
          </a:xfrm>
          <a:prstGeom prst="rect">
            <a:avLst/>
          </a:prstGeom>
        </p:spPr>
      </p:pic>
    </p:spTree>
    <p:extLst>
      <p:ext uri="{BB962C8B-B14F-4D97-AF65-F5344CB8AC3E}">
        <p14:creationId xmlns:p14="http://schemas.microsoft.com/office/powerpoint/2010/main" val="6727644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67956-1FEC-D586-8EE0-7BE7ACDE16D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56760BF-51AE-5257-91F8-F66747651729}"/>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EF41F9F5-CE51-875F-B3D2-9A07F7E2D08F}"/>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D351F6B2-6D1C-C9E9-DB61-82155BDE2D6A}"/>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23F144B8-8EA9-EDBE-C01F-F2AD54495A05}"/>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70A987BF-B27B-A067-E41B-9E813530EA7D}"/>
              </a:ext>
            </a:extLst>
          </p:cNvPr>
          <p:cNvSpPr/>
          <p:nvPr/>
        </p:nvSpPr>
        <p:spPr>
          <a:xfrm>
            <a:off x="601007" y="1876459"/>
            <a:ext cx="10975563" cy="2769989"/>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solidFill>
                  <a:srgbClr val="0053A1"/>
                </a:solidFill>
                <a:latin typeface="Poppins Medium" panose="00000600000000000000" pitchFamily="2" charset="0"/>
                <a:cs typeface="Poppins Medium" panose="00000600000000000000" pitchFamily="2" charset="0"/>
              </a:rPr>
              <a:t>WHAT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DOES SUCCESS LOOK LIKE?</a:t>
            </a:r>
            <a:endParaRPr kumimoji="0" lang="en-US" sz="60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7F1120E5-ABDC-DA00-A330-9058C9EEF6BF}"/>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B7E9092F-E41E-7F72-A5F7-2B6D992D404E}"/>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D02635A3-C553-6DA3-29F6-D48A827F299E}"/>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24C520C5-3337-2A28-FA7E-730DC271666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A2A42E32-41A5-3C51-0D43-B3EE83AA5F13}"/>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30127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5BD5-4332-1411-2028-329148B448AD}"/>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A12A82D4-448E-560B-8B4D-44FBED858D3F}"/>
              </a:ext>
            </a:extLst>
          </p:cNvPr>
          <p:cNvPicPr>
            <a:picLocks noChangeAspect="1"/>
          </p:cNvPicPr>
          <p:nvPr/>
        </p:nvPicPr>
        <p:blipFill>
          <a:blip r:embed="rId3"/>
          <a:stretch>
            <a:fillRect/>
          </a:stretch>
        </p:blipFill>
        <p:spPr>
          <a:xfrm>
            <a:off x="8734595" y="2545786"/>
            <a:ext cx="1839474" cy="1738131"/>
          </a:xfrm>
          <a:prstGeom prst="rect">
            <a:avLst/>
          </a:prstGeom>
        </p:spPr>
      </p:pic>
      <p:pic>
        <p:nvPicPr>
          <p:cNvPr id="21" name="Picture 20">
            <a:extLst>
              <a:ext uri="{FF2B5EF4-FFF2-40B4-BE49-F238E27FC236}">
                <a16:creationId xmlns:a16="http://schemas.microsoft.com/office/drawing/2014/main" id="{DC00DCBD-0093-6D11-4CF3-F90B5FA5A9CE}"/>
              </a:ext>
            </a:extLst>
          </p:cNvPr>
          <p:cNvPicPr>
            <a:picLocks noChangeAspect="1"/>
          </p:cNvPicPr>
          <p:nvPr/>
        </p:nvPicPr>
        <p:blipFill>
          <a:blip r:embed="rId4"/>
          <a:stretch>
            <a:fillRect/>
          </a:stretch>
        </p:blipFill>
        <p:spPr>
          <a:xfrm>
            <a:off x="10718264" y="818038"/>
            <a:ext cx="1377116" cy="1011423"/>
          </a:xfrm>
          <a:prstGeom prst="rect">
            <a:avLst/>
          </a:prstGeom>
        </p:spPr>
      </p:pic>
      <p:grpSp>
        <p:nvGrpSpPr>
          <p:cNvPr id="2" name="Group 2">
            <a:extLst>
              <a:ext uri="{FF2B5EF4-FFF2-40B4-BE49-F238E27FC236}">
                <a16:creationId xmlns:a16="http://schemas.microsoft.com/office/drawing/2014/main" id="{07B3CA4E-FB76-7653-A83A-E2B5AF8F492A}"/>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FA288B88-275E-F981-BA06-9A9755D39484}"/>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853EA790-2B38-CBED-3648-5EBB11E6F6D1}"/>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B0232BDA-9B1E-77F4-AE4F-B0A58F7A92DA}"/>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37444B09-9AA7-091C-EF6B-AB0EE9E25146}"/>
              </a:ext>
            </a:extLst>
          </p:cNvPr>
          <p:cNvSpPr/>
          <p:nvPr/>
        </p:nvSpPr>
        <p:spPr>
          <a:xfrm>
            <a:off x="169382" y="114233"/>
            <a:ext cx="11807860" cy="67710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srgbClr val="0053A1"/>
                </a:solidFill>
                <a:latin typeface="Poppins Medium" panose="00000600000000000000" pitchFamily="2" charset="0"/>
                <a:cs typeface="Poppins Medium" panose="00000600000000000000" pitchFamily="2" charset="0"/>
              </a:rPr>
              <a:t>HOW TAD </a:t>
            </a:r>
            <a:r>
              <a:rPr lang="en-US" sz="4400" b="1" dirty="0">
                <a:solidFill>
                  <a:srgbClr val="FF0000"/>
                </a:solidFill>
                <a:latin typeface="Poppins Medium" panose="00000600000000000000" pitchFamily="2" charset="0"/>
                <a:cs typeface="Poppins Medium" panose="00000600000000000000" pitchFamily="2" charset="0"/>
              </a:rPr>
              <a:t>SUPPORTS OUR CUSTOMERS</a:t>
            </a:r>
            <a:endParaRPr kumimoji="0" lang="en-US" sz="4400" b="1" i="0" u="none" strike="noStrike" kern="1200" cap="none" spc="0" normalizeH="0" baseline="0" noProof="0" dirty="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C8E66B08-7F14-8780-1BF3-9AC654B52384}"/>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93851C0F-D0D2-42B9-4595-D982EC35614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EF944988-CF93-BC6D-7712-F753DA791F2F}"/>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849AD552-3840-36E9-CB9A-CC7830C79DE4}"/>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1661C75-74BC-912C-1B05-3D0C004E4661}"/>
              </a:ext>
            </a:extLst>
          </p:cNvPr>
          <p:cNvPicPr>
            <a:picLocks noChangeAspect="1"/>
          </p:cNvPicPr>
          <p:nvPr/>
        </p:nvPicPr>
        <p:blipFill>
          <a:blip r:embed="rId5">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25E07ECE-04D8-017D-D923-3FDFC1252561}"/>
              </a:ext>
            </a:extLst>
          </p:cNvPr>
          <p:cNvSpPr>
            <a:spLocks noGrp="1"/>
          </p:cNvSpPr>
          <p:nvPr>
            <p:ph idx="1"/>
          </p:nvPr>
        </p:nvSpPr>
        <p:spPr>
          <a:xfrm>
            <a:off x="2618495" y="1262587"/>
            <a:ext cx="6618341" cy="3510778"/>
          </a:xfrm>
        </p:spPr>
        <p:txBody>
          <a:bodyPr>
            <a:normAutofit fontScale="92500" lnSpcReduction="20000"/>
          </a:bodyPr>
          <a:lstStyle/>
          <a:p>
            <a:pPr>
              <a:lnSpc>
                <a:spcPct val="100000"/>
              </a:lnSpc>
            </a:pPr>
            <a:r>
              <a:rPr lang="en-US" dirty="0">
                <a:solidFill>
                  <a:srgbClr val="002060"/>
                </a:solidFill>
                <a:latin typeface="Poppins Medium" panose="00000600000000000000" pitchFamily="2" charset="0"/>
                <a:cs typeface="Poppins Medium" panose="00000600000000000000" pitchFamily="2" charset="0"/>
              </a:rPr>
              <a:t>Alt-Fuel truck Demos</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Joint Learning Sessions</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Biodiesel Studies</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Charging Demos</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Introduce New Technology</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Develop Scorecards</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Optimize 1,193 tons of carbon reduction YTD for our customers </a:t>
            </a:r>
          </a:p>
          <a:p>
            <a:pPr marL="0" indent="0">
              <a:buNone/>
            </a:pPr>
            <a:endParaRPr lang="en-US" sz="1200" dirty="0"/>
          </a:p>
        </p:txBody>
      </p:sp>
      <p:pic>
        <p:nvPicPr>
          <p:cNvPr id="6" name="Picture 5">
            <a:extLst>
              <a:ext uri="{FF2B5EF4-FFF2-40B4-BE49-F238E27FC236}">
                <a16:creationId xmlns:a16="http://schemas.microsoft.com/office/drawing/2014/main" id="{63A6CB4A-7EC0-2ACF-E9BA-3C0B0A24AE0A}"/>
              </a:ext>
            </a:extLst>
          </p:cNvPr>
          <p:cNvPicPr>
            <a:picLocks noChangeAspect="1"/>
          </p:cNvPicPr>
          <p:nvPr/>
        </p:nvPicPr>
        <p:blipFill>
          <a:blip r:embed="rId6"/>
          <a:stretch>
            <a:fillRect/>
          </a:stretch>
        </p:blipFill>
        <p:spPr>
          <a:xfrm>
            <a:off x="180398" y="1068192"/>
            <a:ext cx="2099254" cy="2041361"/>
          </a:xfrm>
          <a:prstGeom prst="rect">
            <a:avLst/>
          </a:prstGeom>
        </p:spPr>
      </p:pic>
      <p:pic>
        <p:nvPicPr>
          <p:cNvPr id="9" name="Picture 8">
            <a:extLst>
              <a:ext uri="{FF2B5EF4-FFF2-40B4-BE49-F238E27FC236}">
                <a16:creationId xmlns:a16="http://schemas.microsoft.com/office/drawing/2014/main" id="{53FABA9D-6909-20D2-0805-8155EA9E9B15}"/>
              </a:ext>
            </a:extLst>
          </p:cNvPr>
          <p:cNvPicPr>
            <a:picLocks noChangeAspect="1"/>
          </p:cNvPicPr>
          <p:nvPr/>
        </p:nvPicPr>
        <p:blipFill>
          <a:blip r:embed="rId7"/>
          <a:srcRect l="3553" t="2726" r="17909" b="32841"/>
          <a:stretch/>
        </p:blipFill>
        <p:spPr>
          <a:xfrm rot="20998505">
            <a:off x="248162" y="3200854"/>
            <a:ext cx="1890712" cy="1594999"/>
          </a:xfrm>
          <a:prstGeom prst="rect">
            <a:avLst/>
          </a:prstGeom>
        </p:spPr>
      </p:pic>
      <p:pic>
        <p:nvPicPr>
          <p:cNvPr id="10" name="Picture 9">
            <a:extLst>
              <a:ext uri="{FF2B5EF4-FFF2-40B4-BE49-F238E27FC236}">
                <a16:creationId xmlns:a16="http://schemas.microsoft.com/office/drawing/2014/main" id="{E6430E22-5126-5D33-8EFE-EC0AB31B1CCB}"/>
              </a:ext>
            </a:extLst>
          </p:cNvPr>
          <p:cNvPicPr>
            <a:picLocks noChangeAspect="1"/>
          </p:cNvPicPr>
          <p:nvPr/>
        </p:nvPicPr>
        <p:blipFill>
          <a:blip r:embed="rId8"/>
          <a:srcRect l="14334" t="7778"/>
          <a:stretch/>
        </p:blipFill>
        <p:spPr>
          <a:xfrm rot="543178">
            <a:off x="10289799" y="1868373"/>
            <a:ext cx="2022950" cy="2606358"/>
          </a:xfrm>
          <a:prstGeom prst="rect">
            <a:avLst/>
          </a:prstGeom>
        </p:spPr>
      </p:pic>
      <p:pic>
        <p:nvPicPr>
          <p:cNvPr id="7" name="Picture 6">
            <a:extLst>
              <a:ext uri="{FF2B5EF4-FFF2-40B4-BE49-F238E27FC236}">
                <a16:creationId xmlns:a16="http://schemas.microsoft.com/office/drawing/2014/main" id="{BF248F05-1D6E-BEB6-A060-52D4D92AFC51}"/>
              </a:ext>
            </a:extLst>
          </p:cNvPr>
          <p:cNvPicPr>
            <a:picLocks noChangeAspect="1"/>
          </p:cNvPicPr>
          <p:nvPr/>
        </p:nvPicPr>
        <p:blipFill>
          <a:blip r:embed="rId9"/>
          <a:stretch>
            <a:fillRect/>
          </a:stretch>
        </p:blipFill>
        <p:spPr>
          <a:xfrm>
            <a:off x="152397" y="4887154"/>
            <a:ext cx="3310975" cy="1711387"/>
          </a:xfrm>
          <a:prstGeom prst="rect">
            <a:avLst/>
          </a:prstGeom>
        </p:spPr>
      </p:pic>
      <p:pic>
        <p:nvPicPr>
          <p:cNvPr id="15" name="Picture 14">
            <a:extLst>
              <a:ext uri="{FF2B5EF4-FFF2-40B4-BE49-F238E27FC236}">
                <a16:creationId xmlns:a16="http://schemas.microsoft.com/office/drawing/2014/main" id="{CFAB038E-CDE2-A63F-68D4-D222A020DA36}"/>
              </a:ext>
            </a:extLst>
          </p:cNvPr>
          <p:cNvPicPr>
            <a:picLocks noChangeAspect="1"/>
          </p:cNvPicPr>
          <p:nvPr/>
        </p:nvPicPr>
        <p:blipFill>
          <a:blip r:embed="rId10"/>
          <a:stretch>
            <a:fillRect/>
          </a:stretch>
        </p:blipFill>
        <p:spPr>
          <a:xfrm>
            <a:off x="8416210" y="4305327"/>
            <a:ext cx="3679170" cy="2204863"/>
          </a:xfrm>
          <a:prstGeom prst="rect">
            <a:avLst/>
          </a:prstGeom>
        </p:spPr>
      </p:pic>
      <p:pic>
        <p:nvPicPr>
          <p:cNvPr id="17" name="Picture 16">
            <a:extLst>
              <a:ext uri="{FF2B5EF4-FFF2-40B4-BE49-F238E27FC236}">
                <a16:creationId xmlns:a16="http://schemas.microsoft.com/office/drawing/2014/main" id="{67D97924-A516-9959-D644-AC2FDB9AAED6}"/>
              </a:ext>
            </a:extLst>
          </p:cNvPr>
          <p:cNvPicPr>
            <a:picLocks noChangeAspect="1"/>
          </p:cNvPicPr>
          <p:nvPr/>
        </p:nvPicPr>
        <p:blipFill>
          <a:blip r:embed="rId11"/>
          <a:stretch>
            <a:fillRect/>
          </a:stretch>
        </p:blipFill>
        <p:spPr>
          <a:xfrm>
            <a:off x="8734595" y="1018086"/>
            <a:ext cx="1890711" cy="1420499"/>
          </a:xfrm>
          <a:prstGeom prst="rect">
            <a:avLst/>
          </a:prstGeom>
        </p:spPr>
      </p:pic>
      <p:pic>
        <p:nvPicPr>
          <p:cNvPr id="14" name="Picture 13">
            <a:extLst>
              <a:ext uri="{FF2B5EF4-FFF2-40B4-BE49-F238E27FC236}">
                <a16:creationId xmlns:a16="http://schemas.microsoft.com/office/drawing/2014/main" id="{F339546E-7BE3-7442-66AC-9E195C5CC1F3}"/>
              </a:ext>
            </a:extLst>
          </p:cNvPr>
          <p:cNvPicPr>
            <a:picLocks noChangeAspect="1"/>
          </p:cNvPicPr>
          <p:nvPr/>
        </p:nvPicPr>
        <p:blipFill>
          <a:blip r:embed="rId12"/>
          <a:srcRect b="27723"/>
          <a:stretch/>
        </p:blipFill>
        <p:spPr>
          <a:xfrm>
            <a:off x="2668167" y="5145814"/>
            <a:ext cx="3770216" cy="1475434"/>
          </a:xfrm>
          <a:prstGeom prst="rect">
            <a:avLst/>
          </a:prstGeom>
          <a:ln w="25400">
            <a:solidFill>
              <a:schemeClr val="tx1"/>
            </a:solidFill>
          </a:ln>
        </p:spPr>
      </p:pic>
      <p:pic>
        <p:nvPicPr>
          <p:cNvPr id="19" name="Picture 18">
            <a:extLst>
              <a:ext uri="{FF2B5EF4-FFF2-40B4-BE49-F238E27FC236}">
                <a16:creationId xmlns:a16="http://schemas.microsoft.com/office/drawing/2014/main" id="{75008E21-A4A3-A497-43E0-99A2D302EBAB}"/>
              </a:ext>
            </a:extLst>
          </p:cNvPr>
          <p:cNvPicPr>
            <a:picLocks noChangeAspect="1"/>
          </p:cNvPicPr>
          <p:nvPr/>
        </p:nvPicPr>
        <p:blipFill>
          <a:blip r:embed="rId13"/>
          <a:stretch>
            <a:fillRect/>
          </a:stretch>
        </p:blipFill>
        <p:spPr>
          <a:xfrm>
            <a:off x="6520582" y="4664211"/>
            <a:ext cx="1671629" cy="1778910"/>
          </a:xfrm>
          <a:prstGeom prst="rect">
            <a:avLst/>
          </a:prstGeom>
        </p:spPr>
      </p:pic>
    </p:spTree>
    <p:extLst>
      <p:ext uri="{BB962C8B-B14F-4D97-AF65-F5344CB8AC3E}">
        <p14:creationId xmlns:p14="http://schemas.microsoft.com/office/powerpoint/2010/main" val="3226906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8A614-B3E4-19D6-7F2E-E7A91DE6F80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7B01201-B361-B79A-9B70-8866F046CEB2}"/>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4CE277B0-6F84-D2C2-4F46-673FC7410FFC}"/>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2D51B4C8-2BF4-083B-D8B8-03E59AF3FC89}"/>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E30DD174-9396-88EB-4A43-F682FBDA5146}"/>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E815B5E0-67CD-E29E-3638-D030D951CFBD}"/>
              </a:ext>
            </a:extLst>
          </p:cNvPr>
          <p:cNvSpPr/>
          <p:nvPr/>
        </p:nvSpPr>
        <p:spPr>
          <a:xfrm>
            <a:off x="615429" y="1785674"/>
            <a:ext cx="10975563" cy="249299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solidFill>
                  <a:srgbClr val="0053A1"/>
                </a:solidFill>
                <a:latin typeface="Poppins Medium" panose="00000600000000000000" pitchFamily="2" charset="0"/>
                <a:cs typeface="Poppins Medium" panose="00000600000000000000" pitchFamily="2" charset="0"/>
              </a:rPr>
              <a:t>WHO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IS TA DEDICATED?</a:t>
            </a:r>
            <a:endParaRPr kumimoji="0" lang="en-US" sz="60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ECABAEDA-4A45-C5E7-1888-FC3E034BE441}"/>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A81A6599-B0CB-5EAC-D4CF-EED84F93B293}"/>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D49E2CD8-ABE9-EFBC-46CC-76FF7C67DAB7}"/>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2BEFF447-F9AF-80BA-6393-687A5DFF7B41}"/>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FB79E6A-7DCF-548C-F0E0-D156B5D63E6F}"/>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11538057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35BD5-4332-1411-2028-329148B448AD}"/>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7B3CA4E-FB76-7653-A83A-E2B5AF8F492A}"/>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FA288B88-275E-F981-BA06-9A9755D39484}"/>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853EA790-2B38-CBED-3648-5EBB11E6F6D1}"/>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B0232BDA-9B1E-77F4-AE4F-B0A58F7A92DA}"/>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37444B09-9AA7-091C-EF6B-AB0EE9E25146}"/>
              </a:ext>
            </a:extLst>
          </p:cNvPr>
          <p:cNvSpPr/>
          <p:nvPr/>
        </p:nvSpPr>
        <p:spPr>
          <a:xfrm>
            <a:off x="169382" y="243117"/>
            <a:ext cx="11807860" cy="677108"/>
          </a:xfrm>
          <a:prstGeom prst="rect">
            <a:avLst/>
          </a:prstGeom>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WHAT </a:t>
            </a:r>
            <a:r>
              <a:rPr lang="en-US" sz="4400" b="1">
                <a:solidFill>
                  <a:srgbClr val="0053A1"/>
                </a:solidFill>
                <a:latin typeface="Poppins Medium" panose="00000600000000000000" pitchFamily="2" charset="0"/>
                <a:cs typeface="Poppins Medium" panose="00000600000000000000" pitchFamily="2" charset="0"/>
              </a:rPr>
              <a:t>SUCCESS </a:t>
            </a:r>
            <a:r>
              <a:rPr lang="en-US" sz="4400" b="1">
                <a:solidFill>
                  <a:srgbClr val="FF0000"/>
                </a:solidFill>
                <a:latin typeface="Poppins Medium" panose="00000600000000000000" pitchFamily="2" charset="0"/>
                <a:cs typeface="Poppins Medium" panose="00000600000000000000" pitchFamily="2" charset="0"/>
              </a:rPr>
              <a:t>LOOKS LIKE FOR TAD</a:t>
            </a:r>
            <a:endParaRPr kumimoji="0" lang="en-US" sz="44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C8E66B08-7F14-8780-1BF3-9AC654B52384}"/>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93851C0F-D0D2-42B9-4595-D982EC35614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EF944988-CF93-BC6D-7712-F753DA791F2F}"/>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849AD552-3840-36E9-CB9A-CC7830C79DE4}"/>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1661C75-74BC-912C-1B05-3D0C004E4661}"/>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
        <p:nvSpPr>
          <p:cNvPr id="12" name="Content Placeholder 11">
            <a:extLst>
              <a:ext uri="{FF2B5EF4-FFF2-40B4-BE49-F238E27FC236}">
                <a16:creationId xmlns:a16="http://schemas.microsoft.com/office/drawing/2014/main" id="{25E07ECE-04D8-017D-D923-3FDFC1252561}"/>
              </a:ext>
            </a:extLst>
          </p:cNvPr>
          <p:cNvSpPr>
            <a:spLocks noGrp="1"/>
          </p:cNvSpPr>
          <p:nvPr>
            <p:ph idx="1"/>
          </p:nvPr>
        </p:nvSpPr>
        <p:spPr>
          <a:xfrm>
            <a:off x="369720" y="1177253"/>
            <a:ext cx="11807859" cy="5159070"/>
          </a:xfrm>
        </p:spPr>
        <p:txBody>
          <a:bodyPr>
            <a:normAutofit/>
          </a:bodyPr>
          <a:lstStyle/>
          <a:p>
            <a:pPr>
              <a:lnSpc>
                <a:spcPct val="110000"/>
              </a:lnSpc>
            </a:pPr>
            <a:r>
              <a:rPr lang="en-US" dirty="0">
                <a:solidFill>
                  <a:srgbClr val="002060"/>
                </a:solidFill>
                <a:latin typeface="Poppins Medium" panose="00000600000000000000" pitchFamily="2" charset="0"/>
                <a:cs typeface="Poppins Medium" panose="00000600000000000000" pitchFamily="2" charset="0"/>
              </a:rPr>
              <a:t>Consistent messaging…not just expensive trucks, it’s really just “good </a:t>
            </a:r>
            <a:r>
              <a:rPr lang="en-US" dirty="0" err="1">
                <a:solidFill>
                  <a:srgbClr val="002060"/>
                </a:solidFill>
                <a:latin typeface="Poppins Medium" panose="00000600000000000000" pitchFamily="2" charset="0"/>
                <a:cs typeface="Poppins Medium" panose="00000600000000000000" pitchFamily="2" charset="0"/>
              </a:rPr>
              <a:t>truckin</a:t>
            </a:r>
            <a:r>
              <a:rPr lang="en-US" dirty="0">
                <a:solidFill>
                  <a:srgbClr val="002060"/>
                </a:solidFill>
                <a:latin typeface="Poppins Medium" panose="00000600000000000000" pitchFamily="2" charset="0"/>
                <a:cs typeface="Poppins Medium" panose="00000600000000000000" pitchFamily="2" charset="0"/>
              </a:rPr>
              <a:t>’”</a:t>
            </a:r>
          </a:p>
          <a:p>
            <a:pPr lvl="1">
              <a:lnSpc>
                <a:spcPct val="100000"/>
              </a:lnSpc>
            </a:pPr>
            <a:r>
              <a:rPr lang="en-US" dirty="0">
                <a:solidFill>
                  <a:srgbClr val="002060"/>
                </a:solidFill>
                <a:latin typeface="Poppins Medium" panose="00000600000000000000" pitchFamily="2" charset="0"/>
                <a:cs typeface="Poppins Medium" panose="00000600000000000000" pitchFamily="2" charset="0"/>
              </a:rPr>
              <a:t>“Messy Middle” – think about truck specs, MPG improvement, driver behavior, engineering</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Helping our customers in their sustainability journeys</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Deepened our relationships with key customers (“stickier”)</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Proved our worth as a valuable partner</a:t>
            </a:r>
          </a:p>
          <a:p>
            <a:pPr>
              <a:lnSpc>
                <a:spcPct val="100000"/>
              </a:lnSpc>
            </a:pPr>
            <a:r>
              <a:rPr lang="en-US" dirty="0">
                <a:solidFill>
                  <a:srgbClr val="002060"/>
                </a:solidFill>
                <a:latin typeface="Poppins Medium" panose="00000600000000000000" pitchFamily="2" charset="0"/>
                <a:cs typeface="Poppins Medium" panose="00000600000000000000" pitchFamily="2" charset="0"/>
              </a:rPr>
              <a:t>Improved our financial results</a:t>
            </a:r>
          </a:p>
          <a:p>
            <a:pPr marL="0" indent="0">
              <a:buNone/>
            </a:pPr>
            <a:endParaRPr lang="en-US" sz="1200" dirty="0"/>
          </a:p>
        </p:txBody>
      </p:sp>
    </p:spTree>
    <p:extLst>
      <p:ext uri="{BB962C8B-B14F-4D97-AF65-F5344CB8AC3E}">
        <p14:creationId xmlns:p14="http://schemas.microsoft.com/office/powerpoint/2010/main" val="33643393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6A54CB6-F5BC-84AC-0740-F0A3735D8F60}"/>
            </a:ext>
          </a:extLst>
        </p:cNvPr>
        <p:cNvGrpSpPr/>
        <p:nvPr/>
      </p:nvGrpSpPr>
      <p:grpSpPr>
        <a:xfrm>
          <a:off x="0" y="0"/>
          <a:ext cx="0" cy="0"/>
          <a:chOff x="0" y="0"/>
          <a:chExt cx="0" cy="0"/>
        </a:xfrm>
      </p:grpSpPr>
      <p:sp useBgFill="1">
        <p:nvSpPr>
          <p:cNvPr id="85" name="Rectangle 87">
            <a:extLst>
              <a:ext uri="{FF2B5EF4-FFF2-40B4-BE49-F238E27FC236}">
                <a16:creationId xmlns:a16="http://schemas.microsoft.com/office/drawing/2014/main" id="{B8C2B754-E059-5281-5995-6AFF7FA4F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9">
            <a:extLst>
              <a:ext uri="{FF2B5EF4-FFF2-40B4-BE49-F238E27FC236}">
                <a16:creationId xmlns:a16="http://schemas.microsoft.com/office/drawing/2014/main" id="{E18BB7FA-4A59-80D4-9E49-D5628D9E8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2"/>
            <a:ext cx="12192000" cy="4522610"/>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Rectangle 91">
            <a:extLst>
              <a:ext uri="{FF2B5EF4-FFF2-40B4-BE49-F238E27FC236}">
                <a16:creationId xmlns:a16="http://schemas.microsoft.com/office/drawing/2014/main" id="{EBE5E7CF-7A16-0A23-7F66-9076A252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68276" y="5"/>
            <a:ext cx="4023722" cy="4522603"/>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93">
            <a:extLst>
              <a:ext uri="{FF2B5EF4-FFF2-40B4-BE49-F238E27FC236}">
                <a16:creationId xmlns:a16="http://schemas.microsoft.com/office/drawing/2014/main" id="{D508B625-4400-5573-AA5E-6844EFAF7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7200" y="-5"/>
            <a:ext cx="11743606" cy="4513113"/>
          </a:xfrm>
          <a:prstGeom prst="rect">
            <a:avLst/>
          </a:prstGeom>
          <a:gradFill>
            <a:gsLst>
              <a:gs pos="0">
                <a:srgbClr val="000000">
                  <a:alpha val="8000"/>
                </a:srgbClr>
              </a:gs>
              <a:gs pos="76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Rectangle 95">
            <a:extLst>
              <a:ext uri="{FF2B5EF4-FFF2-40B4-BE49-F238E27FC236}">
                <a16:creationId xmlns:a16="http://schemas.microsoft.com/office/drawing/2014/main" id="{6A3DDD8E-73EF-958E-D3BD-77CBEF7191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 y="-9506"/>
            <a:ext cx="12200801" cy="4532114"/>
          </a:xfrm>
          <a:prstGeom prst="rect">
            <a:avLst/>
          </a:prstGeom>
          <a:gradFill>
            <a:gsLst>
              <a:gs pos="0">
                <a:srgbClr val="000000">
                  <a:alpha val="51000"/>
                </a:srgbClr>
              </a:gs>
              <a:gs pos="74000">
                <a:schemeClr val="accent1">
                  <a:alpha val="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Rectangle 97">
            <a:extLst>
              <a:ext uri="{FF2B5EF4-FFF2-40B4-BE49-F238E27FC236}">
                <a16:creationId xmlns:a16="http://schemas.microsoft.com/office/drawing/2014/main" id="{440C21A6-089B-1400-D493-2F1498861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
            <a:ext cx="12192000" cy="2679585"/>
          </a:xfrm>
          <a:prstGeom prst="rect">
            <a:avLst/>
          </a:prstGeom>
          <a:gradFill>
            <a:gsLst>
              <a:gs pos="20000">
                <a:schemeClr val="accent1">
                  <a:alpha val="9000"/>
                </a:schemeClr>
              </a:gs>
              <a:gs pos="100000">
                <a:srgbClr val="000000">
                  <a:alpha val="67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05E1F643-804C-C102-C151-53BCB3C9CB34}"/>
              </a:ext>
            </a:extLst>
          </p:cNvPr>
          <p:cNvSpPr txBox="1"/>
          <p:nvPr/>
        </p:nvSpPr>
        <p:spPr>
          <a:xfrm>
            <a:off x="1283040" y="234929"/>
            <a:ext cx="9617105" cy="199960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9600" b="1" i="0" u="none" strike="noStrike" kern="1200" cap="none" spc="0" normalizeH="0" baseline="0" noProof="0">
                <a:ln>
                  <a:noFill/>
                </a:ln>
                <a:solidFill>
                  <a:srgbClr val="FFFFFF"/>
                </a:solidFill>
                <a:effectLst>
                  <a:outerShdw blurRad="50800" dist="38100" dir="18900000" algn="bl" rotWithShape="0">
                    <a:prstClr val="black">
                      <a:alpha val="40000"/>
                    </a:prstClr>
                  </a:outerShdw>
                </a:effectLst>
                <a:uLnTx/>
                <a:uFillTx/>
                <a:latin typeface="Poppins Medium" panose="00000600000000000000" pitchFamily="2" charset="0"/>
                <a:ea typeface="+mn-ea"/>
                <a:cs typeface="Poppins Medium" panose="00000600000000000000" pitchFamily="2" charset="0"/>
              </a:rPr>
              <a:t>THANK YOU!</a:t>
            </a:r>
          </a:p>
        </p:txBody>
      </p:sp>
      <p:pic>
        <p:nvPicPr>
          <p:cNvPr id="18" name="Picture 17">
            <a:extLst>
              <a:ext uri="{FF2B5EF4-FFF2-40B4-BE49-F238E27FC236}">
                <a16:creationId xmlns:a16="http://schemas.microsoft.com/office/drawing/2014/main" id="{9F0E4A2D-9E94-E1ED-0214-72CCD575B914}"/>
              </a:ext>
            </a:extLst>
          </p:cNvPr>
          <p:cNvPicPr>
            <a:picLocks noChangeAspect="1"/>
          </p:cNvPicPr>
          <p:nvPr/>
        </p:nvPicPr>
        <p:blipFill>
          <a:blip r:embed="rId2">
            <a:extLst>
              <a:ext uri="{28A0092B-C50C-407E-A947-70E740481C1C}">
                <a14:useLocalDpi xmlns:a14="http://schemas.microsoft.com/office/drawing/2010/main" val="0"/>
              </a:ext>
            </a:extLst>
          </a:blip>
          <a:srcRect l="16675" r="16675"/>
          <a:stretch/>
        </p:blipFill>
        <p:spPr>
          <a:xfrm>
            <a:off x="894813"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3" name="Picture 2">
            <a:extLst>
              <a:ext uri="{FF2B5EF4-FFF2-40B4-BE49-F238E27FC236}">
                <a16:creationId xmlns:a16="http://schemas.microsoft.com/office/drawing/2014/main" id="{B4A4F733-A58E-BDE0-DF01-63232B462CE6}"/>
              </a:ext>
            </a:extLst>
          </p:cNvPr>
          <p:cNvPicPr>
            <a:picLocks noChangeAspect="1"/>
          </p:cNvPicPr>
          <p:nvPr/>
        </p:nvPicPr>
        <p:blipFill>
          <a:blip r:embed="rId3">
            <a:extLst>
              <a:ext uri="{28A0092B-C50C-407E-A947-70E740481C1C}">
                <a14:useLocalDpi xmlns:a14="http://schemas.microsoft.com/office/drawing/2010/main" val="0"/>
              </a:ext>
            </a:extLst>
          </a:blip>
          <a:srcRect l="1039" r="1039"/>
          <a:stretch/>
        </p:blipFill>
        <p:spPr>
          <a:xfrm>
            <a:off x="3594811"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20" name="Picture 19">
            <a:extLst>
              <a:ext uri="{FF2B5EF4-FFF2-40B4-BE49-F238E27FC236}">
                <a16:creationId xmlns:a16="http://schemas.microsoft.com/office/drawing/2014/main" id="{0D35A2ED-F8E7-ABED-26BA-0661B5593A96}"/>
              </a:ext>
            </a:extLst>
          </p:cNvPr>
          <p:cNvPicPr>
            <a:picLocks noChangeAspect="1"/>
          </p:cNvPicPr>
          <p:nvPr/>
        </p:nvPicPr>
        <p:blipFill>
          <a:blip r:embed="rId4">
            <a:extLst>
              <a:ext uri="{28A0092B-C50C-407E-A947-70E740481C1C}">
                <a14:useLocalDpi xmlns:a14="http://schemas.microsoft.com/office/drawing/2010/main" val="0"/>
              </a:ext>
            </a:extLst>
          </a:blip>
          <a:srcRect l="12500" r="12500"/>
          <a:stretch/>
        </p:blipFill>
        <p:spPr>
          <a:xfrm>
            <a:off x="6294809"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p:spPr>
      </p:pic>
      <p:pic>
        <p:nvPicPr>
          <p:cNvPr id="21" name="Picture 20">
            <a:extLst>
              <a:ext uri="{FF2B5EF4-FFF2-40B4-BE49-F238E27FC236}">
                <a16:creationId xmlns:a16="http://schemas.microsoft.com/office/drawing/2014/main" id="{51CC7D5D-A564-2F8C-DAF7-0A95B0664AD7}"/>
              </a:ext>
            </a:extLst>
          </p:cNvPr>
          <p:cNvPicPr>
            <a:picLocks noChangeAspect="1"/>
          </p:cNvPicPr>
          <p:nvPr/>
        </p:nvPicPr>
        <p:blipFill>
          <a:blip r:embed="rId5">
            <a:extLst>
              <a:ext uri="{28A0092B-C50C-407E-A947-70E740481C1C}">
                <a14:useLocalDpi xmlns:a14="http://schemas.microsoft.com/office/drawing/2010/main" val="0"/>
              </a:ext>
            </a:extLst>
          </a:blip>
          <a:srcRect l="7615" r="7615"/>
          <a:stretch/>
        </p:blipFill>
        <p:spPr bwMode="auto">
          <a:xfrm>
            <a:off x="9051869" y="3579621"/>
            <a:ext cx="2282932" cy="2282932"/>
          </a:xfrm>
          <a:custGeom>
            <a:avLst/>
            <a:gdLst/>
            <a:ahLst/>
            <a:cxnLst/>
            <a:rect l="l" t="t" r="r" b="b"/>
            <a:pathLst>
              <a:path w="2282932" h="2282932">
                <a:moveTo>
                  <a:pt x="1141466" y="0"/>
                </a:moveTo>
                <a:cubicBezTo>
                  <a:pt x="1771880" y="0"/>
                  <a:pt x="2282932" y="511052"/>
                  <a:pt x="2282932" y="1141466"/>
                </a:cubicBezTo>
                <a:cubicBezTo>
                  <a:pt x="2282932" y="1771880"/>
                  <a:pt x="1771880" y="2282932"/>
                  <a:pt x="1141466" y="2282932"/>
                </a:cubicBezTo>
                <a:cubicBezTo>
                  <a:pt x="511052" y="2282932"/>
                  <a:pt x="0" y="1771880"/>
                  <a:pt x="0" y="1141466"/>
                </a:cubicBezTo>
                <a:cubicBezTo>
                  <a:pt x="0" y="511052"/>
                  <a:pt x="511052" y="0"/>
                  <a:pt x="1141466" y="0"/>
                </a:cubicBezTo>
                <a:close/>
              </a:path>
            </a:pathLst>
          </a:custGeom>
          <a:noFill/>
          <a:extLst>
            <a:ext uri="{909E8E84-426E-40DD-AFC4-6F175D3DCCD1}">
              <a14:hiddenFill xmlns:a14="http://schemas.microsoft.com/office/drawing/2010/main">
                <a:solidFill>
                  <a:srgbClr val="FFFFFF"/>
                </a:solidFill>
              </a14:hiddenFill>
            </a:ext>
          </a:extLst>
        </p:spPr>
      </p:pic>
      <p:sp>
        <p:nvSpPr>
          <p:cNvPr id="13" name="AutoShape 6">
            <a:extLst>
              <a:ext uri="{FF2B5EF4-FFF2-40B4-BE49-F238E27FC236}">
                <a16:creationId xmlns:a16="http://schemas.microsoft.com/office/drawing/2014/main" id="{7EB73667-0ECB-61B5-EB11-5D8DCA62C1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7">
            <a:extLst>
              <a:ext uri="{FF2B5EF4-FFF2-40B4-BE49-F238E27FC236}">
                <a16:creationId xmlns:a16="http://schemas.microsoft.com/office/drawing/2014/main" id="{AD391529-7869-1554-0A96-72A10AA334A4}"/>
              </a:ext>
            </a:extLst>
          </p:cNvPr>
          <p:cNvGrpSpPr/>
          <p:nvPr/>
        </p:nvGrpSpPr>
        <p:grpSpPr>
          <a:xfrm>
            <a:off x="-12357" y="6422067"/>
            <a:ext cx="12204358" cy="435934"/>
            <a:chOff x="0" y="0"/>
            <a:chExt cx="6671512" cy="222955"/>
          </a:xfrm>
        </p:grpSpPr>
        <p:sp>
          <p:nvSpPr>
            <p:cNvPr id="4" name="Freeform 8">
              <a:extLst>
                <a:ext uri="{FF2B5EF4-FFF2-40B4-BE49-F238E27FC236}">
                  <a16:creationId xmlns:a16="http://schemas.microsoft.com/office/drawing/2014/main" id="{BA00FBEA-7F2F-2C82-7B86-4A56AC16D47B}"/>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grpSp>
      <p:pic>
        <p:nvPicPr>
          <p:cNvPr id="5" name="Picture 4" descr="Logo  Description automatically generated">
            <a:extLst>
              <a:ext uri="{FF2B5EF4-FFF2-40B4-BE49-F238E27FC236}">
                <a16:creationId xmlns:a16="http://schemas.microsoft.com/office/drawing/2014/main" id="{2E5A719D-A4C2-3001-8CE9-57FADAA22D53}"/>
              </a:ext>
            </a:extLst>
          </p:cNvPr>
          <p:cNvPicPr>
            <a:picLocks noChangeAspect="1"/>
          </p:cNvPicPr>
          <p:nvPr/>
        </p:nvPicPr>
        <p:blipFill>
          <a:blip r:embed="rId6">
            <a:biLevel thresh="25000"/>
          </a:blip>
          <a:stretch>
            <a:fillRect/>
          </a:stretch>
        </p:blipFill>
        <p:spPr>
          <a:xfrm>
            <a:off x="10625306" y="6517391"/>
            <a:ext cx="1351936" cy="245038"/>
          </a:xfrm>
          <a:prstGeom prst="rect">
            <a:avLst/>
          </a:prstGeom>
        </p:spPr>
      </p:pic>
    </p:spTree>
    <p:extLst>
      <p:ext uri="{BB962C8B-B14F-4D97-AF65-F5344CB8AC3E}">
        <p14:creationId xmlns:p14="http://schemas.microsoft.com/office/powerpoint/2010/main" val="3342995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6EA4A-D545-F900-E9AA-B9A75EFDF9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2FC04-7186-69F6-9FA6-322E2DA8027A}"/>
              </a:ext>
            </a:extLst>
          </p:cNvPr>
          <p:cNvSpPr>
            <a:spLocks noGrp="1"/>
          </p:cNvSpPr>
          <p:nvPr>
            <p:ph type="ctrTitle"/>
          </p:nvPr>
        </p:nvSpPr>
        <p:spPr>
          <a:xfrm>
            <a:off x="-1151570" y="-68334"/>
            <a:ext cx="9502590" cy="704010"/>
          </a:xfrm>
        </p:spPr>
        <p:txBody>
          <a:bodyPr>
            <a:noAutofit/>
          </a:bodyPr>
          <a:lstStyle/>
          <a:p>
            <a:r>
              <a:rPr lang="en-US" sz="4000" b="1"/>
              <a:t>TMSA Sustainability Discussion</a:t>
            </a:r>
          </a:p>
        </p:txBody>
      </p:sp>
      <p:pic>
        <p:nvPicPr>
          <p:cNvPr id="8" name="Picture 7">
            <a:extLst>
              <a:ext uri="{FF2B5EF4-FFF2-40B4-BE49-F238E27FC236}">
                <a16:creationId xmlns:a16="http://schemas.microsoft.com/office/drawing/2014/main" id="{53D0BB00-7826-FB9D-0E62-121B7DF64F5B}"/>
              </a:ext>
            </a:extLst>
          </p:cNvPr>
          <p:cNvPicPr>
            <a:picLocks noChangeAspect="1"/>
          </p:cNvPicPr>
          <p:nvPr/>
        </p:nvPicPr>
        <p:blipFill>
          <a:blip r:embed="rId2"/>
          <a:stretch>
            <a:fillRect/>
          </a:stretch>
        </p:blipFill>
        <p:spPr>
          <a:xfrm>
            <a:off x="7002681" y="162602"/>
            <a:ext cx="5104437" cy="4826086"/>
          </a:xfrm>
          <a:prstGeom prst="rect">
            <a:avLst/>
          </a:prstGeom>
        </p:spPr>
      </p:pic>
      <p:pic>
        <p:nvPicPr>
          <p:cNvPr id="10" name="Picture 9">
            <a:extLst>
              <a:ext uri="{FF2B5EF4-FFF2-40B4-BE49-F238E27FC236}">
                <a16:creationId xmlns:a16="http://schemas.microsoft.com/office/drawing/2014/main" id="{382EA6A5-3D59-C9B6-EC0D-2740DF44DBA7}"/>
              </a:ext>
            </a:extLst>
          </p:cNvPr>
          <p:cNvPicPr>
            <a:picLocks noChangeAspect="1"/>
          </p:cNvPicPr>
          <p:nvPr/>
        </p:nvPicPr>
        <p:blipFill>
          <a:blip r:embed="rId3"/>
          <a:stretch>
            <a:fillRect/>
          </a:stretch>
        </p:blipFill>
        <p:spPr>
          <a:xfrm>
            <a:off x="7002680" y="4988690"/>
            <a:ext cx="5104436" cy="1706708"/>
          </a:xfrm>
          <a:prstGeom prst="rect">
            <a:avLst/>
          </a:prstGeom>
        </p:spPr>
      </p:pic>
      <p:grpSp>
        <p:nvGrpSpPr>
          <p:cNvPr id="17" name="Group 16">
            <a:extLst>
              <a:ext uri="{FF2B5EF4-FFF2-40B4-BE49-F238E27FC236}">
                <a16:creationId xmlns:a16="http://schemas.microsoft.com/office/drawing/2014/main" id="{295F1A06-D28D-EA32-7C74-07E464E1B1E5}"/>
              </a:ext>
            </a:extLst>
          </p:cNvPr>
          <p:cNvGrpSpPr/>
          <p:nvPr/>
        </p:nvGrpSpPr>
        <p:grpSpPr>
          <a:xfrm>
            <a:off x="196769" y="678050"/>
            <a:ext cx="6805913" cy="5544274"/>
            <a:chOff x="290957" y="1134828"/>
            <a:chExt cx="7914479" cy="4996670"/>
          </a:xfrm>
        </p:grpSpPr>
        <p:pic>
          <p:nvPicPr>
            <p:cNvPr id="14" name="Picture 13">
              <a:extLst>
                <a:ext uri="{FF2B5EF4-FFF2-40B4-BE49-F238E27FC236}">
                  <a16:creationId xmlns:a16="http://schemas.microsoft.com/office/drawing/2014/main" id="{FC5F9837-EBFD-35AC-3F98-DFD5277C10EB}"/>
                </a:ext>
              </a:extLst>
            </p:cNvPr>
            <p:cNvPicPr>
              <a:picLocks noChangeAspect="1"/>
            </p:cNvPicPr>
            <p:nvPr/>
          </p:nvPicPr>
          <p:blipFill>
            <a:blip r:embed="rId4"/>
            <a:stretch>
              <a:fillRect/>
            </a:stretch>
          </p:blipFill>
          <p:spPr>
            <a:xfrm>
              <a:off x="290957" y="1134828"/>
              <a:ext cx="7914479" cy="2939460"/>
            </a:xfrm>
            <a:prstGeom prst="rect">
              <a:avLst/>
            </a:prstGeom>
          </p:spPr>
        </p:pic>
        <p:pic>
          <p:nvPicPr>
            <p:cNvPr id="16" name="Picture 15">
              <a:extLst>
                <a:ext uri="{FF2B5EF4-FFF2-40B4-BE49-F238E27FC236}">
                  <a16:creationId xmlns:a16="http://schemas.microsoft.com/office/drawing/2014/main" id="{66FA7076-3714-958A-2137-9A7A592631D5}"/>
                </a:ext>
              </a:extLst>
            </p:cNvPr>
            <p:cNvPicPr>
              <a:picLocks noChangeAspect="1"/>
            </p:cNvPicPr>
            <p:nvPr/>
          </p:nvPicPr>
          <p:blipFill>
            <a:blip r:embed="rId5"/>
            <a:stretch>
              <a:fillRect/>
            </a:stretch>
          </p:blipFill>
          <p:spPr>
            <a:xfrm>
              <a:off x="1551007" y="4074288"/>
              <a:ext cx="5143026" cy="2057210"/>
            </a:xfrm>
            <a:prstGeom prst="rect">
              <a:avLst/>
            </a:prstGeom>
          </p:spPr>
        </p:pic>
      </p:grpSp>
    </p:spTree>
    <p:extLst>
      <p:ext uri="{BB962C8B-B14F-4D97-AF65-F5344CB8AC3E}">
        <p14:creationId xmlns:p14="http://schemas.microsoft.com/office/powerpoint/2010/main" val="3352153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C14CB-41D8-CADE-46E1-42DEB9EABCE6}"/>
            </a:ext>
          </a:extLst>
        </p:cNvPr>
        <p:cNvGrpSpPr/>
        <p:nvPr/>
      </p:nvGrpSpPr>
      <p:grpSpPr>
        <a:xfrm>
          <a:off x="0" y="0"/>
          <a:ext cx="0" cy="0"/>
          <a:chOff x="0" y="0"/>
          <a:chExt cx="0" cy="0"/>
        </a:xfrm>
      </p:grpSpPr>
      <p:pic>
        <p:nvPicPr>
          <p:cNvPr id="36" name="Picture 35" descr="A group of people posing for a photo&#10;&#10;Description automatically generated">
            <a:extLst>
              <a:ext uri="{FF2B5EF4-FFF2-40B4-BE49-F238E27FC236}">
                <a16:creationId xmlns:a16="http://schemas.microsoft.com/office/drawing/2014/main" id="{B1CC9D6D-CE0D-981B-2EB0-953A91F5AA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446" b="15385"/>
          <a:stretch/>
        </p:blipFill>
        <p:spPr>
          <a:xfrm>
            <a:off x="6089822" y="218808"/>
            <a:ext cx="5460504" cy="1725649"/>
          </a:xfrm>
          <a:prstGeom prst="rect">
            <a:avLst/>
          </a:prstGeom>
          <a:effectLst>
            <a:softEdge rad="317500"/>
          </a:effectLst>
        </p:spPr>
      </p:pic>
      <p:grpSp>
        <p:nvGrpSpPr>
          <p:cNvPr id="14" name="Group 7">
            <a:extLst>
              <a:ext uri="{FF2B5EF4-FFF2-40B4-BE49-F238E27FC236}">
                <a16:creationId xmlns:a16="http://schemas.microsoft.com/office/drawing/2014/main" id="{A1788418-E4C4-41FD-69C0-7FEC7A65F1F0}"/>
              </a:ext>
            </a:extLst>
          </p:cNvPr>
          <p:cNvGrpSpPr/>
          <p:nvPr/>
        </p:nvGrpSpPr>
        <p:grpSpPr>
          <a:xfrm>
            <a:off x="-12357" y="6422067"/>
            <a:ext cx="12204358" cy="435934"/>
            <a:chOff x="0" y="0"/>
            <a:chExt cx="6671512" cy="222955"/>
          </a:xfrm>
        </p:grpSpPr>
        <p:sp>
          <p:nvSpPr>
            <p:cNvPr id="17" name="Freeform 8">
              <a:extLst>
                <a:ext uri="{FF2B5EF4-FFF2-40B4-BE49-F238E27FC236}">
                  <a16:creationId xmlns:a16="http://schemas.microsoft.com/office/drawing/2014/main" id="{0287E3DF-56A3-1278-5D8F-4AFCA204A8F6}"/>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grpSp>
      <p:sp>
        <p:nvSpPr>
          <p:cNvPr id="16" name="Title 1">
            <a:extLst>
              <a:ext uri="{FF2B5EF4-FFF2-40B4-BE49-F238E27FC236}">
                <a16:creationId xmlns:a16="http://schemas.microsoft.com/office/drawing/2014/main" id="{58AC6E11-6D29-EB23-4521-93C932F1A44A}"/>
              </a:ext>
            </a:extLst>
          </p:cNvPr>
          <p:cNvSpPr txBox="1">
            <a:spLocks/>
          </p:cNvSpPr>
          <p:nvPr/>
        </p:nvSpPr>
        <p:spPr>
          <a:xfrm>
            <a:off x="491195" y="636392"/>
            <a:ext cx="5210702" cy="1032141"/>
          </a:xfrm>
          <a:prstGeom prst="rect">
            <a:avLst/>
          </a:prstGeom>
        </p:spPr>
        <p:txBody>
          <a:bodyPr vert="horz" lIns="0" tIns="0" rIns="0" bIns="0" rtlCol="0" anchor="ctr">
            <a:normAutofit/>
          </a:bodyPr>
          <a:lstStyle>
            <a:lvl1pPr algn="ctr" defTabSz="914400" rtl="0" eaLnBrk="1" latinLnBrk="0" hangingPunct="1">
              <a:lnSpc>
                <a:spcPct val="90000"/>
              </a:lnSpc>
              <a:spcBef>
                <a:spcPct val="0"/>
              </a:spcBef>
              <a:buNone/>
              <a:defRPr sz="4800" kern="1200">
                <a:solidFill>
                  <a:schemeClr val="bg1">
                    <a:lumMod val="50000"/>
                  </a:schemeClr>
                </a:solidFill>
                <a:latin typeface="+mj-lt"/>
                <a:ea typeface="+mj-ea"/>
                <a:cs typeface="+mj-cs"/>
              </a:defRPr>
            </a:lvl1pPr>
          </a:lstStyle>
          <a:p>
            <a:pPr marL="0" marR="0" lvl="0" indent="0" algn="l" defTabSz="914363" rtl="0" eaLnBrk="1" fontAlgn="auto" latinLnBrk="0" hangingPunct="1">
              <a:lnSpc>
                <a:spcPct val="90000"/>
              </a:lnSpc>
              <a:spcBef>
                <a:spcPct val="0"/>
              </a:spcBef>
              <a:spcAft>
                <a:spcPts val="0"/>
              </a:spcAft>
              <a:buClrTx/>
              <a:buSzTx/>
              <a:buFontTx/>
              <a:buNone/>
              <a:tabLst/>
              <a:defRPr/>
            </a:pPr>
            <a:r>
              <a:rPr kumimoji="0" lang="en-US" sz="5400" b="1" i="0" u="none" strike="noStrike" kern="1200" cap="none" spc="0" normalizeH="0" baseline="0" noProof="0">
                <a:ln>
                  <a:noFill/>
                </a:ln>
                <a:solidFill>
                  <a:srgbClr val="0053A1"/>
                </a:solidFill>
                <a:effectLst/>
                <a:uLnTx/>
                <a:uFillTx/>
                <a:latin typeface="Poppins Medium" panose="00000600000000000000" pitchFamily="2" charset="0"/>
                <a:cs typeface="Poppins Medium" panose="00000600000000000000" pitchFamily="2" charset="0"/>
              </a:rPr>
              <a:t>TA</a:t>
            </a:r>
            <a:r>
              <a:rPr kumimoji="0" lang="en-US" sz="5400" b="1" i="0" u="none" strike="noStrike" kern="1200" cap="none" spc="0" normalizeH="0" baseline="0" noProof="0">
                <a:ln>
                  <a:noFill/>
                </a:ln>
                <a:solidFill>
                  <a:srgbClr val="CC0033"/>
                </a:solidFill>
                <a:effectLst/>
                <a:uLnTx/>
                <a:uFillTx/>
                <a:latin typeface="Poppins Medium" panose="00000600000000000000" pitchFamily="2" charset="0"/>
                <a:cs typeface="Poppins Medium" panose="00000600000000000000" pitchFamily="2" charset="0"/>
              </a:rPr>
              <a:t> </a:t>
            </a:r>
            <a:r>
              <a:rPr kumimoji="0" lang="en-US" sz="5400" b="1" i="0" u="none" strike="noStrike" kern="1200" cap="none" spc="0" normalizeH="0" baseline="0" noProof="0">
                <a:ln>
                  <a:noFill/>
                </a:ln>
                <a:solidFill>
                  <a:srgbClr val="FF0000"/>
                </a:solidFill>
                <a:effectLst/>
                <a:uLnTx/>
                <a:uFillTx/>
                <a:latin typeface="Poppins Medium" panose="00000600000000000000" pitchFamily="2" charset="0"/>
                <a:cs typeface="Poppins Medium" panose="00000600000000000000" pitchFamily="2" charset="0"/>
              </a:rPr>
              <a:t>DEDICATED</a:t>
            </a:r>
          </a:p>
        </p:txBody>
      </p:sp>
      <p:grpSp>
        <p:nvGrpSpPr>
          <p:cNvPr id="8" name="Group 7">
            <a:extLst>
              <a:ext uri="{FF2B5EF4-FFF2-40B4-BE49-F238E27FC236}">
                <a16:creationId xmlns:a16="http://schemas.microsoft.com/office/drawing/2014/main" id="{AE06A347-325E-6E30-F1F9-A3455B4B050B}"/>
              </a:ext>
            </a:extLst>
          </p:cNvPr>
          <p:cNvGrpSpPr/>
          <p:nvPr/>
        </p:nvGrpSpPr>
        <p:grpSpPr>
          <a:xfrm>
            <a:off x="470343" y="2294798"/>
            <a:ext cx="3017409" cy="445495"/>
            <a:chOff x="5841" y="-313931"/>
            <a:chExt cx="5193554" cy="627863"/>
          </a:xfrm>
        </p:grpSpPr>
        <p:sp>
          <p:nvSpPr>
            <p:cNvPr id="21" name="Rectangle 20">
              <a:extLst>
                <a:ext uri="{FF2B5EF4-FFF2-40B4-BE49-F238E27FC236}">
                  <a16:creationId xmlns:a16="http://schemas.microsoft.com/office/drawing/2014/main" id="{03ABAB19-8EB3-2BD5-B427-19D3B6D53F80}"/>
                </a:ext>
              </a:extLst>
            </p:cNvPr>
            <p:cNvSpPr/>
            <p:nvPr/>
          </p:nvSpPr>
          <p:spPr>
            <a:xfrm>
              <a:off x="5841" y="-313931"/>
              <a:ext cx="5193554" cy="627863"/>
            </a:xfrm>
            <a:prstGeom prst="rect">
              <a:avLst/>
            </a:prstGeom>
            <a:solidFill>
              <a:srgbClr val="002060"/>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3A1"/>
                </a:solidFill>
                <a:effectLst/>
                <a:uLnTx/>
                <a:uFillTx/>
                <a:latin typeface="Helvetica"/>
                <a:ea typeface="+mn-ea"/>
                <a:cs typeface="+mn-cs"/>
              </a:endParaRPr>
            </a:p>
          </p:txBody>
        </p:sp>
        <p:sp>
          <p:nvSpPr>
            <p:cNvPr id="22" name="TextBox 21">
              <a:extLst>
                <a:ext uri="{FF2B5EF4-FFF2-40B4-BE49-F238E27FC236}">
                  <a16:creationId xmlns:a16="http://schemas.microsoft.com/office/drawing/2014/main" id="{1B656339-0483-C99C-680F-29DD0C57F439}"/>
                </a:ext>
              </a:extLst>
            </p:cNvPr>
            <p:cNvSpPr txBox="1"/>
            <p:nvPr/>
          </p:nvSpPr>
          <p:spPr>
            <a:xfrm>
              <a:off x="5841" y="-313931"/>
              <a:ext cx="5193554" cy="627863"/>
            </a:xfrm>
            <a:prstGeom prst="rect">
              <a:avLst/>
            </a:prstGeom>
            <a:noFill/>
            <a:ln>
              <a:noFill/>
            </a:ln>
            <a:effectLst/>
          </p:spPr>
          <p:txBody>
            <a:bodyPr spcFirstLastPara="0" vert="horz" wrap="square" lIns="199136" tIns="113792" rIns="199136" bIns="11379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WHO WE ARE</a:t>
              </a:r>
            </a:p>
          </p:txBody>
        </p:sp>
      </p:grpSp>
      <p:grpSp>
        <p:nvGrpSpPr>
          <p:cNvPr id="9" name="Group 8">
            <a:extLst>
              <a:ext uri="{FF2B5EF4-FFF2-40B4-BE49-F238E27FC236}">
                <a16:creationId xmlns:a16="http://schemas.microsoft.com/office/drawing/2014/main" id="{60E62492-FDED-3399-F0AC-5ABAF50E0420}"/>
              </a:ext>
            </a:extLst>
          </p:cNvPr>
          <p:cNvGrpSpPr/>
          <p:nvPr/>
        </p:nvGrpSpPr>
        <p:grpSpPr>
          <a:xfrm>
            <a:off x="480734" y="2864917"/>
            <a:ext cx="3017409" cy="3557150"/>
            <a:chOff x="5841" y="313931"/>
            <a:chExt cx="6766488" cy="3261153"/>
          </a:xfrm>
        </p:grpSpPr>
        <p:sp>
          <p:nvSpPr>
            <p:cNvPr id="19" name="Rectangle 18">
              <a:extLst>
                <a:ext uri="{FF2B5EF4-FFF2-40B4-BE49-F238E27FC236}">
                  <a16:creationId xmlns:a16="http://schemas.microsoft.com/office/drawing/2014/main" id="{8C92A963-CAEF-1DEE-130D-EB3E7DC46B36}"/>
                </a:ext>
              </a:extLst>
            </p:cNvPr>
            <p:cNvSpPr/>
            <p:nvPr/>
          </p:nvSpPr>
          <p:spPr>
            <a:xfrm>
              <a:off x="5841" y="313931"/>
              <a:ext cx="6766487" cy="3034583"/>
            </a:xfrm>
            <a:prstGeom prst="rect">
              <a:avLst/>
            </a:prstGeom>
            <a:solidFill>
              <a:srgbClr val="0053A1">
                <a:alpha val="90000"/>
                <a:tint val="40000"/>
                <a:hueOff val="0"/>
                <a:satOff val="0"/>
                <a:lumOff val="0"/>
                <a:alphaOff val="0"/>
              </a:srgbClr>
            </a:solidFill>
            <a:ln w="12700" cap="flat" cmpd="sng" algn="ctr">
              <a:solidFill>
                <a:srgbClr val="0053A1">
                  <a:alpha val="90000"/>
                  <a:tint val="40000"/>
                  <a:hueOff val="0"/>
                  <a:satOff val="0"/>
                  <a:lumOff val="0"/>
                  <a:alphaOff val="0"/>
                </a:srgb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53A1"/>
                </a:solidFill>
                <a:effectLst/>
                <a:uLnTx/>
                <a:uFillTx/>
                <a:latin typeface="Helvetica"/>
                <a:ea typeface="+mn-ea"/>
                <a:cs typeface="+mn-cs"/>
              </a:endParaRPr>
            </a:p>
          </p:txBody>
        </p:sp>
        <p:sp>
          <p:nvSpPr>
            <p:cNvPr id="20" name="TextBox 19">
              <a:extLst>
                <a:ext uri="{FF2B5EF4-FFF2-40B4-BE49-F238E27FC236}">
                  <a16:creationId xmlns:a16="http://schemas.microsoft.com/office/drawing/2014/main" id="{688DECFC-0F46-4059-C506-B8E9857E7431}"/>
                </a:ext>
              </a:extLst>
            </p:cNvPr>
            <p:cNvSpPr txBox="1"/>
            <p:nvPr/>
          </p:nvSpPr>
          <p:spPr>
            <a:xfrm>
              <a:off x="29300" y="354343"/>
              <a:ext cx="6743029" cy="3220741"/>
            </a:xfrm>
            <a:prstGeom prst="rect">
              <a:avLst/>
            </a:prstGeom>
            <a:noFill/>
            <a:ln>
              <a:noFill/>
            </a:ln>
            <a:effectLst/>
          </p:spPr>
          <p:txBody>
            <a:bodyPr spcFirstLastPara="0" vert="horz" wrap="square" lIns="96012" tIns="96012" rIns="128016" bIns="144018" numCol="1" spcCol="1270" anchor="t"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“Pure-Play” Dedicated Carrier</a:t>
              </a:r>
              <a:endParaRPr kumimoji="0" lang="en-US"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Experienced teams from UPS and Transport America</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Strong Safety Culture</a:t>
              </a:r>
              <a:endParaRPr kumimoji="0" lang="en-US"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Leading “large class carrier”</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8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Stability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Leveraging financial stability of TFI</a:t>
              </a:r>
              <a:endParaRPr kumimoji="0" lang="en-US" sz="16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171450" marR="0" lvl="1" indent="0" algn="ctr" defTabSz="800100" rtl="0" eaLnBrk="1" fontAlgn="auto" latinLnBrk="0" hangingPunct="1">
                <a:lnSpc>
                  <a:spcPct val="90000"/>
                </a:lnSpc>
                <a:spcBef>
                  <a:spcPct val="0"/>
                </a:spcBef>
                <a:spcAft>
                  <a:spcPct val="15000"/>
                </a:spcAft>
                <a:buClrTx/>
                <a:buSzTx/>
                <a:buFontTx/>
                <a:buNone/>
                <a:tabLst/>
                <a:defRPr/>
              </a:pPr>
              <a:endParaRPr kumimoji="0" lang="en-US" sz="12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p:txBody>
        </p:sp>
      </p:grpSp>
      <p:grpSp>
        <p:nvGrpSpPr>
          <p:cNvPr id="10" name="Group 9">
            <a:extLst>
              <a:ext uri="{FF2B5EF4-FFF2-40B4-BE49-F238E27FC236}">
                <a16:creationId xmlns:a16="http://schemas.microsoft.com/office/drawing/2014/main" id="{4C9C96CB-A3ED-C6CC-B178-A1D479133A84}"/>
              </a:ext>
            </a:extLst>
          </p:cNvPr>
          <p:cNvGrpSpPr/>
          <p:nvPr/>
        </p:nvGrpSpPr>
        <p:grpSpPr>
          <a:xfrm>
            <a:off x="7271075" y="2297831"/>
            <a:ext cx="4470649" cy="445494"/>
            <a:chOff x="5925783" y="-313931"/>
            <a:chExt cx="5193554" cy="627863"/>
          </a:xfrm>
          <a:solidFill>
            <a:srgbClr val="FF0000"/>
          </a:solidFill>
        </p:grpSpPr>
        <p:sp>
          <p:nvSpPr>
            <p:cNvPr id="15" name="Rectangle 14">
              <a:extLst>
                <a:ext uri="{FF2B5EF4-FFF2-40B4-BE49-F238E27FC236}">
                  <a16:creationId xmlns:a16="http://schemas.microsoft.com/office/drawing/2014/main" id="{FF4301A3-6B4E-A5CC-C3CA-B3781D3A9919}"/>
                </a:ext>
              </a:extLst>
            </p:cNvPr>
            <p:cNvSpPr/>
            <p:nvPr/>
          </p:nvSpPr>
          <p:spPr>
            <a:xfrm>
              <a:off x="5925783" y="-313931"/>
              <a:ext cx="5193554" cy="627863"/>
            </a:xfrm>
            <a:prstGeom prst="rect">
              <a:avLst/>
            </a:prstGeom>
            <a:grp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3A1"/>
                </a:solidFill>
                <a:effectLst/>
                <a:uLnTx/>
                <a:uFillTx/>
                <a:latin typeface="Helvetica"/>
                <a:ea typeface="+mn-ea"/>
                <a:cs typeface="+mn-cs"/>
              </a:endParaRPr>
            </a:p>
          </p:txBody>
        </p:sp>
        <p:sp>
          <p:nvSpPr>
            <p:cNvPr id="18" name="TextBox 17">
              <a:extLst>
                <a:ext uri="{FF2B5EF4-FFF2-40B4-BE49-F238E27FC236}">
                  <a16:creationId xmlns:a16="http://schemas.microsoft.com/office/drawing/2014/main" id="{654ED6DE-5E6F-1387-0D36-E48334FB61F4}"/>
                </a:ext>
              </a:extLst>
            </p:cNvPr>
            <p:cNvSpPr txBox="1"/>
            <p:nvPr/>
          </p:nvSpPr>
          <p:spPr>
            <a:xfrm>
              <a:off x="5925783" y="-313931"/>
              <a:ext cx="5193554" cy="627863"/>
            </a:xfrm>
            <a:prstGeom prst="rect">
              <a:avLst/>
            </a:prstGeom>
            <a:solidFill>
              <a:schemeClr val="tx2">
                <a:lumMod val="85000"/>
                <a:lumOff val="15000"/>
              </a:schemeClr>
            </a:solidFill>
            <a:ln>
              <a:noFill/>
            </a:ln>
            <a:effectLst/>
          </p:spPr>
          <p:txBody>
            <a:bodyPr spcFirstLastPara="0" vert="horz" wrap="square" lIns="199136" tIns="113792" rIns="199136" bIns="11379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HOW WE WILL GET THERE</a:t>
              </a:r>
            </a:p>
          </p:txBody>
        </p:sp>
      </p:grpSp>
      <p:sp>
        <p:nvSpPr>
          <p:cNvPr id="12" name="Rectangle 11">
            <a:extLst>
              <a:ext uri="{FF2B5EF4-FFF2-40B4-BE49-F238E27FC236}">
                <a16:creationId xmlns:a16="http://schemas.microsoft.com/office/drawing/2014/main" id="{54FF4D4D-BA72-79E3-FB43-EB52BFDB777C}"/>
              </a:ext>
            </a:extLst>
          </p:cNvPr>
          <p:cNvSpPr/>
          <p:nvPr/>
        </p:nvSpPr>
        <p:spPr>
          <a:xfrm>
            <a:off x="7271076" y="2875800"/>
            <a:ext cx="4470650" cy="3299132"/>
          </a:xfrm>
          <a:prstGeom prst="rect">
            <a:avLst/>
          </a:prstGeom>
          <a:solidFill>
            <a:schemeClr val="accent2">
              <a:lumMod val="20000"/>
              <a:lumOff val="80000"/>
              <a:alpha val="89804"/>
            </a:schemeClr>
          </a:solidFill>
          <a:ln w="12700" cap="flat" cmpd="sng" algn="ctr">
            <a:solidFill>
              <a:srgbClr val="0053A1">
                <a:alpha val="90000"/>
                <a:tint val="40000"/>
                <a:hueOff val="0"/>
                <a:satOff val="0"/>
                <a:lumOff val="0"/>
                <a:alphaOff val="0"/>
              </a:srgbClr>
            </a:solidFill>
            <a:prstDash val="solid"/>
            <a:miter lim="800000"/>
          </a:ln>
          <a:effectLst/>
        </p:spPr>
        <p:txBody>
          <a:bodyPr/>
          <a:lstStyle/>
          <a:p>
            <a:pPr marL="571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None/>
              <a:tabLst/>
              <a:defRPr/>
            </a:pPr>
            <a:endParaRPr kumimoji="0" lang="en-US" sz="4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Guided and driven forward by our Core Values + Core Themes</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4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91440" marR="0" lvl="1" indent="0" algn="l" defTabSz="800100" rtl="0" eaLnBrk="1" fontAlgn="auto" latinLnBrk="0" hangingPunct="1">
              <a:lnSpc>
                <a:spcPct val="90000"/>
              </a:lnSpc>
              <a:spcBef>
                <a:spcPct val="0"/>
              </a:spcBef>
              <a:spcAft>
                <a:spcPct val="15000"/>
              </a:spcAft>
              <a:buClrTx/>
              <a:buSzTx/>
              <a:buFontTx/>
              <a:buNone/>
              <a:tabLst/>
              <a:defRPr/>
            </a:pPr>
            <a:endParaRPr kumimoji="0" lang="en-US" sz="8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p:txBody>
      </p:sp>
      <p:sp>
        <p:nvSpPr>
          <p:cNvPr id="5" name="TextBox 4">
            <a:extLst>
              <a:ext uri="{FF2B5EF4-FFF2-40B4-BE49-F238E27FC236}">
                <a16:creationId xmlns:a16="http://schemas.microsoft.com/office/drawing/2014/main" id="{5E90CE35-A1FC-1232-AF04-417D4FA3285C}"/>
              </a:ext>
            </a:extLst>
          </p:cNvPr>
          <p:cNvSpPr txBox="1"/>
          <p:nvPr/>
        </p:nvSpPr>
        <p:spPr>
          <a:xfrm>
            <a:off x="3801011" y="2294798"/>
            <a:ext cx="3198370" cy="445495"/>
          </a:xfrm>
          <a:prstGeom prst="rect">
            <a:avLst/>
          </a:prstGeom>
          <a:solidFill>
            <a:srgbClr val="FF0000"/>
          </a:solidFill>
          <a:ln>
            <a:noFill/>
          </a:ln>
          <a:effectLst/>
        </p:spPr>
        <p:txBody>
          <a:bodyPr spcFirstLastPara="0" vert="horz" wrap="square" lIns="199136" tIns="113792" rIns="199136" bIns="11379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WHAT WE’RE BUILDING</a:t>
            </a:r>
          </a:p>
        </p:txBody>
      </p:sp>
      <p:pic>
        <p:nvPicPr>
          <p:cNvPr id="30" name="Picture 29" descr="A blue red and white squares with text&#10;&#10;Description automatically generated">
            <a:extLst>
              <a:ext uri="{FF2B5EF4-FFF2-40B4-BE49-F238E27FC236}">
                <a16:creationId xmlns:a16="http://schemas.microsoft.com/office/drawing/2014/main" id="{41F2FF15-51C3-E8BE-10FA-833FFD1F2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4143" y="3825943"/>
            <a:ext cx="2127810" cy="2063295"/>
          </a:xfrm>
          <a:prstGeom prst="rect">
            <a:avLst/>
          </a:prstGeom>
        </p:spPr>
      </p:pic>
      <p:grpSp>
        <p:nvGrpSpPr>
          <p:cNvPr id="2" name="Group 1">
            <a:extLst>
              <a:ext uri="{FF2B5EF4-FFF2-40B4-BE49-F238E27FC236}">
                <a16:creationId xmlns:a16="http://schemas.microsoft.com/office/drawing/2014/main" id="{C88B4881-E171-67E3-ECB3-A086904A8EC0}"/>
              </a:ext>
            </a:extLst>
          </p:cNvPr>
          <p:cNvGrpSpPr/>
          <p:nvPr/>
        </p:nvGrpSpPr>
        <p:grpSpPr>
          <a:xfrm>
            <a:off x="9676905" y="3836334"/>
            <a:ext cx="1962215" cy="2063295"/>
            <a:chOff x="9057771" y="3890696"/>
            <a:chExt cx="2162744" cy="1370037"/>
          </a:xfrm>
        </p:grpSpPr>
        <p:sp>
          <p:nvSpPr>
            <p:cNvPr id="31" name="Rectangle: Rounded Corners 30">
              <a:extLst>
                <a:ext uri="{FF2B5EF4-FFF2-40B4-BE49-F238E27FC236}">
                  <a16:creationId xmlns:a16="http://schemas.microsoft.com/office/drawing/2014/main" id="{6D3844F2-AB88-0FC4-9D7B-35A2B3E4A9E1}"/>
                </a:ext>
              </a:extLst>
            </p:cNvPr>
            <p:cNvSpPr/>
            <p:nvPr/>
          </p:nvSpPr>
          <p:spPr>
            <a:xfrm>
              <a:off x="9057771" y="3890696"/>
              <a:ext cx="2162744" cy="300920"/>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a:ea typeface="+mn-ea"/>
                  <a:cs typeface="+mn-cs"/>
                </a:rPr>
                <a:t> DIVERSITY, EQUITY &amp;  INCLUSION</a:t>
              </a:r>
            </a:p>
          </p:txBody>
        </p:sp>
        <p:sp>
          <p:nvSpPr>
            <p:cNvPr id="32" name="Rectangle: Rounded Corners 31">
              <a:extLst>
                <a:ext uri="{FF2B5EF4-FFF2-40B4-BE49-F238E27FC236}">
                  <a16:creationId xmlns:a16="http://schemas.microsoft.com/office/drawing/2014/main" id="{E64BDB64-34FA-F6A5-5A2D-6274953E17B3}"/>
                </a:ext>
              </a:extLst>
            </p:cNvPr>
            <p:cNvSpPr/>
            <p:nvPr/>
          </p:nvSpPr>
          <p:spPr>
            <a:xfrm>
              <a:off x="9057771" y="4235231"/>
              <a:ext cx="2162744" cy="30092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a:ea typeface="+mn-ea"/>
                  <a:cs typeface="+mn-cs"/>
                </a:rPr>
                <a:t> SUSTAINABILITY</a:t>
              </a:r>
            </a:p>
          </p:txBody>
        </p:sp>
        <p:sp>
          <p:nvSpPr>
            <p:cNvPr id="33" name="Rectangle: Rounded Corners 32">
              <a:extLst>
                <a:ext uri="{FF2B5EF4-FFF2-40B4-BE49-F238E27FC236}">
                  <a16:creationId xmlns:a16="http://schemas.microsoft.com/office/drawing/2014/main" id="{ABB6E4AA-DAFB-C3E0-FDE7-B51E8CFB0BC5}"/>
                </a:ext>
              </a:extLst>
            </p:cNvPr>
            <p:cNvSpPr/>
            <p:nvPr/>
          </p:nvSpPr>
          <p:spPr>
            <a:xfrm>
              <a:off x="9057771" y="4597522"/>
              <a:ext cx="2162744" cy="300920"/>
            </a:xfrm>
            <a:prstGeom prst="roundRect">
              <a:avLst/>
            </a:prstGeom>
            <a:solidFill>
              <a:schemeClr val="tx2">
                <a:lumMod val="75000"/>
                <a:lumOff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a:ea typeface="+mn-ea"/>
                  <a:cs typeface="+mn-cs"/>
                </a:rPr>
                <a:t> TRAINING &amp; DEVELOPMENT</a:t>
              </a:r>
            </a:p>
          </p:txBody>
        </p:sp>
        <p:sp>
          <p:nvSpPr>
            <p:cNvPr id="34" name="Rectangle: Rounded Corners 33">
              <a:extLst>
                <a:ext uri="{FF2B5EF4-FFF2-40B4-BE49-F238E27FC236}">
                  <a16:creationId xmlns:a16="http://schemas.microsoft.com/office/drawing/2014/main" id="{ABC5EC55-BA73-B6F1-A8B1-E58164235F0F}"/>
                </a:ext>
              </a:extLst>
            </p:cNvPr>
            <p:cNvSpPr/>
            <p:nvPr/>
          </p:nvSpPr>
          <p:spPr>
            <a:xfrm>
              <a:off x="9057771" y="4959813"/>
              <a:ext cx="2162744" cy="30092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prstClr val="white"/>
                  </a:solidFill>
                  <a:effectLst/>
                  <a:uLnTx/>
                  <a:uFillTx/>
                  <a:latin typeface="Helvetica"/>
                  <a:ea typeface="+mn-ea"/>
                  <a:cs typeface="+mn-cs"/>
                </a:rPr>
                <a:t> SYSTEMS &amp; TECH</a:t>
              </a:r>
            </a:p>
          </p:txBody>
        </p:sp>
      </p:grpSp>
      <p:grpSp>
        <p:nvGrpSpPr>
          <p:cNvPr id="3" name="Group 2">
            <a:extLst>
              <a:ext uri="{FF2B5EF4-FFF2-40B4-BE49-F238E27FC236}">
                <a16:creationId xmlns:a16="http://schemas.microsoft.com/office/drawing/2014/main" id="{F3ED6132-EF04-D5CA-F692-E562428EE637}"/>
              </a:ext>
            </a:extLst>
          </p:cNvPr>
          <p:cNvGrpSpPr/>
          <p:nvPr/>
        </p:nvGrpSpPr>
        <p:grpSpPr>
          <a:xfrm>
            <a:off x="3769838" y="2874907"/>
            <a:ext cx="3234775" cy="3287442"/>
            <a:chOff x="3998440" y="2874907"/>
            <a:chExt cx="3234775" cy="3287442"/>
          </a:xfrm>
        </p:grpSpPr>
        <p:sp>
          <p:nvSpPr>
            <p:cNvPr id="6" name="Rectangle 5">
              <a:extLst>
                <a:ext uri="{FF2B5EF4-FFF2-40B4-BE49-F238E27FC236}">
                  <a16:creationId xmlns:a16="http://schemas.microsoft.com/office/drawing/2014/main" id="{DA034FB4-E4E6-2DCD-B53E-F16259710639}"/>
                </a:ext>
              </a:extLst>
            </p:cNvPr>
            <p:cNvSpPr/>
            <p:nvPr/>
          </p:nvSpPr>
          <p:spPr>
            <a:xfrm>
              <a:off x="3998440" y="2874907"/>
              <a:ext cx="3198370" cy="3287442"/>
            </a:xfrm>
            <a:prstGeom prst="rect">
              <a:avLst/>
            </a:prstGeom>
            <a:solidFill>
              <a:schemeClr val="accent3">
                <a:lumMod val="20000"/>
                <a:lumOff val="80000"/>
                <a:alpha val="89804"/>
              </a:schemeClr>
            </a:solidFill>
            <a:ln w="12700" cap="flat" cmpd="sng" algn="ctr">
              <a:solidFill>
                <a:srgbClr val="0053A1">
                  <a:alpha val="90000"/>
                  <a:tint val="40000"/>
                  <a:hueOff val="0"/>
                  <a:satOff val="0"/>
                  <a:lumOff val="0"/>
                  <a:alphaOff val="0"/>
                </a:srgbClr>
              </a:solidFill>
              <a:prstDash val="solid"/>
              <a:miter lim="800000"/>
            </a:ln>
            <a:effectLst/>
          </p:spPr>
          <p:txBody>
            <a:bodyPr/>
            <a:lstStyle/>
            <a:p>
              <a:pPr marL="571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None/>
                <a:tabLst/>
                <a:defRPr/>
              </a:pPr>
              <a:endParaRPr kumimoji="0" lang="en-US" sz="4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p:txBody>
        </p:sp>
        <p:sp>
          <p:nvSpPr>
            <p:cNvPr id="42" name="TextBox 41">
              <a:extLst>
                <a:ext uri="{FF2B5EF4-FFF2-40B4-BE49-F238E27FC236}">
                  <a16:creationId xmlns:a16="http://schemas.microsoft.com/office/drawing/2014/main" id="{5CFBD71F-339F-6D0F-3D18-0A7ACA83DBA0}"/>
                </a:ext>
              </a:extLst>
            </p:cNvPr>
            <p:cNvSpPr txBox="1"/>
            <p:nvPr/>
          </p:nvSpPr>
          <p:spPr>
            <a:xfrm>
              <a:off x="4059011" y="2976133"/>
              <a:ext cx="3174204" cy="1161087"/>
            </a:xfrm>
            <a:prstGeom prst="rect">
              <a:avLst/>
            </a:prstGeom>
            <a:noFill/>
          </p:spPr>
          <p:txBody>
            <a:bodyPr wrap="square">
              <a:spAutoFit/>
            </a:bodyPr>
            <a:lstStyle/>
            <a:p>
              <a:pPr marL="571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 </a:t>
              </a:r>
              <a:r>
                <a:rPr kumimoji="0" lang="en-US"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Build upon our brand as a trusted provider in the Dedicated space</a:t>
              </a:r>
            </a:p>
            <a:p>
              <a:pPr marL="91440" marR="0" lvl="1" algn="l" defTabSz="800100" rtl="0" eaLnBrk="1" fontAlgn="auto" latinLnBrk="0" hangingPunct="1">
                <a:lnSpc>
                  <a:spcPct val="90000"/>
                </a:lnSpc>
                <a:spcBef>
                  <a:spcPct val="0"/>
                </a:spcBef>
                <a:spcAft>
                  <a:spcPct val="15000"/>
                </a:spcAft>
                <a:buClrTx/>
                <a:buSzTx/>
                <a:tabLst/>
                <a:defRPr/>
              </a:pPr>
              <a:endParaRPr kumimoji="0" lang="en-US" sz="13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a:p>
              <a:pPr marL="0" marR="0" lvl="1" indent="0" algn="l" defTabSz="800100" rtl="0" eaLnBrk="1" fontAlgn="auto" latinLnBrk="0" hangingPunct="1">
                <a:lnSpc>
                  <a:spcPct val="90000"/>
                </a:lnSpc>
                <a:spcBef>
                  <a:spcPct val="0"/>
                </a:spcBef>
                <a:spcAft>
                  <a:spcPct val="15000"/>
                </a:spcAft>
                <a:buClrTx/>
                <a:buSzTx/>
                <a:buFontTx/>
                <a:buNone/>
                <a:tabLst/>
                <a:defRPr/>
              </a:pPr>
              <a:endParaRPr kumimoji="0" lang="en-US" sz="500"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endParaRPr>
            </a:p>
          </p:txBody>
        </p:sp>
      </p:grpSp>
      <p:sp>
        <p:nvSpPr>
          <p:cNvPr id="11" name="TextBox 10">
            <a:extLst>
              <a:ext uri="{FF2B5EF4-FFF2-40B4-BE49-F238E27FC236}">
                <a16:creationId xmlns:a16="http://schemas.microsoft.com/office/drawing/2014/main" id="{B4465B33-6546-29B3-8A05-22B3BF556B54}"/>
              </a:ext>
            </a:extLst>
          </p:cNvPr>
          <p:cNvSpPr txBox="1"/>
          <p:nvPr/>
        </p:nvSpPr>
        <p:spPr>
          <a:xfrm>
            <a:off x="3797507" y="3996585"/>
            <a:ext cx="3174204" cy="1925142"/>
          </a:xfrm>
          <a:prstGeom prst="rect">
            <a:avLst/>
          </a:prstGeom>
          <a:noFill/>
        </p:spPr>
        <p:txBody>
          <a:bodyPr wrap="square">
            <a:spAutoFit/>
          </a:bodyPr>
          <a:lstStyle/>
          <a:p>
            <a:pPr marL="57150" marR="0" lvl="1" indent="-171450" algn="l" defTabSz="800100" rtl="0" eaLnBrk="1" fontAlgn="auto" latinLnBrk="0" hangingPunct="1">
              <a:lnSpc>
                <a:spcPct val="90000"/>
              </a:lnSpc>
              <a:spcBef>
                <a:spcPct val="0"/>
              </a:spcBef>
              <a:spcAft>
                <a:spcPct val="15000"/>
              </a:spcAft>
              <a:buClrTx/>
              <a:buSzTx/>
              <a:buFont typeface="Arial" panose="020B0604020202020204" pitchFamily="34" charset="0"/>
              <a:buNone/>
              <a:tabLst/>
              <a:defRPr/>
            </a:pPr>
            <a:r>
              <a:rPr kumimoji="0" lang="en-US" b="1"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“Dedicated-centric” with complimentary services</a:t>
            </a:r>
          </a:p>
          <a:p>
            <a:pPr marL="91440" marR="0" lvl="1" indent="0" algn="l" defTabSz="800100" rtl="0" eaLnBrk="1" fontAlgn="auto" latinLnBrk="0" hangingPunct="1">
              <a:lnSpc>
                <a:spcPct val="90000"/>
              </a:lnSpc>
              <a:spcBef>
                <a:spcPct val="0"/>
              </a:spcBef>
              <a:spcAft>
                <a:spcPct val="15000"/>
              </a:spcAft>
              <a:buClrTx/>
              <a:buSzTx/>
              <a:buFontTx/>
              <a:buNone/>
              <a:tabLst/>
              <a:defRPr/>
            </a:pPr>
            <a:endParaRPr kumimoji="0" lang="en-US" sz="400" b="1" i="0" u="none" strike="noStrike" kern="1200" cap="none" spc="0" normalizeH="0" baseline="0" noProof="0">
              <a:ln>
                <a:noFill/>
              </a:ln>
              <a:solidFill>
                <a:srgbClr val="0053A1"/>
              </a:solidFill>
              <a:effectLst/>
              <a:uLnTx/>
              <a:uFillTx/>
              <a:latin typeface="Helvetica" panose="020B0604020202020204" pitchFamily="34" charset="0"/>
              <a:ea typeface="+mn-ea"/>
              <a:cs typeface="Helvetica" panose="020B0604020202020204" pitchFamily="34" charset="0"/>
            </a:endParaRPr>
          </a:p>
          <a:p>
            <a:pPr marL="91440" marR="0" lvl="1" indent="0" algn="l" defTabSz="800100" rtl="0" eaLnBrk="1" fontAlgn="auto" latinLnBrk="0" hangingPunct="1">
              <a:lnSpc>
                <a:spcPct val="90000"/>
              </a:lnSpc>
              <a:spcBef>
                <a:spcPct val="0"/>
              </a:spcBef>
              <a:spcAft>
                <a:spcPct val="150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Launched…</a:t>
            </a:r>
          </a:p>
          <a:p>
            <a:pPr marL="182880" marR="0" lvl="1" indent="-9144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70C0"/>
                </a:solidFill>
                <a:effectLst/>
                <a:uLnTx/>
                <a:uFillTx/>
                <a:latin typeface="Helvetica" panose="020B0604020202020204" pitchFamily="34" charset="0"/>
                <a:ea typeface="+mn-ea"/>
                <a:cs typeface="Helvetica" panose="020B0604020202020204" pitchFamily="34" charset="0"/>
              </a:rPr>
              <a:t>TA Logistics </a:t>
            </a:r>
          </a:p>
          <a:p>
            <a:pPr marL="91440" marR="0" lvl="1" indent="0" algn="l" defTabSz="800100" rtl="0" eaLnBrk="1" fontAlgn="auto" latinLnBrk="0" hangingPunct="1">
              <a:lnSpc>
                <a:spcPct val="90000"/>
              </a:lnSpc>
              <a:spcBef>
                <a:spcPct val="0"/>
              </a:spcBef>
              <a:spcAft>
                <a:spcPct val="15000"/>
              </a:spcAft>
              <a:buClrTx/>
              <a:buSzTx/>
              <a:buFontTx/>
              <a:buNone/>
              <a:tabLst/>
              <a:defRPr/>
            </a:pPr>
            <a:endParaRPr kumimoji="0" lang="en-US" sz="400" b="1" i="0" u="none" strike="noStrike" kern="1200" cap="none" spc="0" normalizeH="0" baseline="0" noProof="0">
              <a:ln>
                <a:noFill/>
              </a:ln>
              <a:solidFill>
                <a:srgbClr val="0053A1"/>
              </a:solidFill>
              <a:effectLst/>
              <a:uLnTx/>
              <a:uFillTx/>
              <a:latin typeface="Helvetica" panose="020B0604020202020204" pitchFamily="34" charset="0"/>
              <a:ea typeface="+mn-ea"/>
              <a:cs typeface="Helvetica" panose="020B0604020202020204" pitchFamily="34" charset="0"/>
            </a:endParaRPr>
          </a:p>
          <a:p>
            <a:pPr marL="91440" marR="0" lvl="1" indent="0" algn="l" defTabSz="800100" rtl="0" eaLnBrk="1" fontAlgn="auto" latinLnBrk="0" hangingPunct="1">
              <a:lnSpc>
                <a:spcPct val="90000"/>
              </a:lnSpc>
              <a:spcBef>
                <a:spcPct val="0"/>
              </a:spcBef>
              <a:spcAft>
                <a:spcPct val="15000"/>
              </a:spcAft>
              <a:buClrTx/>
              <a:buSzTx/>
              <a:buFontTx/>
              <a:buNone/>
              <a:tabLst/>
              <a:defRPr/>
            </a:pPr>
            <a:r>
              <a:rPr kumimoji="0" lang="en-US" sz="1600" b="1"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In Progress…</a:t>
            </a:r>
            <a:endParaRPr kumimoji="0" lang="en-US" sz="1600" b="0" i="0"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endParaRPr>
          </a:p>
          <a:p>
            <a:pPr marL="182880" marR="0" lvl="1" indent="-9144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70C0"/>
                </a:solidFill>
                <a:effectLst/>
                <a:uLnTx/>
                <a:uFillTx/>
                <a:latin typeface="Helvetica" panose="020B0604020202020204" pitchFamily="34" charset="0"/>
                <a:ea typeface="+mn-ea"/>
                <a:cs typeface="Helvetica" panose="020B0604020202020204" pitchFamily="34" charset="0"/>
              </a:rPr>
              <a:t>Port Services</a:t>
            </a:r>
            <a:r>
              <a:rPr kumimoji="0" lang="en-US" sz="14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 (Bulldog)</a:t>
            </a:r>
          </a:p>
          <a:p>
            <a:pPr marL="182880" marR="0" lvl="1" indent="-91440" algn="l" defTabSz="800100" rtl="0" eaLnBrk="1" fontAlgn="auto" latinLnBrk="0" hangingPunct="1">
              <a:lnSpc>
                <a:spcPct val="90000"/>
              </a:lnSpc>
              <a:spcBef>
                <a:spcPct val="0"/>
              </a:spcBef>
              <a:spcAft>
                <a:spcPct val="15000"/>
              </a:spcAft>
              <a:buClrTx/>
              <a:buSzTx/>
              <a:buFont typeface="Arial" panose="020B0604020202020204" pitchFamily="34" charset="0"/>
              <a:buChar char="•"/>
              <a:tabLst/>
              <a:defRPr/>
            </a:pPr>
            <a:r>
              <a:rPr kumimoji="0" lang="en-US" sz="1400" b="1" i="0" u="none" strike="noStrike" kern="1200" cap="none" spc="0" normalizeH="0" baseline="0" noProof="0">
                <a:ln>
                  <a:noFill/>
                </a:ln>
                <a:solidFill>
                  <a:srgbClr val="0070C0"/>
                </a:solidFill>
                <a:effectLst/>
                <a:uLnTx/>
                <a:uFillTx/>
                <a:latin typeface="Helvetica" panose="020B0604020202020204" pitchFamily="34" charset="0"/>
                <a:ea typeface="+mn-ea"/>
                <a:cs typeface="Helvetica" panose="020B0604020202020204" pitchFamily="34" charset="0"/>
              </a:rPr>
              <a:t>Warehousing</a:t>
            </a:r>
            <a:r>
              <a:rPr kumimoji="0" lang="en-US" sz="1400" b="0" i="0" u="none" strike="noStrike" kern="1200" cap="none" spc="0" normalizeH="0" baseline="0" noProof="0">
                <a:ln>
                  <a:noFill/>
                </a:ln>
                <a:solidFill>
                  <a:srgbClr val="000000">
                    <a:hueOff val="0"/>
                    <a:satOff val="0"/>
                    <a:lumOff val="0"/>
                    <a:alphaOff val="0"/>
                  </a:srgbClr>
                </a:solidFill>
                <a:effectLst/>
                <a:uLnTx/>
                <a:uFillTx/>
                <a:latin typeface="Helvetica" panose="020B0604020202020204" pitchFamily="34" charset="0"/>
                <a:ea typeface="+mn-ea"/>
                <a:cs typeface="Helvetica" panose="020B0604020202020204" pitchFamily="34" charset="0"/>
              </a:rPr>
              <a:t> (Lonestar + Bulldog)</a:t>
            </a:r>
          </a:p>
        </p:txBody>
      </p:sp>
    </p:spTree>
    <p:extLst>
      <p:ext uri="{BB962C8B-B14F-4D97-AF65-F5344CB8AC3E}">
        <p14:creationId xmlns:p14="http://schemas.microsoft.com/office/powerpoint/2010/main" val="332701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2ABB-1D5C-354D-B8CC-934FC819D2A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41DA4FF5-0B19-70F9-495C-954CAF37EF04}"/>
              </a:ext>
            </a:extLst>
          </p:cNvPr>
          <p:cNvSpPr txBox="1"/>
          <p:nvPr/>
        </p:nvSpPr>
        <p:spPr>
          <a:xfrm>
            <a:off x="100023" y="426026"/>
            <a:ext cx="5016845" cy="222807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a:ln>
                  <a:noFill/>
                </a:ln>
                <a:solidFill>
                  <a:schemeClr val="tx2"/>
                </a:solidFill>
                <a:effectLst/>
                <a:uLnTx/>
                <a:uFillTx/>
                <a:latin typeface="Poppins Medium" panose="00000600000000000000" pitchFamily="2" charset="0"/>
                <a:cs typeface="Poppins Medium" panose="00000600000000000000" pitchFamily="2" charset="0"/>
              </a:rPr>
              <a:t>OPERATIONAL STATS</a:t>
            </a:r>
            <a:endParaRPr kumimoji="0" lang="en-US" sz="2800" b="1" i="0" u="none" strike="noStrike" kern="1200" cap="none" spc="0" normalizeH="0" baseline="0" noProof="0">
              <a:ln>
                <a:noFill/>
              </a:ln>
              <a:solidFill>
                <a:schemeClr val="tx2"/>
              </a:solidFill>
              <a:effectLst/>
              <a:highlight>
                <a:srgbClr val="FFFF00"/>
              </a:highlight>
              <a:uLnTx/>
              <a:uFillTx/>
              <a:latin typeface="Poppins Medium" panose="00000600000000000000" pitchFamily="2" charset="0"/>
              <a:cs typeface="Poppins Medium" panose="00000600000000000000" pitchFamily="2" charset="0"/>
            </a:endParaRPr>
          </a:p>
        </p:txBody>
      </p:sp>
      <p:pic>
        <p:nvPicPr>
          <p:cNvPr id="7" name="Picture 6" descr="A person with his arms crossed&#10;&#10;Description automatically generated">
            <a:extLst>
              <a:ext uri="{FF2B5EF4-FFF2-40B4-BE49-F238E27FC236}">
                <a16:creationId xmlns:a16="http://schemas.microsoft.com/office/drawing/2014/main" id="{E00B3883-432C-5C78-CF93-934BA7B62295}"/>
              </a:ext>
            </a:extLst>
          </p:cNvPr>
          <p:cNvPicPr>
            <a:picLocks noChangeAspect="1"/>
          </p:cNvPicPr>
          <p:nvPr/>
        </p:nvPicPr>
        <p:blipFill rotWithShape="1">
          <a:blip r:embed="rId3"/>
          <a:srcRect l="6133" r="40200" b="1"/>
          <a:stretch/>
        </p:blipFill>
        <p:spPr>
          <a:xfrm>
            <a:off x="5392882" y="10"/>
            <a:ext cx="6799117" cy="6857990"/>
          </a:xfrm>
          <a:prstGeom prst="rect">
            <a:avLst/>
          </a:prstGeom>
          <a:effectLst/>
        </p:spPr>
      </p:pic>
      <p:graphicFrame>
        <p:nvGraphicFramePr>
          <p:cNvPr id="4" name="Diagram 3">
            <a:extLst>
              <a:ext uri="{FF2B5EF4-FFF2-40B4-BE49-F238E27FC236}">
                <a16:creationId xmlns:a16="http://schemas.microsoft.com/office/drawing/2014/main" id="{4A3D87D3-3775-E4CF-DEB8-268DD5977A31}"/>
              </a:ext>
            </a:extLst>
          </p:cNvPr>
          <p:cNvGraphicFramePr/>
          <p:nvPr>
            <p:extLst>
              <p:ext uri="{D42A27DB-BD31-4B8C-83A1-F6EECF244321}">
                <p14:modId xmlns:p14="http://schemas.microsoft.com/office/powerpoint/2010/main" val="1649748147"/>
              </p:ext>
            </p:extLst>
          </p:nvPr>
        </p:nvGraphicFramePr>
        <p:xfrm>
          <a:off x="709855" y="2565164"/>
          <a:ext cx="4131000" cy="36278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 name="Group 7">
            <a:extLst>
              <a:ext uri="{FF2B5EF4-FFF2-40B4-BE49-F238E27FC236}">
                <a16:creationId xmlns:a16="http://schemas.microsoft.com/office/drawing/2014/main" id="{F9B723CE-8A32-C73E-C71A-8EE52EE3BD19}"/>
              </a:ext>
            </a:extLst>
          </p:cNvPr>
          <p:cNvGrpSpPr/>
          <p:nvPr/>
        </p:nvGrpSpPr>
        <p:grpSpPr>
          <a:xfrm>
            <a:off x="87" y="6388823"/>
            <a:ext cx="12202998" cy="471645"/>
            <a:chOff x="0" y="0"/>
            <a:chExt cx="6671512" cy="222955"/>
          </a:xfrm>
        </p:grpSpPr>
        <p:sp>
          <p:nvSpPr>
            <p:cNvPr id="3" name="Freeform 8">
              <a:extLst>
                <a:ext uri="{FF2B5EF4-FFF2-40B4-BE49-F238E27FC236}">
                  <a16:creationId xmlns:a16="http://schemas.microsoft.com/office/drawing/2014/main" id="{6BC3B732-5C88-E4A6-6A1A-A6905E8A0F03}"/>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grpSp>
      <p:sp>
        <p:nvSpPr>
          <p:cNvPr id="6" name="TextBox 5">
            <a:extLst>
              <a:ext uri="{FF2B5EF4-FFF2-40B4-BE49-F238E27FC236}">
                <a16:creationId xmlns:a16="http://schemas.microsoft.com/office/drawing/2014/main" id="{F5D3845D-B63F-59AF-F555-6FD7356D17E9}"/>
              </a:ext>
            </a:extLst>
          </p:cNvPr>
          <p:cNvSpPr txBox="1"/>
          <p:nvPr/>
        </p:nvSpPr>
        <p:spPr>
          <a:xfrm>
            <a:off x="-77887" y="319908"/>
            <a:ext cx="5548744" cy="1376019"/>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a:ln>
                  <a:noFill/>
                </a:ln>
                <a:solidFill>
                  <a:srgbClr val="0053A1"/>
                </a:solidFill>
                <a:uLnTx/>
                <a:uFillTx/>
                <a:latin typeface="Poppins Medium" panose="00000600000000000000" pitchFamily="2" charset="0"/>
                <a:cs typeface="Poppins Medium" panose="00000600000000000000" pitchFamily="2" charset="0"/>
              </a:rPr>
              <a:t>TA </a:t>
            </a:r>
            <a:r>
              <a:rPr kumimoji="0" lang="en-US" sz="5400" b="1" i="0" u="none" strike="noStrike" kern="1200" cap="none" spc="0" normalizeH="0" baseline="0" noProof="0">
                <a:ln>
                  <a:noFill/>
                </a:ln>
                <a:solidFill>
                  <a:srgbClr val="FF0000"/>
                </a:solidFill>
                <a:uLnTx/>
                <a:uFillTx/>
                <a:latin typeface="Poppins Medium" panose="00000600000000000000" pitchFamily="2" charset="0"/>
                <a:cs typeface="Poppins Medium" panose="00000600000000000000" pitchFamily="2" charset="0"/>
              </a:rPr>
              <a:t>DEDICATED </a:t>
            </a:r>
          </a:p>
        </p:txBody>
      </p:sp>
    </p:spTree>
    <p:extLst>
      <p:ext uri="{BB962C8B-B14F-4D97-AF65-F5344CB8AC3E}">
        <p14:creationId xmlns:p14="http://schemas.microsoft.com/office/powerpoint/2010/main" val="3331123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7">
            <a:extLst>
              <a:ext uri="{FF2B5EF4-FFF2-40B4-BE49-F238E27FC236}">
                <a16:creationId xmlns:a16="http://schemas.microsoft.com/office/drawing/2014/main" id="{B41C8C58-EB90-A1AE-83A4-CA3DB4D9E653}"/>
              </a:ext>
            </a:extLst>
          </p:cNvPr>
          <p:cNvSpPr txBox="1">
            <a:spLocks/>
          </p:cNvSpPr>
          <p:nvPr/>
        </p:nvSpPr>
        <p:spPr>
          <a:xfrm>
            <a:off x="391588" y="283623"/>
            <a:ext cx="4866537" cy="880369"/>
          </a:xfrm>
          <a:prstGeom prst="rect">
            <a:avLst/>
          </a:prstGeom>
        </p:spPr>
        <p:txBody>
          <a:bodyPr vert="horz" wrap="square" lIns="0" tIns="27686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lvl="0" indent="0" algn="l" defTabSz="914400" rtl="0" eaLnBrk="1" fontAlgn="auto" latinLnBrk="0" hangingPunct="1">
              <a:lnSpc>
                <a:spcPct val="72900"/>
              </a:lnSpc>
              <a:spcBef>
                <a:spcPts val="2180"/>
              </a:spcBef>
              <a:spcAft>
                <a:spcPts val="0"/>
              </a:spcAft>
              <a:buClrTx/>
              <a:buSzTx/>
              <a:buFontTx/>
              <a:buNone/>
              <a:tabLst/>
              <a:defRPr/>
            </a:pPr>
            <a:r>
              <a:rPr kumimoji="0" lang="en-US" sz="5000" b="1" i="0" u="none" strike="noStrike" kern="1200" cap="none" spc="-220" normalizeH="0" baseline="0" noProof="0">
                <a:ln>
                  <a:noFill/>
                </a:ln>
                <a:solidFill>
                  <a:srgbClr val="1758A2"/>
                </a:solidFill>
                <a:effectLst/>
                <a:uLnTx/>
                <a:uFillTx/>
                <a:latin typeface="Poppins Medium" panose="00000600000000000000" pitchFamily="2" charset="0"/>
                <a:cs typeface="Poppins Medium" panose="00000600000000000000" pitchFamily="2" charset="0"/>
              </a:rPr>
              <a:t>TFI </a:t>
            </a:r>
            <a:r>
              <a:rPr kumimoji="0" lang="en-US" sz="5000" b="1" i="0" u="none" strike="noStrike" kern="1200" cap="none" spc="-220" normalizeH="0" baseline="0" noProof="0">
                <a:ln>
                  <a:noFill/>
                </a:ln>
                <a:solidFill>
                  <a:srgbClr val="EC403B"/>
                </a:solidFill>
                <a:effectLst/>
                <a:uLnTx/>
                <a:uFillTx/>
                <a:latin typeface="Poppins Medium" panose="00000600000000000000" pitchFamily="2" charset="0"/>
                <a:cs typeface="Poppins Medium" panose="00000600000000000000" pitchFamily="2" charset="0"/>
              </a:rPr>
              <a:t>OVERVIEW</a:t>
            </a:r>
            <a:endParaRPr kumimoji="0" lang="en-US" sz="5000" b="1" i="0" u="none" strike="noStrike" kern="1200" cap="none" spc="0" normalizeH="0" baseline="0" noProof="0">
              <a:ln>
                <a:noFill/>
              </a:ln>
              <a:solidFill>
                <a:srgbClr val="EC403B"/>
              </a:solidFill>
              <a:effectLst/>
              <a:uLnTx/>
              <a:uFillTx/>
              <a:latin typeface="Poppins Medium" panose="00000600000000000000" pitchFamily="2" charset="0"/>
              <a:cs typeface="Poppins Medium" panose="00000600000000000000" pitchFamily="2" charset="0"/>
            </a:endParaRPr>
          </a:p>
        </p:txBody>
      </p:sp>
      <p:pic>
        <p:nvPicPr>
          <p:cNvPr id="10" name="Picture 9">
            <a:extLst>
              <a:ext uri="{FF2B5EF4-FFF2-40B4-BE49-F238E27FC236}">
                <a16:creationId xmlns:a16="http://schemas.microsoft.com/office/drawing/2014/main" id="{E6EF8FD6-3F28-F8FA-133A-589C7B5FD7FE}"/>
              </a:ext>
            </a:extLst>
          </p:cNvPr>
          <p:cNvPicPr>
            <a:picLocks noChangeAspect="1"/>
          </p:cNvPicPr>
          <p:nvPr/>
        </p:nvPicPr>
        <p:blipFill>
          <a:blip r:embed="rId3"/>
          <a:stretch>
            <a:fillRect/>
          </a:stretch>
        </p:blipFill>
        <p:spPr>
          <a:xfrm>
            <a:off x="10531982" y="6401076"/>
            <a:ext cx="1464550" cy="269089"/>
          </a:xfrm>
          <a:prstGeom prst="rect">
            <a:avLst/>
          </a:prstGeom>
        </p:spPr>
      </p:pic>
      <p:grpSp>
        <p:nvGrpSpPr>
          <p:cNvPr id="2" name="Group 7">
            <a:extLst>
              <a:ext uri="{FF2B5EF4-FFF2-40B4-BE49-F238E27FC236}">
                <a16:creationId xmlns:a16="http://schemas.microsoft.com/office/drawing/2014/main" id="{A2762139-028C-9794-981D-807764A6F856}"/>
              </a:ext>
            </a:extLst>
          </p:cNvPr>
          <p:cNvGrpSpPr/>
          <p:nvPr/>
        </p:nvGrpSpPr>
        <p:grpSpPr>
          <a:xfrm>
            <a:off x="-3046" y="6446521"/>
            <a:ext cx="12192000" cy="407444"/>
            <a:chOff x="-1667" y="208803"/>
            <a:chExt cx="6671512" cy="222955"/>
          </a:xfrm>
          <a:solidFill>
            <a:srgbClr val="0053A1"/>
          </a:solidFill>
        </p:grpSpPr>
        <p:sp>
          <p:nvSpPr>
            <p:cNvPr id="9" name="Freeform 8">
              <a:extLst>
                <a:ext uri="{FF2B5EF4-FFF2-40B4-BE49-F238E27FC236}">
                  <a16:creationId xmlns:a16="http://schemas.microsoft.com/office/drawing/2014/main" id="{9EF8C9C0-CFCF-6106-3852-FD36EC4781A3}"/>
                </a:ext>
              </a:extLst>
            </p:cNvPr>
            <p:cNvSpPr/>
            <p:nvPr/>
          </p:nvSpPr>
          <p:spPr>
            <a:xfrm>
              <a:off x="-1667" y="208803"/>
              <a:ext cx="6671512" cy="222955"/>
            </a:xfrm>
            <a:custGeom>
              <a:avLst/>
              <a:gdLst/>
              <a:ahLst/>
              <a:cxnLst/>
              <a:rect l="l" t="t" r="r" b="b"/>
              <a:pathLst>
                <a:path w="6671512" h="222955">
                  <a:moveTo>
                    <a:pt x="0" y="0"/>
                  </a:moveTo>
                  <a:lnTo>
                    <a:pt x="6671512" y="0"/>
                  </a:lnTo>
                  <a:lnTo>
                    <a:pt x="6671512" y="222955"/>
                  </a:lnTo>
                  <a:lnTo>
                    <a:pt x="0" y="222955"/>
                  </a:lnTo>
                  <a:close/>
                </a:path>
              </a:pathLst>
            </a:custGeom>
            <a:grpFill/>
            <a:ln>
              <a:solidFill>
                <a:srgbClr val="0053A1"/>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grpSp>
      <p:grpSp>
        <p:nvGrpSpPr>
          <p:cNvPr id="3" name="Group 2">
            <a:extLst>
              <a:ext uri="{FF2B5EF4-FFF2-40B4-BE49-F238E27FC236}">
                <a16:creationId xmlns:a16="http://schemas.microsoft.com/office/drawing/2014/main" id="{FE646730-7AB8-4521-5895-A3153077CC65}"/>
              </a:ext>
            </a:extLst>
          </p:cNvPr>
          <p:cNvGrpSpPr/>
          <p:nvPr/>
        </p:nvGrpSpPr>
        <p:grpSpPr>
          <a:xfrm>
            <a:off x="4347455" y="1073596"/>
            <a:ext cx="7263076" cy="5042233"/>
            <a:chOff x="2446019" y="1257301"/>
            <a:chExt cx="7341108" cy="5003418"/>
          </a:xfrm>
        </p:grpSpPr>
        <p:grpSp>
          <p:nvGrpSpPr>
            <p:cNvPr id="4" name="object 3">
              <a:extLst>
                <a:ext uri="{FF2B5EF4-FFF2-40B4-BE49-F238E27FC236}">
                  <a16:creationId xmlns:a16="http://schemas.microsoft.com/office/drawing/2014/main" id="{ECD6C7FC-3B33-7292-3F16-7A30CF1B46E8}"/>
                </a:ext>
              </a:extLst>
            </p:cNvPr>
            <p:cNvGrpSpPr/>
            <p:nvPr/>
          </p:nvGrpSpPr>
          <p:grpSpPr>
            <a:xfrm>
              <a:off x="6108191" y="1257301"/>
              <a:ext cx="1879600" cy="1914525"/>
              <a:chOff x="4584191" y="1257300"/>
              <a:chExt cx="1879600" cy="1914525"/>
            </a:xfrm>
          </p:grpSpPr>
          <p:pic>
            <p:nvPicPr>
              <p:cNvPr id="46" name="object 4">
                <a:extLst>
                  <a:ext uri="{FF2B5EF4-FFF2-40B4-BE49-F238E27FC236}">
                    <a16:creationId xmlns:a16="http://schemas.microsoft.com/office/drawing/2014/main" id="{BC3BC18B-7B29-0F94-3BCE-02B1EE295C07}"/>
                  </a:ext>
                </a:extLst>
              </p:cNvPr>
              <p:cNvPicPr/>
              <p:nvPr/>
            </p:nvPicPr>
            <p:blipFill>
              <a:blip r:embed="rId4" cstate="print"/>
              <a:stretch>
                <a:fillRect/>
              </a:stretch>
            </p:blipFill>
            <p:spPr>
              <a:xfrm>
                <a:off x="4597907" y="1257300"/>
                <a:ext cx="1818132" cy="1914144"/>
              </a:xfrm>
              <a:prstGeom prst="rect">
                <a:avLst/>
              </a:prstGeom>
            </p:spPr>
          </p:pic>
          <p:pic>
            <p:nvPicPr>
              <p:cNvPr id="47" name="object 5">
                <a:extLst>
                  <a:ext uri="{FF2B5EF4-FFF2-40B4-BE49-F238E27FC236}">
                    <a16:creationId xmlns:a16="http://schemas.microsoft.com/office/drawing/2014/main" id="{897BED2A-A94A-DB0D-64D8-2E4065BF8F58}"/>
                  </a:ext>
                </a:extLst>
              </p:cNvPr>
              <p:cNvPicPr/>
              <p:nvPr/>
            </p:nvPicPr>
            <p:blipFill>
              <a:blip r:embed="rId5" cstate="print"/>
              <a:stretch>
                <a:fillRect/>
              </a:stretch>
            </p:blipFill>
            <p:spPr>
              <a:xfrm>
                <a:off x="4584191" y="1569720"/>
                <a:ext cx="1879091" cy="1299972"/>
              </a:xfrm>
              <a:prstGeom prst="rect">
                <a:avLst/>
              </a:prstGeom>
            </p:spPr>
          </p:pic>
          <p:pic>
            <p:nvPicPr>
              <p:cNvPr id="48" name="object 6">
                <a:extLst>
                  <a:ext uri="{FF2B5EF4-FFF2-40B4-BE49-F238E27FC236}">
                    <a16:creationId xmlns:a16="http://schemas.microsoft.com/office/drawing/2014/main" id="{E9D2F691-B6B3-C8D1-217E-10FC8F43957E}"/>
                  </a:ext>
                </a:extLst>
              </p:cNvPr>
              <p:cNvPicPr/>
              <p:nvPr/>
            </p:nvPicPr>
            <p:blipFill>
              <a:blip r:embed="rId6" cstate="print"/>
              <a:stretch>
                <a:fillRect/>
              </a:stretch>
            </p:blipFill>
            <p:spPr>
              <a:xfrm>
                <a:off x="4640579" y="1277111"/>
                <a:ext cx="1737360" cy="1833372"/>
              </a:xfrm>
              <a:prstGeom prst="rect">
                <a:avLst/>
              </a:prstGeom>
            </p:spPr>
          </p:pic>
        </p:grpSp>
        <p:sp>
          <p:nvSpPr>
            <p:cNvPr id="5" name="object 7">
              <a:extLst>
                <a:ext uri="{FF2B5EF4-FFF2-40B4-BE49-F238E27FC236}">
                  <a16:creationId xmlns:a16="http://schemas.microsoft.com/office/drawing/2014/main" id="{1A2208E9-CCBB-8331-0322-5A0F01045CF3}"/>
                </a:ext>
              </a:extLst>
            </p:cNvPr>
            <p:cNvSpPr txBox="1"/>
            <p:nvPr/>
          </p:nvSpPr>
          <p:spPr>
            <a:xfrm>
              <a:off x="6245097" y="1631950"/>
              <a:ext cx="1576070" cy="1071880"/>
            </a:xfrm>
            <a:prstGeom prst="rect">
              <a:avLst/>
            </a:prstGeom>
          </p:spPr>
          <p:txBody>
            <a:bodyPr vert="horz" wrap="square" lIns="0" tIns="12700" rIns="0" bIns="0" rtlCol="0">
              <a:spAutoFit/>
            </a:bodyPr>
            <a:lstStyle/>
            <a:p>
              <a:pPr marL="1270" marR="0" lvl="0" indent="0" algn="ctr" defTabSz="914400" rtl="0" eaLnBrk="1" fontAlgn="auto" latinLnBrk="0" hangingPunct="1">
                <a:lnSpc>
                  <a:spcPts val="2090"/>
                </a:lnSpc>
                <a:spcBef>
                  <a:spcPts val="100"/>
                </a:spcBef>
                <a:spcAft>
                  <a:spcPts val="0"/>
                </a:spcAft>
                <a:buClrTx/>
                <a:buSzTx/>
                <a:buFontTx/>
                <a:buNone/>
                <a:tabLst/>
                <a:defRPr/>
              </a:pPr>
              <a:r>
                <a:rPr kumimoji="0" sz="1800" b="1" i="0" u="none" strike="noStrike" kern="1200" cap="none" spc="-4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Diversified:</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12700" marR="5080" lvl="0" indent="635" algn="ctr" defTabSz="914400" rtl="0" eaLnBrk="1" fontAlgn="auto" latinLnBrk="0" hangingPunct="1">
                <a:lnSpc>
                  <a:spcPts val="1510"/>
                </a:lnSpc>
                <a:spcBef>
                  <a:spcPts val="120"/>
                </a:spcBef>
                <a:spcAft>
                  <a:spcPts val="0"/>
                </a:spcAft>
                <a:buClrTx/>
                <a:buSzTx/>
                <a:buFontTx/>
                <a:buNone/>
                <a:tabLst/>
                <a:defRPr/>
              </a:pPr>
              <a:r>
                <a:rPr kumimoji="0" sz="1400" b="1" i="0" u="none" strike="noStrike" kern="1200" cap="none" spc="-15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Package</a:t>
              </a:r>
              <a:r>
                <a:rPr kumimoji="0" sz="1400" b="1" i="0" u="none" strike="noStrike" kern="1200" cap="none" spc="-7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4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&amp;</a:t>
              </a:r>
              <a:r>
                <a:rPr kumimoji="0" sz="1400" b="1" i="0" u="none" strike="noStrike" kern="1200" cap="none" spc="-5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Courier, </a:t>
              </a:r>
              <a:r>
                <a:rPr kumimoji="0" sz="1400" b="1" i="0" u="none" strike="noStrike" kern="1200" cap="none" spc="-17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Less-</a:t>
              </a:r>
              <a:r>
                <a:rPr kumimoji="0" sz="1400" b="1" i="0" u="none" strike="noStrike" kern="1200" cap="none" spc="-1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Than-Truckload, </a:t>
              </a:r>
              <a:r>
                <a:rPr kumimoji="0" sz="1400" b="1" i="0" u="none" strike="noStrike" kern="1200" cap="none" spc="-12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Truckload</a:t>
              </a:r>
              <a:r>
                <a:rPr kumimoji="0" sz="1400" b="1" i="0" u="none" strike="noStrike" kern="1200" cap="none" spc="-6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2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and </a:t>
              </a:r>
              <a:r>
                <a:rPr kumimoji="0" sz="1400" b="1" i="0" u="none" strike="noStrike" kern="1200" cap="none" spc="-4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Logistics</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grpSp>
          <p:nvGrpSpPr>
            <p:cNvPr id="7" name="object 8">
              <a:extLst>
                <a:ext uri="{FF2B5EF4-FFF2-40B4-BE49-F238E27FC236}">
                  <a16:creationId xmlns:a16="http://schemas.microsoft.com/office/drawing/2014/main" id="{645F65A0-AE1D-ABFB-B04D-99BCCBFA20FC}"/>
                </a:ext>
              </a:extLst>
            </p:cNvPr>
            <p:cNvGrpSpPr/>
            <p:nvPr/>
          </p:nvGrpSpPr>
          <p:grpSpPr>
            <a:xfrm>
              <a:off x="4287012" y="1257301"/>
              <a:ext cx="1818639" cy="1914525"/>
              <a:chOff x="2763011" y="1257300"/>
              <a:chExt cx="1818639" cy="1914525"/>
            </a:xfrm>
          </p:grpSpPr>
          <p:pic>
            <p:nvPicPr>
              <p:cNvPr id="43" name="object 9">
                <a:extLst>
                  <a:ext uri="{FF2B5EF4-FFF2-40B4-BE49-F238E27FC236}">
                    <a16:creationId xmlns:a16="http://schemas.microsoft.com/office/drawing/2014/main" id="{ACD79365-3692-ECAA-B3D5-D04F52DEC2EE}"/>
                  </a:ext>
                </a:extLst>
              </p:cNvPr>
              <p:cNvPicPr/>
              <p:nvPr/>
            </p:nvPicPr>
            <p:blipFill>
              <a:blip r:embed="rId4" cstate="print"/>
              <a:stretch>
                <a:fillRect/>
              </a:stretch>
            </p:blipFill>
            <p:spPr>
              <a:xfrm>
                <a:off x="2763011" y="1257300"/>
                <a:ext cx="1818132" cy="1914144"/>
              </a:xfrm>
              <a:prstGeom prst="rect">
                <a:avLst/>
              </a:prstGeom>
            </p:spPr>
          </p:pic>
          <p:pic>
            <p:nvPicPr>
              <p:cNvPr id="44" name="object 10">
                <a:extLst>
                  <a:ext uri="{FF2B5EF4-FFF2-40B4-BE49-F238E27FC236}">
                    <a16:creationId xmlns:a16="http://schemas.microsoft.com/office/drawing/2014/main" id="{1DE819CE-7224-2DEF-F784-066A5AE91289}"/>
                  </a:ext>
                </a:extLst>
              </p:cNvPr>
              <p:cNvPicPr/>
              <p:nvPr/>
            </p:nvPicPr>
            <p:blipFill>
              <a:blip r:embed="rId7" cstate="print"/>
              <a:stretch>
                <a:fillRect/>
              </a:stretch>
            </p:blipFill>
            <p:spPr>
              <a:xfrm>
                <a:off x="2935223" y="1761731"/>
                <a:ext cx="1522476" cy="915936"/>
              </a:xfrm>
              <a:prstGeom prst="rect">
                <a:avLst/>
              </a:prstGeom>
            </p:spPr>
          </p:pic>
          <p:pic>
            <p:nvPicPr>
              <p:cNvPr id="45" name="object 11">
                <a:extLst>
                  <a:ext uri="{FF2B5EF4-FFF2-40B4-BE49-F238E27FC236}">
                    <a16:creationId xmlns:a16="http://schemas.microsoft.com/office/drawing/2014/main" id="{B486E939-8F35-4524-6B35-3F0941A63911}"/>
                  </a:ext>
                </a:extLst>
              </p:cNvPr>
              <p:cNvPicPr/>
              <p:nvPr/>
            </p:nvPicPr>
            <p:blipFill>
              <a:blip r:embed="rId8" cstate="print"/>
              <a:stretch>
                <a:fillRect/>
              </a:stretch>
            </p:blipFill>
            <p:spPr>
              <a:xfrm>
                <a:off x="2805683" y="1277111"/>
                <a:ext cx="1737360" cy="1833372"/>
              </a:xfrm>
              <a:prstGeom prst="rect">
                <a:avLst/>
              </a:prstGeom>
            </p:spPr>
          </p:pic>
        </p:grpSp>
        <p:sp>
          <p:nvSpPr>
            <p:cNvPr id="8" name="object 12">
              <a:extLst>
                <a:ext uri="{FF2B5EF4-FFF2-40B4-BE49-F238E27FC236}">
                  <a16:creationId xmlns:a16="http://schemas.microsoft.com/office/drawing/2014/main" id="{969ED87C-577A-3AD0-8AFB-C3893FBC03B4}"/>
                </a:ext>
              </a:extLst>
            </p:cNvPr>
            <p:cNvSpPr txBox="1"/>
            <p:nvPr/>
          </p:nvSpPr>
          <p:spPr>
            <a:xfrm>
              <a:off x="4627626" y="1823974"/>
              <a:ext cx="1144270" cy="687705"/>
            </a:xfrm>
            <a:prstGeom prst="rect">
              <a:avLst/>
            </a:prstGeom>
          </p:spPr>
          <p:txBody>
            <a:bodyPr vert="horz" wrap="square" lIns="0" tIns="12700" rIns="0" bIns="0" rtlCol="0">
              <a:spAutoFit/>
            </a:bodyPr>
            <a:lstStyle/>
            <a:p>
              <a:pPr marL="0" marR="0" lvl="0" indent="0" algn="ctr" defTabSz="914400" rtl="0" eaLnBrk="1" fontAlgn="auto" latinLnBrk="0" hangingPunct="1">
                <a:lnSpc>
                  <a:spcPts val="2090"/>
                </a:lnSpc>
                <a:spcBef>
                  <a:spcPts val="100"/>
                </a:spcBef>
                <a:spcAft>
                  <a:spcPts val="0"/>
                </a:spcAft>
                <a:buClrTx/>
                <a:buSzTx/>
                <a:buFontTx/>
                <a:buNone/>
                <a:tabLst/>
                <a:defRPr/>
              </a:pPr>
              <a:r>
                <a:rPr kumimoji="0" sz="1800" b="1" i="0" u="none" strike="noStrike" kern="1200" cap="none" spc="-14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Full</a:t>
              </a:r>
              <a:r>
                <a:rPr kumimoji="0" sz="1800" b="1" i="0" u="none" strike="noStrike" kern="1200" cap="none" spc="-9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800" b="1" i="0" u="none" strike="noStrike" kern="1200" cap="none" spc="-12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service:</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58419" marR="51435" lvl="0" indent="0" algn="ctr" defTabSz="914400" rtl="0" eaLnBrk="1" fontAlgn="auto" latinLnBrk="0" hangingPunct="1">
                <a:lnSpc>
                  <a:spcPts val="1510"/>
                </a:lnSpc>
                <a:spcBef>
                  <a:spcPts val="120"/>
                </a:spcBef>
                <a:spcAft>
                  <a:spcPts val="0"/>
                </a:spcAft>
                <a:buClrTx/>
                <a:buSzTx/>
                <a:buFontTx/>
                <a:buNone/>
                <a:tabLst/>
                <a:defRPr/>
              </a:pPr>
              <a:r>
                <a:rPr kumimoji="0" sz="1400" b="1" i="0" u="none" strike="noStrike" kern="1200" cap="none" spc="-114"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Transport</a:t>
              </a:r>
              <a:r>
                <a:rPr kumimoji="0" sz="1400" b="1" i="0" u="none" strike="noStrike" kern="1200" cap="none" spc="-6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9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and </a:t>
              </a:r>
              <a:r>
                <a:rPr kumimoji="0" sz="14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logistics</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grpSp>
          <p:nvGrpSpPr>
            <p:cNvPr id="11" name="object 13">
              <a:extLst>
                <a:ext uri="{FF2B5EF4-FFF2-40B4-BE49-F238E27FC236}">
                  <a16:creationId xmlns:a16="http://schemas.microsoft.com/office/drawing/2014/main" id="{0DCFE203-E1B4-CF1F-F12C-DDE71F64B1D9}"/>
                </a:ext>
              </a:extLst>
            </p:cNvPr>
            <p:cNvGrpSpPr/>
            <p:nvPr/>
          </p:nvGrpSpPr>
          <p:grpSpPr>
            <a:xfrm>
              <a:off x="3366517" y="2804161"/>
              <a:ext cx="1818639" cy="1914525"/>
              <a:chOff x="1842516" y="2804160"/>
              <a:chExt cx="1818639" cy="1914525"/>
            </a:xfrm>
          </p:grpSpPr>
          <p:pic>
            <p:nvPicPr>
              <p:cNvPr id="40" name="object 14">
                <a:extLst>
                  <a:ext uri="{FF2B5EF4-FFF2-40B4-BE49-F238E27FC236}">
                    <a16:creationId xmlns:a16="http://schemas.microsoft.com/office/drawing/2014/main" id="{A1FB19C4-DFAB-C1FF-6EED-4CAF114E9126}"/>
                  </a:ext>
                </a:extLst>
              </p:cNvPr>
              <p:cNvPicPr/>
              <p:nvPr/>
            </p:nvPicPr>
            <p:blipFill>
              <a:blip r:embed="rId4" cstate="print"/>
              <a:stretch>
                <a:fillRect/>
              </a:stretch>
            </p:blipFill>
            <p:spPr>
              <a:xfrm>
                <a:off x="1842516" y="2804160"/>
                <a:ext cx="1818132" cy="1914144"/>
              </a:xfrm>
              <a:prstGeom prst="rect">
                <a:avLst/>
              </a:prstGeom>
            </p:spPr>
          </p:pic>
          <p:pic>
            <p:nvPicPr>
              <p:cNvPr id="41" name="object 15">
                <a:extLst>
                  <a:ext uri="{FF2B5EF4-FFF2-40B4-BE49-F238E27FC236}">
                    <a16:creationId xmlns:a16="http://schemas.microsoft.com/office/drawing/2014/main" id="{56A509BB-90A3-CE8D-4FFC-42BCC800664D}"/>
                  </a:ext>
                </a:extLst>
              </p:cNvPr>
              <p:cNvPicPr/>
              <p:nvPr/>
            </p:nvPicPr>
            <p:blipFill>
              <a:blip r:embed="rId9" cstate="print"/>
              <a:stretch>
                <a:fillRect/>
              </a:stretch>
            </p:blipFill>
            <p:spPr>
              <a:xfrm>
                <a:off x="1943100" y="2965704"/>
                <a:ext cx="1653539" cy="1601724"/>
              </a:xfrm>
              <a:prstGeom prst="rect">
                <a:avLst/>
              </a:prstGeom>
            </p:spPr>
          </p:pic>
          <p:pic>
            <p:nvPicPr>
              <p:cNvPr id="42" name="object 16">
                <a:extLst>
                  <a:ext uri="{FF2B5EF4-FFF2-40B4-BE49-F238E27FC236}">
                    <a16:creationId xmlns:a16="http://schemas.microsoft.com/office/drawing/2014/main" id="{751D20A9-1579-18A6-861D-1AD4AD67BF31}"/>
                  </a:ext>
                </a:extLst>
              </p:cNvPr>
              <p:cNvPicPr/>
              <p:nvPr/>
            </p:nvPicPr>
            <p:blipFill>
              <a:blip r:embed="rId10" cstate="print"/>
              <a:stretch>
                <a:fillRect/>
              </a:stretch>
            </p:blipFill>
            <p:spPr>
              <a:xfrm>
                <a:off x="1885188" y="2823972"/>
                <a:ext cx="1737360" cy="1833371"/>
              </a:xfrm>
              <a:prstGeom prst="rect">
                <a:avLst/>
              </a:prstGeom>
            </p:spPr>
          </p:pic>
        </p:grpSp>
        <p:sp>
          <p:nvSpPr>
            <p:cNvPr id="13" name="object 17">
              <a:extLst>
                <a:ext uri="{FF2B5EF4-FFF2-40B4-BE49-F238E27FC236}">
                  <a16:creationId xmlns:a16="http://schemas.microsoft.com/office/drawing/2014/main" id="{BECA7B16-FA27-F687-601D-F63DFAD404C2}"/>
                </a:ext>
              </a:extLst>
            </p:cNvPr>
            <p:cNvSpPr txBox="1"/>
            <p:nvPr/>
          </p:nvSpPr>
          <p:spPr>
            <a:xfrm>
              <a:off x="3604005" y="3028316"/>
              <a:ext cx="1347470" cy="1373505"/>
            </a:xfrm>
            <a:prstGeom prst="rect">
              <a:avLst/>
            </a:prstGeom>
          </p:spPr>
          <p:txBody>
            <a:bodyPr vert="horz" wrap="square" lIns="0" tIns="43815" rIns="0" bIns="0" rtlCol="0">
              <a:spAutoFit/>
            </a:bodyPr>
            <a:lstStyle/>
            <a:p>
              <a:pPr marL="219710" marR="211454" lvl="0" indent="-635" algn="ctr" defTabSz="914400" rtl="0" eaLnBrk="1" fontAlgn="auto" latinLnBrk="0" hangingPunct="1">
                <a:lnSpc>
                  <a:spcPts val="1939"/>
                </a:lnSpc>
                <a:spcBef>
                  <a:spcPts val="345"/>
                </a:spcBef>
                <a:spcAft>
                  <a:spcPts val="0"/>
                </a:spcAft>
                <a:buClrTx/>
                <a:buSzTx/>
                <a:buFontTx/>
                <a:buNone/>
                <a:tabLst/>
                <a:defRPr/>
              </a:pPr>
              <a:r>
                <a:rPr kumimoji="0" sz="18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North </a:t>
              </a:r>
              <a:r>
                <a:rPr kumimoji="0" sz="1800" b="1" i="0" u="none" strike="noStrike" kern="1200" cap="none" spc="-14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American </a:t>
              </a:r>
              <a:r>
                <a:rPr kumimoji="0" sz="18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Leader:</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12065" marR="5080" lvl="0" indent="0" algn="ctr" defTabSz="914400" rtl="0" eaLnBrk="1" fontAlgn="auto" latinLnBrk="0" hangingPunct="1">
                <a:lnSpc>
                  <a:spcPts val="1510"/>
                </a:lnSpc>
                <a:spcBef>
                  <a:spcPts val="35"/>
                </a:spcBef>
                <a:spcAft>
                  <a:spcPts val="0"/>
                </a:spcAft>
                <a:buClrTx/>
                <a:buSzTx/>
                <a:buFontTx/>
                <a:buNone/>
                <a:tabLst/>
                <a:defRPr/>
              </a:pPr>
              <a:r>
                <a:rPr kumimoji="0" sz="1400" b="1" i="0" u="none" strike="noStrike" kern="1200" cap="none" spc="-10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Operations</a:t>
              </a:r>
              <a:r>
                <a:rPr kumimoji="0" sz="1400" b="1" i="0" u="none" strike="noStrike" kern="1200" cap="none" spc="-2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15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across </a:t>
              </a:r>
              <a:r>
                <a:rPr kumimoji="0" sz="1400" b="1" i="0" u="none" strike="noStrike" kern="1200" cap="none" spc="-10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U.S.,</a:t>
              </a:r>
              <a:r>
                <a:rPr kumimoji="0" sz="1400" b="1" i="0" u="none" strike="noStrike" kern="1200" cap="none" spc="-5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13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Canada</a:t>
              </a:r>
              <a:r>
                <a:rPr kumimoji="0" sz="1400" b="1" i="0" u="none" strike="noStrike" kern="1200" cap="none" spc="-8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2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and </a:t>
              </a:r>
              <a:r>
                <a:rPr kumimoji="0" sz="14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Mexico</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grpSp>
          <p:nvGrpSpPr>
            <p:cNvPr id="14" name="object 18">
              <a:extLst>
                <a:ext uri="{FF2B5EF4-FFF2-40B4-BE49-F238E27FC236}">
                  <a16:creationId xmlns:a16="http://schemas.microsoft.com/office/drawing/2014/main" id="{CA8729A3-F82D-7E34-3CFE-27C9A040D60A}"/>
                </a:ext>
              </a:extLst>
            </p:cNvPr>
            <p:cNvGrpSpPr/>
            <p:nvPr/>
          </p:nvGrpSpPr>
          <p:grpSpPr>
            <a:xfrm>
              <a:off x="7025641" y="2804161"/>
              <a:ext cx="1818639" cy="1914525"/>
              <a:chOff x="5501640" y="2804160"/>
              <a:chExt cx="1818639" cy="1914525"/>
            </a:xfrm>
          </p:grpSpPr>
          <p:pic>
            <p:nvPicPr>
              <p:cNvPr id="37" name="object 19">
                <a:extLst>
                  <a:ext uri="{FF2B5EF4-FFF2-40B4-BE49-F238E27FC236}">
                    <a16:creationId xmlns:a16="http://schemas.microsoft.com/office/drawing/2014/main" id="{35C1CD8F-BCDC-1352-75E2-27520435C57A}"/>
                  </a:ext>
                </a:extLst>
              </p:cNvPr>
              <p:cNvPicPr/>
              <p:nvPr/>
            </p:nvPicPr>
            <p:blipFill>
              <a:blip r:embed="rId4" cstate="print"/>
              <a:stretch>
                <a:fillRect/>
              </a:stretch>
            </p:blipFill>
            <p:spPr>
              <a:xfrm>
                <a:off x="5501640" y="2804160"/>
                <a:ext cx="1818132" cy="1914144"/>
              </a:xfrm>
              <a:prstGeom prst="rect">
                <a:avLst/>
              </a:prstGeom>
            </p:spPr>
          </p:pic>
          <p:pic>
            <p:nvPicPr>
              <p:cNvPr id="38" name="object 20">
                <a:extLst>
                  <a:ext uri="{FF2B5EF4-FFF2-40B4-BE49-F238E27FC236}">
                    <a16:creationId xmlns:a16="http://schemas.microsoft.com/office/drawing/2014/main" id="{9E054403-21F0-BCA1-F86E-DBD7158A5859}"/>
                  </a:ext>
                </a:extLst>
              </p:cNvPr>
              <p:cNvPicPr/>
              <p:nvPr/>
            </p:nvPicPr>
            <p:blipFill>
              <a:blip r:embed="rId11" cstate="print"/>
              <a:stretch>
                <a:fillRect/>
              </a:stretch>
            </p:blipFill>
            <p:spPr>
              <a:xfrm>
                <a:off x="5654040" y="3089148"/>
                <a:ext cx="1549908" cy="1354835"/>
              </a:xfrm>
              <a:prstGeom prst="rect">
                <a:avLst/>
              </a:prstGeom>
            </p:spPr>
          </p:pic>
          <p:pic>
            <p:nvPicPr>
              <p:cNvPr id="39" name="object 21">
                <a:extLst>
                  <a:ext uri="{FF2B5EF4-FFF2-40B4-BE49-F238E27FC236}">
                    <a16:creationId xmlns:a16="http://schemas.microsoft.com/office/drawing/2014/main" id="{97183BCF-F311-44F6-F9FC-C9B5F013D3E2}"/>
                  </a:ext>
                </a:extLst>
              </p:cNvPr>
              <p:cNvPicPr/>
              <p:nvPr/>
            </p:nvPicPr>
            <p:blipFill>
              <a:blip r:embed="rId12" cstate="print"/>
              <a:stretch>
                <a:fillRect/>
              </a:stretch>
            </p:blipFill>
            <p:spPr>
              <a:xfrm>
                <a:off x="5544312" y="2823972"/>
                <a:ext cx="1737360" cy="1833371"/>
              </a:xfrm>
              <a:prstGeom prst="rect">
                <a:avLst/>
              </a:prstGeom>
            </p:spPr>
          </p:pic>
        </p:grpSp>
        <p:sp>
          <p:nvSpPr>
            <p:cNvPr id="15" name="object 22">
              <a:extLst>
                <a:ext uri="{FF2B5EF4-FFF2-40B4-BE49-F238E27FC236}">
                  <a16:creationId xmlns:a16="http://schemas.microsoft.com/office/drawing/2014/main" id="{72F01891-CEB2-0348-86A7-FFC4674A005B}"/>
                </a:ext>
              </a:extLst>
            </p:cNvPr>
            <p:cNvSpPr txBox="1"/>
            <p:nvPr/>
          </p:nvSpPr>
          <p:spPr>
            <a:xfrm>
              <a:off x="7289547" y="3151759"/>
              <a:ext cx="1297305" cy="1126490"/>
            </a:xfrm>
            <a:prstGeom prst="rect">
              <a:avLst/>
            </a:prstGeom>
          </p:spPr>
          <p:txBody>
            <a:bodyPr vert="horz" wrap="square" lIns="0" tIns="43815" rIns="0" bIns="0" rtlCol="0">
              <a:spAutoFit/>
            </a:bodyPr>
            <a:lstStyle/>
            <a:p>
              <a:pPr marL="199390" marR="189865" lvl="0" indent="0" algn="ctr" defTabSz="914400" rtl="0" eaLnBrk="1" fontAlgn="auto" latinLnBrk="0" hangingPunct="1">
                <a:lnSpc>
                  <a:spcPts val="1939"/>
                </a:lnSpc>
                <a:spcBef>
                  <a:spcPts val="345"/>
                </a:spcBef>
                <a:spcAft>
                  <a:spcPts val="0"/>
                </a:spcAft>
                <a:buClrTx/>
                <a:buSzTx/>
                <a:buFontTx/>
                <a:buNone/>
                <a:tabLst/>
                <a:defRPr/>
              </a:pPr>
              <a:r>
                <a:rPr kumimoji="0" sz="1800" b="1" i="0" u="none" strike="noStrike" kern="1200" cap="none" spc="-16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Extensive </a:t>
              </a:r>
              <a:r>
                <a:rPr kumimoji="0" sz="1800" b="1" i="0" u="none" strike="noStrike" kern="1200" cap="none" spc="-9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Network:</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ts val="1430"/>
                </a:lnSpc>
                <a:spcBef>
                  <a:spcPts val="0"/>
                </a:spcBef>
                <a:spcAft>
                  <a:spcPts val="0"/>
                </a:spcAft>
                <a:buClrTx/>
                <a:buSzTx/>
                <a:buFontTx/>
                <a:buNone/>
                <a:tabLst/>
                <a:defRPr/>
              </a:pPr>
              <a:r>
                <a:rPr kumimoji="0" sz="1400" b="1" i="0" u="none" strike="noStrike" kern="1200" cap="none" spc="-7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567 </a:t>
              </a:r>
              <a:r>
                <a:rPr kumimoji="0" sz="14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facilities,</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ts val="1510"/>
                </a:lnSpc>
                <a:spcBef>
                  <a:spcPts val="0"/>
                </a:spcBef>
                <a:spcAft>
                  <a:spcPts val="0"/>
                </a:spcAft>
                <a:buClrTx/>
                <a:buSzTx/>
                <a:buFontTx/>
                <a:buNone/>
                <a:tabLst/>
                <a:defRPr/>
              </a:pPr>
              <a:r>
                <a:rPr kumimoji="0" sz="1400" b="1" i="0" u="none" strike="noStrike" kern="1200" cap="none" spc="-7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20,051</a:t>
              </a:r>
              <a:r>
                <a:rPr kumimoji="0" sz="1400" b="1" i="0" u="none" strike="noStrike" kern="1200" cap="none" spc="-5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2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tractors,</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ts val="1595"/>
                </a:lnSpc>
                <a:spcBef>
                  <a:spcPts val="0"/>
                </a:spcBef>
                <a:spcAft>
                  <a:spcPts val="0"/>
                </a:spcAft>
                <a:buClrTx/>
                <a:buSzTx/>
                <a:buFontTx/>
                <a:buNone/>
                <a:tabLst/>
                <a:defRPr/>
              </a:pPr>
              <a:r>
                <a:rPr kumimoji="0" sz="1400" b="1" i="0" u="none" strike="noStrike" kern="1200" cap="none" spc="-7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48,817</a:t>
              </a:r>
              <a:r>
                <a:rPr kumimoji="0" sz="1400" b="1" i="0" u="none" strike="noStrike" kern="1200" cap="none" spc="-5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trailers</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grpSp>
          <p:nvGrpSpPr>
            <p:cNvPr id="16" name="object 23">
              <a:extLst>
                <a:ext uri="{FF2B5EF4-FFF2-40B4-BE49-F238E27FC236}">
                  <a16:creationId xmlns:a16="http://schemas.microsoft.com/office/drawing/2014/main" id="{D5CC201D-4A0D-7D40-9B9D-B8B9A8D128D6}"/>
                </a:ext>
              </a:extLst>
            </p:cNvPr>
            <p:cNvGrpSpPr/>
            <p:nvPr/>
          </p:nvGrpSpPr>
          <p:grpSpPr>
            <a:xfrm>
              <a:off x="6117335" y="4344924"/>
              <a:ext cx="1896110" cy="1915795"/>
              <a:chOff x="4593335" y="4344923"/>
              <a:chExt cx="1896110" cy="1915795"/>
            </a:xfrm>
          </p:grpSpPr>
          <p:pic>
            <p:nvPicPr>
              <p:cNvPr id="34" name="object 24">
                <a:extLst>
                  <a:ext uri="{FF2B5EF4-FFF2-40B4-BE49-F238E27FC236}">
                    <a16:creationId xmlns:a16="http://schemas.microsoft.com/office/drawing/2014/main" id="{50FCD250-6898-BAAC-7CFE-F146F8192687}"/>
                  </a:ext>
                </a:extLst>
              </p:cNvPr>
              <p:cNvPicPr/>
              <p:nvPr/>
            </p:nvPicPr>
            <p:blipFill>
              <a:blip r:embed="rId13" cstate="print"/>
              <a:stretch>
                <a:fillRect/>
              </a:stretch>
            </p:blipFill>
            <p:spPr>
              <a:xfrm>
                <a:off x="4605527" y="4344923"/>
                <a:ext cx="1818131" cy="1915668"/>
              </a:xfrm>
              <a:prstGeom prst="rect">
                <a:avLst/>
              </a:prstGeom>
            </p:spPr>
          </p:pic>
          <p:pic>
            <p:nvPicPr>
              <p:cNvPr id="35" name="object 25">
                <a:extLst>
                  <a:ext uri="{FF2B5EF4-FFF2-40B4-BE49-F238E27FC236}">
                    <a16:creationId xmlns:a16="http://schemas.microsoft.com/office/drawing/2014/main" id="{CB6263B6-746A-2310-7BEB-9179B6C95355}"/>
                  </a:ext>
                </a:extLst>
              </p:cNvPr>
              <p:cNvPicPr/>
              <p:nvPr/>
            </p:nvPicPr>
            <p:blipFill>
              <a:blip r:embed="rId14" cstate="print"/>
              <a:stretch>
                <a:fillRect/>
              </a:stretch>
            </p:blipFill>
            <p:spPr>
              <a:xfrm>
                <a:off x="4593335" y="4725923"/>
                <a:ext cx="1895856" cy="1162824"/>
              </a:xfrm>
              <a:prstGeom prst="rect">
                <a:avLst/>
              </a:prstGeom>
            </p:spPr>
          </p:pic>
          <p:pic>
            <p:nvPicPr>
              <p:cNvPr id="36" name="object 26">
                <a:extLst>
                  <a:ext uri="{FF2B5EF4-FFF2-40B4-BE49-F238E27FC236}">
                    <a16:creationId xmlns:a16="http://schemas.microsoft.com/office/drawing/2014/main" id="{DCA0E10A-AF9B-787D-86EF-CDF159588565}"/>
                  </a:ext>
                </a:extLst>
              </p:cNvPr>
              <p:cNvPicPr/>
              <p:nvPr/>
            </p:nvPicPr>
            <p:blipFill>
              <a:blip r:embed="rId15" cstate="print"/>
              <a:stretch>
                <a:fillRect/>
              </a:stretch>
            </p:blipFill>
            <p:spPr>
              <a:xfrm>
                <a:off x="4648199" y="4364735"/>
                <a:ext cx="1737360" cy="1834895"/>
              </a:xfrm>
              <a:prstGeom prst="rect">
                <a:avLst/>
              </a:prstGeom>
            </p:spPr>
          </p:pic>
        </p:grpSp>
        <p:sp>
          <p:nvSpPr>
            <p:cNvPr id="17" name="object 27">
              <a:extLst>
                <a:ext uri="{FF2B5EF4-FFF2-40B4-BE49-F238E27FC236}">
                  <a16:creationId xmlns:a16="http://schemas.microsoft.com/office/drawing/2014/main" id="{03AC2C1E-16D0-3E94-8338-5BA594A7A354}"/>
                </a:ext>
              </a:extLst>
            </p:cNvPr>
            <p:cNvSpPr txBox="1"/>
            <p:nvPr/>
          </p:nvSpPr>
          <p:spPr>
            <a:xfrm>
              <a:off x="6284467" y="4788485"/>
              <a:ext cx="1515110" cy="935355"/>
            </a:xfrm>
            <a:prstGeom prst="rect">
              <a:avLst/>
            </a:prstGeom>
          </p:spPr>
          <p:txBody>
            <a:bodyPr vert="horz" wrap="square" lIns="0" tIns="12700" rIns="0" bIns="0" rtlCol="0">
              <a:spAutoFit/>
            </a:bodyPr>
            <a:lstStyle/>
            <a:p>
              <a:pPr marL="0" marR="0" lvl="0" indent="0" algn="ctr" defTabSz="914400" rtl="0" eaLnBrk="1" fontAlgn="auto" latinLnBrk="0" hangingPunct="1">
                <a:lnSpc>
                  <a:spcPts val="2055"/>
                </a:lnSpc>
                <a:spcBef>
                  <a:spcPts val="100"/>
                </a:spcBef>
                <a:spcAft>
                  <a:spcPts val="0"/>
                </a:spcAft>
                <a:buClrTx/>
                <a:buSzTx/>
                <a:buFontTx/>
                <a:buNone/>
                <a:tabLst/>
                <a:defRPr/>
              </a:pPr>
              <a:r>
                <a:rPr kumimoji="0" sz="1800" b="1" i="0" u="none" strike="noStrike" kern="1200" cap="none" spc="-5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Decentralized,</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ts val="1985"/>
                </a:lnSpc>
                <a:spcBef>
                  <a:spcPts val="0"/>
                </a:spcBef>
                <a:spcAft>
                  <a:spcPts val="0"/>
                </a:spcAft>
                <a:buClrTx/>
                <a:buSzTx/>
                <a:buFontTx/>
                <a:buNone/>
                <a:tabLst/>
                <a:defRPr/>
              </a:pPr>
              <a:r>
                <a:rPr kumimoji="0" sz="1800" b="1" i="0" u="none" strike="noStrike" kern="1200" cap="none" spc="-9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entrepreneurial</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266700" marR="260985" lvl="0" indent="0" algn="ctr" defTabSz="914400" rtl="0" eaLnBrk="1" fontAlgn="auto" latinLnBrk="0" hangingPunct="1">
                <a:lnSpc>
                  <a:spcPts val="1510"/>
                </a:lnSpc>
                <a:spcBef>
                  <a:spcPts val="125"/>
                </a:spcBef>
                <a:spcAft>
                  <a:spcPts val="0"/>
                </a:spcAft>
                <a:buClrTx/>
                <a:buSzTx/>
                <a:buFontTx/>
                <a:buNone/>
                <a:tabLst/>
                <a:defRPr/>
              </a:pPr>
              <a:r>
                <a:rPr kumimoji="0" sz="1400" b="1" i="0" u="none" strike="noStrike" kern="1200" cap="none" spc="-10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management </a:t>
              </a:r>
              <a:r>
                <a:rPr kumimoji="0" sz="14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approach</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grpSp>
          <p:nvGrpSpPr>
            <p:cNvPr id="18" name="object 28">
              <a:extLst>
                <a:ext uri="{FF2B5EF4-FFF2-40B4-BE49-F238E27FC236}">
                  <a16:creationId xmlns:a16="http://schemas.microsoft.com/office/drawing/2014/main" id="{778B03C0-590D-0EDC-DC93-E84A85F851EB}"/>
                </a:ext>
              </a:extLst>
            </p:cNvPr>
            <p:cNvGrpSpPr/>
            <p:nvPr/>
          </p:nvGrpSpPr>
          <p:grpSpPr>
            <a:xfrm>
              <a:off x="4296156" y="4337304"/>
              <a:ext cx="1818639" cy="1914525"/>
              <a:chOff x="2772155" y="4337303"/>
              <a:chExt cx="1818639" cy="1914525"/>
            </a:xfrm>
          </p:grpSpPr>
          <p:pic>
            <p:nvPicPr>
              <p:cNvPr id="31" name="object 29">
                <a:extLst>
                  <a:ext uri="{FF2B5EF4-FFF2-40B4-BE49-F238E27FC236}">
                    <a16:creationId xmlns:a16="http://schemas.microsoft.com/office/drawing/2014/main" id="{90E46E6F-2416-93E8-B0BE-F088044B88F7}"/>
                  </a:ext>
                </a:extLst>
              </p:cNvPr>
              <p:cNvPicPr/>
              <p:nvPr/>
            </p:nvPicPr>
            <p:blipFill>
              <a:blip r:embed="rId4" cstate="print"/>
              <a:stretch>
                <a:fillRect/>
              </a:stretch>
            </p:blipFill>
            <p:spPr>
              <a:xfrm>
                <a:off x="2772155" y="4337303"/>
                <a:ext cx="1818132" cy="1914144"/>
              </a:xfrm>
              <a:prstGeom prst="rect">
                <a:avLst/>
              </a:prstGeom>
            </p:spPr>
          </p:pic>
          <p:pic>
            <p:nvPicPr>
              <p:cNvPr id="32" name="object 30">
                <a:extLst>
                  <a:ext uri="{FF2B5EF4-FFF2-40B4-BE49-F238E27FC236}">
                    <a16:creationId xmlns:a16="http://schemas.microsoft.com/office/drawing/2014/main" id="{F6DB5AFA-321B-4597-83C6-ABBE27EE9D70}"/>
                  </a:ext>
                </a:extLst>
              </p:cNvPr>
              <p:cNvPicPr/>
              <p:nvPr/>
            </p:nvPicPr>
            <p:blipFill>
              <a:blip r:embed="rId16" cstate="print"/>
              <a:stretch>
                <a:fillRect/>
              </a:stretch>
            </p:blipFill>
            <p:spPr>
              <a:xfrm>
                <a:off x="2950463" y="4718303"/>
                <a:ext cx="1504188" cy="1162824"/>
              </a:xfrm>
              <a:prstGeom prst="rect">
                <a:avLst/>
              </a:prstGeom>
            </p:spPr>
          </p:pic>
          <p:pic>
            <p:nvPicPr>
              <p:cNvPr id="33" name="object 31">
                <a:extLst>
                  <a:ext uri="{FF2B5EF4-FFF2-40B4-BE49-F238E27FC236}">
                    <a16:creationId xmlns:a16="http://schemas.microsoft.com/office/drawing/2014/main" id="{D7C2A342-4039-22CA-985B-B2BB5C0ED94A}"/>
                  </a:ext>
                </a:extLst>
              </p:cNvPr>
              <p:cNvPicPr/>
              <p:nvPr/>
            </p:nvPicPr>
            <p:blipFill>
              <a:blip r:embed="rId17" cstate="print"/>
              <a:stretch>
                <a:fillRect/>
              </a:stretch>
            </p:blipFill>
            <p:spPr>
              <a:xfrm>
                <a:off x="2814827" y="4357115"/>
                <a:ext cx="1737360" cy="1833371"/>
              </a:xfrm>
              <a:prstGeom prst="rect">
                <a:avLst/>
              </a:prstGeom>
            </p:spPr>
          </p:pic>
        </p:grpSp>
        <p:sp>
          <p:nvSpPr>
            <p:cNvPr id="19" name="object 32">
              <a:extLst>
                <a:ext uri="{FF2B5EF4-FFF2-40B4-BE49-F238E27FC236}">
                  <a16:creationId xmlns:a16="http://schemas.microsoft.com/office/drawing/2014/main" id="{13FA3F80-E89B-0E63-C50F-0E81D7DE2465}"/>
                </a:ext>
              </a:extLst>
            </p:cNvPr>
            <p:cNvSpPr txBox="1"/>
            <p:nvPr/>
          </p:nvSpPr>
          <p:spPr>
            <a:xfrm>
              <a:off x="4611371" y="4780534"/>
              <a:ext cx="1193165" cy="934719"/>
            </a:xfrm>
            <a:prstGeom prst="rect">
              <a:avLst/>
            </a:prstGeom>
          </p:spPr>
          <p:txBody>
            <a:bodyPr vert="horz" wrap="square" lIns="0" tIns="12700" rIns="0" bIns="0" rtlCol="0">
              <a:spAutoFit/>
            </a:bodyPr>
            <a:lstStyle/>
            <a:p>
              <a:pPr marL="0" marR="0" lvl="0" indent="0" algn="ctr" defTabSz="914400" rtl="0" eaLnBrk="1" fontAlgn="auto" latinLnBrk="0" hangingPunct="1">
                <a:lnSpc>
                  <a:spcPts val="2050"/>
                </a:lnSpc>
                <a:spcBef>
                  <a:spcPts val="100"/>
                </a:spcBef>
                <a:spcAft>
                  <a:spcPts val="0"/>
                </a:spcAft>
                <a:buClrTx/>
                <a:buSzTx/>
                <a:buFontTx/>
                <a:buNone/>
                <a:tabLst/>
                <a:defRPr/>
              </a:pPr>
              <a:r>
                <a:rPr kumimoji="0" sz="18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28,286</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ts val="1980"/>
                </a:lnSpc>
                <a:spcBef>
                  <a:spcPts val="0"/>
                </a:spcBef>
                <a:spcAft>
                  <a:spcPts val="0"/>
                </a:spcAft>
                <a:buClrTx/>
                <a:buSzTx/>
                <a:buFontTx/>
                <a:buNone/>
                <a:tabLst/>
                <a:defRPr/>
              </a:pPr>
              <a:r>
                <a:rPr kumimoji="0" sz="1800" b="1" i="0" u="none" strike="noStrike" kern="1200" cap="none" spc="-5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employees,</a:t>
              </a:r>
              <a:endParaRPr kumimoji="0" sz="18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ts val="1525"/>
                </a:lnSpc>
                <a:spcBef>
                  <a:spcPts val="0"/>
                </a:spcBef>
                <a:spcAft>
                  <a:spcPts val="0"/>
                </a:spcAft>
                <a:buClrTx/>
                <a:buSzTx/>
                <a:buFontTx/>
                <a:buNone/>
                <a:tabLst/>
                <a:defRPr/>
              </a:pPr>
              <a:r>
                <a:rPr kumimoji="0" sz="1400" b="1" i="0" u="none" strike="noStrike" kern="1200" cap="none" spc="-7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of</a:t>
              </a:r>
              <a:r>
                <a:rPr kumimoji="0" sz="1400" b="1" i="0" u="none" strike="noStrike" kern="1200" cap="none" spc="-7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105"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which</a:t>
              </a:r>
              <a:r>
                <a:rPr kumimoji="0" sz="1400" b="1" i="0" u="none" strike="noStrike" kern="1200" cap="none" spc="-7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 </a:t>
              </a:r>
              <a:r>
                <a:rPr kumimoji="0" sz="1400" b="1" i="0" u="none" strike="noStrike" kern="1200" cap="none" spc="-4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14,133</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a:p>
              <a:pPr marL="0" marR="0" lvl="0" indent="0" algn="ctr" defTabSz="914400" rtl="0" eaLnBrk="1" fontAlgn="auto" latinLnBrk="0" hangingPunct="1">
                <a:lnSpc>
                  <a:spcPts val="1595"/>
                </a:lnSpc>
                <a:spcBef>
                  <a:spcPts val="0"/>
                </a:spcBef>
                <a:spcAft>
                  <a:spcPts val="0"/>
                </a:spcAft>
                <a:buClrTx/>
                <a:buSzTx/>
                <a:buFontTx/>
                <a:buNone/>
                <a:tabLst/>
                <a:defRPr/>
              </a:pPr>
              <a:r>
                <a:rPr kumimoji="0" sz="1400" b="1" i="0" u="none" strike="noStrike" kern="1200" cap="none" spc="-8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are </a:t>
              </a:r>
              <a:r>
                <a:rPr kumimoji="0" sz="1400" b="1" i="0" u="none" strike="noStrike" kern="1200" cap="none" spc="-10" normalizeH="0" baseline="0" noProof="0">
                  <a:ln>
                    <a:noFill/>
                  </a:ln>
                  <a:solidFill>
                    <a:srgbClr val="FFFFFF"/>
                  </a:solidFill>
                  <a:effectLst/>
                  <a:uLnTx/>
                  <a:uFillTx/>
                  <a:latin typeface="Helvetica" panose="020B0604020202020204" pitchFamily="34" charset="0"/>
                  <a:ea typeface="+mn-ea"/>
                  <a:cs typeface="Helvetica" panose="020B0604020202020204" pitchFamily="34" charset="0"/>
                </a:rPr>
                <a:t>drivers</a:t>
              </a:r>
              <a:endParaRPr kumimoji="0" sz="1400" b="0" i="0" u="none" strike="noStrike" kern="1200" cap="none" spc="0" normalizeH="0" baseline="0" noProof="0">
                <a:ln>
                  <a:noFill/>
                </a:ln>
                <a:solidFill>
                  <a:prstClr val="black"/>
                </a:solidFill>
                <a:effectLst/>
                <a:uLnTx/>
                <a:uFillTx/>
                <a:latin typeface="Helvetica" panose="020B0604020202020204" pitchFamily="34" charset="0"/>
                <a:ea typeface="+mn-ea"/>
                <a:cs typeface="Helvetica" panose="020B0604020202020204" pitchFamily="34" charset="0"/>
              </a:endParaRPr>
            </a:p>
          </p:txBody>
        </p:sp>
        <p:grpSp>
          <p:nvGrpSpPr>
            <p:cNvPr id="20" name="object 34">
              <a:extLst>
                <a:ext uri="{FF2B5EF4-FFF2-40B4-BE49-F238E27FC236}">
                  <a16:creationId xmlns:a16="http://schemas.microsoft.com/office/drawing/2014/main" id="{CEC42124-4B80-BE16-3D4B-A5CB47128FB2}"/>
                </a:ext>
              </a:extLst>
            </p:cNvPr>
            <p:cNvGrpSpPr/>
            <p:nvPr/>
          </p:nvGrpSpPr>
          <p:grpSpPr>
            <a:xfrm>
              <a:off x="2453640" y="1292353"/>
              <a:ext cx="1818639" cy="1914525"/>
              <a:chOff x="929639" y="1292352"/>
              <a:chExt cx="1818639" cy="1914525"/>
            </a:xfrm>
          </p:grpSpPr>
          <p:pic>
            <p:nvPicPr>
              <p:cNvPr id="29" name="object 35">
                <a:extLst>
                  <a:ext uri="{FF2B5EF4-FFF2-40B4-BE49-F238E27FC236}">
                    <a16:creationId xmlns:a16="http://schemas.microsoft.com/office/drawing/2014/main" id="{BECE5DC8-0808-8C2C-9680-D27621A2FE94}"/>
                  </a:ext>
                </a:extLst>
              </p:cNvPr>
              <p:cNvPicPr/>
              <p:nvPr/>
            </p:nvPicPr>
            <p:blipFill>
              <a:blip r:embed="rId18" cstate="print"/>
              <a:stretch>
                <a:fillRect/>
              </a:stretch>
            </p:blipFill>
            <p:spPr>
              <a:xfrm>
                <a:off x="929639" y="1292352"/>
                <a:ext cx="1818132" cy="1914144"/>
              </a:xfrm>
              <a:prstGeom prst="rect">
                <a:avLst/>
              </a:prstGeom>
            </p:spPr>
          </p:pic>
          <p:pic>
            <p:nvPicPr>
              <p:cNvPr id="30" name="object 36">
                <a:extLst>
                  <a:ext uri="{FF2B5EF4-FFF2-40B4-BE49-F238E27FC236}">
                    <a16:creationId xmlns:a16="http://schemas.microsoft.com/office/drawing/2014/main" id="{C4AFBCCD-69B5-C8D1-CA1A-A41ADDE5E52F}"/>
                  </a:ext>
                </a:extLst>
              </p:cNvPr>
              <p:cNvPicPr/>
              <p:nvPr/>
            </p:nvPicPr>
            <p:blipFill>
              <a:blip r:embed="rId19" cstate="print"/>
              <a:stretch>
                <a:fillRect/>
              </a:stretch>
            </p:blipFill>
            <p:spPr>
              <a:xfrm>
                <a:off x="972311" y="1312164"/>
                <a:ext cx="1737360" cy="1833372"/>
              </a:xfrm>
              <a:prstGeom prst="rect">
                <a:avLst/>
              </a:prstGeom>
            </p:spPr>
          </p:pic>
        </p:grpSp>
        <p:grpSp>
          <p:nvGrpSpPr>
            <p:cNvPr id="21" name="object 37">
              <a:extLst>
                <a:ext uri="{FF2B5EF4-FFF2-40B4-BE49-F238E27FC236}">
                  <a16:creationId xmlns:a16="http://schemas.microsoft.com/office/drawing/2014/main" id="{455A2786-EBDD-2865-F6AE-02EA52E673B2}"/>
                </a:ext>
              </a:extLst>
            </p:cNvPr>
            <p:cNvGrpSpPr/>
            <p:nvPr/>
          </p:nvGrpSpPr>
          <p:grpSpPr>
            <a:xfrm>
              <a:off x="2446019" y="1278636"/>
              <a:ext cx="7341108" cy="4981956"/>
              <a:chOff x="922019" y="1278636"/>
              <a:chExt cx="7341108" cy="4981956"/>
            </a:xfrm>
          </p:grpSpPr>
          <p:pic>
            <p:nvPicPr>
              <p:cNvPr id="22" name="object 38">
                <a:extLst>
                  <a:ext uri="{FF2B5EF4-FFF2-40B4-BE49-F238E27FC236}">
                    <a16:creationId xmlns:a16="http://schemas.microsoft.com/office/drawing/2014/main" id="{20FF7253-073D-A1E8-B46D-B116A5C023C9}"/>
                  </a:ext>
                </a:extLst>
              </p:cNvPr>
              <p:cNvPicPr/>
              <p:nvPr/>
            </p:nvPicPr>
            <p:blipFill>
              <a:blip r:embed="rId20" cstate="print"/>
              <a:stretch>
                <a:fillRect/>
              </a:stretch>
            </p:blipFill>
            <p:spPr>
              <a:xfrm>
                <a:off x="6444996" y="4337291"/>
                <a:ext cx="1780031" cy="1909572"/>
              </a:xfrm>
              <a:prstGeom prst="rect">
                <a:avLst/>
              </a:prstGeom>
            </p:spPr>
          </p:pic>
          <p:pic>
            <p:nvPicPr>
              <p:cNvPr id="23" name="object 39">
                <a:extLst>
                  <a:ext uri="{FF2B5EF4-FFF2-40B4-BE49-F238E27FC236}">
                    <a16:creationId xmlns:a16="http://schemas.microsoft.com/office/drawing/2014/main" id="{B876E990-9E97-9B9A-7526-FC01BA51A766}"/>
                  </a:ext>
                </a:extLst>
              </p:cNvPr>
              <p:cNvPicPr/>
              <p:nvPr/>
            </p:nvPicPr>
            <p:blipFill>
              <a:blip r:embed="rId21" cstate="print"/>
              <a:stretch>
                <a:fillRect/>
              </a:stretch>
            </p:blipFill>
            <p:spPr>
              <a:xfrm>
                <a:off x="6487667" y="4357115"/>
                <a:ext cx="1699260" cy="1828800"/>
              </a:xfrm>
              <a:prstGeom prst="rect">
                <a:avLst/>
              </a:prstGeom>
            </p:spPr>
          </p:pic>
          <p:pic>
            <p:nvPicPr>
              <p:cNvPr id="24" name="object 40">
                <a:extLst>
                  <a:ext uri="{FF2B5EF4-FFF2-40B4-BE49-F238E27FC236}">
                    <a16:creationId xmlns:a16="http://schemas.microsoft.com/office/drawing/2014/main" id="{D315AD38-B308-B444-296E-49BFD34E3BB6}"/>
                  </a:ext>
                </a:extLst>
              </p:cNvPr>
              <p:cNvPicPr/>
              <p:nvPr/>
            </p:nvPicPr>
            <p:blipFill>
              <a:blip r:embed="rId22" cstate="print"/>
              <a:stretch>
                <a:fillRect/>
              </a:stretch>
            </p:blipFill>
            <p:spPr>
              <a:xfrm>
                <a:off x="922019" y="4354068"/>
                <a:ext cx="1818132" cy="1906524"/>
              </a:xfrm>
              <a:prstGeom prst="rect">
                <a:avLst/>
              </a:prstGeom>
            </p:spPr>
          </p:pic>
          <p:pic>
            <p:nvPicPr>
              <p:cNvPr id="25" name="object 41">
                <a:extLst>
                  <a:ext uri="{FF2B5EF4-FFF2-40B4-BE49-F238E27FC236}">
                    <a16:creationId xmlns:a16="http://schemas.microsoft.com/office/drawing/2014/main" id="{07F94494-DECB-A7F1-496F-64EDA2E46F65}"/>
                  </a:ext>
                </a:extLst>
              </p:cNvPr>
              <p:cNvPicPr/>
              <p:nvPr/>
            </p:nvPicPr>
            <p:blipFill>
              <a:blip r:embed="rId23" cstate="print"/>
              <a:stretch>
                <a:fillRect/>
              </a:stretch>
            </p:blipFill>
            <p:spPr>
              <a:xfrm>
                <a:off x="964691" y="4373880"/>
                <a:ext cx="1737360" cy="1825752"/>
              </a:xfrm>
              <a:prstGeom prst="rect">
                <a:avLst/>
              </a:prstGeom>
            </p:spPr>
          </p:pic>
          <p:pic>
            <p:nvPicPr>
              <p:cNvPr id="26" name="object 42">
                <a:extLst>
                  <a:ext uri="{FF2B5EF4-FFF2-40B4-BE49-F238E27FC236}">
                    <a16:creationId xmlns:a16="http://schemas.microsoft.com/office/drawing/2014/main" id="{ABB3ADF5-9D51-C277-2919-0E07051B91BB}"/>
                  </a:ext>
                </a:extLst>
              </p:cNvPr>
              <p:cNvPicPr/>
              <p:nvPr/>
            </p:nvPicPr>
            <p:blipFill>
              <a:blip r:embed="rId24" cstate="print"/>
              <a:stretch>
                <a:fillRect/>
              </a:stretch>
            </p:blipFill>
            <p:spPr>
              <a:xfrm>
                <a:off x="3564637" y="3035807"/>
                <a:ext cx="1973580" cy="1612391"/>
              </a:xfrm>
              <a:prstGeom prst="rect">
                <a:avLst/>
              </a:prstGeom>
            </p:spPr>
          </p:pic>
          <p:pic>
            <p:nvPicPr>
              <p:cNvPr id="27" name="object 43">
                <a:extLst>
                  <a:ext uri="{FF2B5EF4-FFF2-40B4-BE49-F238E27FC236}">
                    <a16:creationId xmlns:a16="http://schemas.microsoft.com/office/drawing/2014/main" id="{9D8FA630-B2A6-922C-8F57-686BD64C8182}"/>
                  </a:ext>
                </a:extLst>
              </p:cNvPr>
              <p:cNvPicPr/>
              <p:nvPr/>
            </p:nvPicPr>
            <p:blipFill>
              <a:blip r:embed="rId18" cstate="print"/>
              <a:stretch>
                <a:fillRect/>
              </a:stretch>
            </p:blipFill>
            <p:spPr>
              <a:xfrm>
                <a:off x="6444996" y="1278636"/>
                <a:ext cx="1818131" cy="1914144"/>
              </a:xfrm>
              <a:prstGeom prst="rect">
                <a:avLst/>
              </a:prstGeom>
            </p:spPr>
          </p:pic>
          <p:pic>
            <p:nvPicPr>
              <p:cNvPr id="28" name="object 44">
                <a:extLst>
                  <a:ext uri="{FF2B5EF4-FFF2-40B4-BE49-F238E27FC236}">
                    <a16:creationId xmlns:a16="http://schemas.microsoft.com/office/drawing/2014/main" id="{FEE0F594-CE8B-0824-A915-4CA91D62A2B6}"/>
                  </a:ext>
                </a:extLst>
              </p:cNvPr>
              <p:cNvPicPr/>
              <p:nvPr/>
            </p:nvPicPr>
            <p:blipFill>
              <a:blip r:embed="rId25" cstate="print"/>
              <a:stretch>
                <a:fillRect/>
              </a:stretch>
            </p:blipFill>
            <p:spPr>
              <a:xfrm>
                <a:off x="6487667" y="1298448"/>
                <a:ext cx="1737360" cy="1833372"/>
              </a:xfrm>
              <a:prstGeom prst="rect">
                <a:avLst/>
              </a:prstGeom>
            </p:spPr>
          </p:pic>
        </p:grpSp>
      </p:grpSp>
      <p:sp>
        <p:nvSpPr>
          <p:cNvPr id="88" name="Rectangle 1078">
            <a:extLst>
              <a:ext uri="{FF2B5EF4-FFF2-40B4-BE49-F238E27FC236}">
                <a16:creationId xmlns:a16="http://schemas.microsoft.com/office/drawing/2014/main" id="{A66B41DD-5761-50F1-F856-A32F907ED6DD}"/>
              </a:ext>
            </a:extLst>
          </p:cNvPr>
          <p:cNvSpPr/>
          <p:nvPr/>
        </p:nvSpPr>
        <p:spPr>
          <a:xfrm>
            <a:off x="581344" y="1503399"/>
            <a:ext cx="3634054" cy="1723549"/>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600"/>
              </a:spcBef>
              <a:spcAft>
                <a:spcPts val="600"/>
              </a:spcAft>
              <a:buClrTx/>
              <a:buSzTx/>
              <a:buFontTx/>
              <a:buNone/>
              <a:tabLst/>
              <a:defRPr/>
            </a:pPr>
            <a:r>
              <a:rPr kumimoji="0" lang="en-US" sz="1600" b="0" i="1"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TFI is a North American transportation and logistics leader, powered by ove</a:t>
            </a:r>
            <a:r>
              <a:rPr kumimoji="0" lang="en-US" sz="1600" b="0" i="1" u="none" strike="noStrike" kern="1200" cap="none" spc="393"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r</a:t>
            </a:r>
            <a:r>
              <a:rPr lang="en-US" sz="1600" i="1">
                <a:solidFill>
                  <a:srgbClr val="000000"/>
                </a:solidFill>
                <a:latin typeface="Helvetica" panose="020B0604020202020204" pitchFamily="34" charset="0"/>
                <a:cs typeface="Helvetica" panose="020B0604020202020204" pitchFamily="34" charset="0"/>
              </a:rPr>
              <a:t>10</a:t>
            </a:r>
            <a:r>
              <a:rPr kumimoji="0" lang="en-US" sz="1600" b="0" i="1" u="none" strike="noStrike" kern="1200" cap="none" spc="388"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0</a:t>
            </a:r>
            <a:r>
              <a:rPr kumimoji="0" lang="en-US" sz="1600" b="0" i="1" u="none" strike="noStrike" kern="1200" cap="none" spc="0" normalizeH="0" baseline="0" noProof="0">
                <a:ln>
                  <a:noFill/>
                </a:ln>
                <a:solidFill>
                  <a:srgbClr val="000000"/>
                </a:solidFill>
                <a:effectLst/>
                <a:uLnTx/>
                <a:uFillTx/>
                <a:latin typeface="Helvetica" panose="020B0604020202020204" pitchFamily="34" charset="0"/>
                <a:ea typeface="+mn-ea"/>
                <a:cs typeface="Helvetica" panose="020B0604020202020204" pitchFamily="34" charset="0"/>
              </a:rPr>
              <a:t>operating companies and more than 28,000 employees working together across a wide range of verticals: from retail and energy, to food and beverage and much more.</a:t>
            </a:r>
          </a:p>
        </p:txBody>
      </p:sp>
      <p:sp>
        <p:nvSpPr>
          <p:cNvPr id="50" name="Rectangle: Rounded Corners 49">
            <a:extLst>
              <a:ext uri="{FF2B5EF4-FFF2-40B4-BE49-F238E27FC236}">
                <a16:creationId xmlns:a16="http://schemas.microsoft.com/office/drawing/2014/main" id="{4285E15D-7D08-7E06-2DFC-D685F31F31AA}"/>
              </a:ext>
            </a:extLst>
          </p:cNvPr>
          <p:cNvSpPr/>
          <p:nvPr/>
        </p:nvSpPr>
        <p:spPr>
          <a:xfrm>
            <a:off x="520643" y="3382395"/>
            <a:ext cx="4434539" cy="692458"/>
          </a:xfrm>
          <a:prstGeom prst="round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Helvetica"/>
              <a:ea typeface="+mn-ea"/>
              <a:cs typeface="+mn-cs"/>
            </a:endParaRPr>
          </a:p>
        </p:txBody>
      </p:sp>
      <p:sp>
        <p:nvSpPr>
          <p:cNvPr id="89" name="Rectangle 1079">
            <a:extLst>
              <a:ext uri="{FF2B5EF4-FFF2-40B4-BE49-F238E27FC236}">
                <a16:creationId xmlns:a16="http://schemas.microsoft.com/office/drawing/2014/main" id="{7DB1DF06-B42E-C259-E307-16782EF74DAF}"/>
              </a:ext>
            </a:extLst>
          </p:cNvPr>
          <p:cNvSpPr/>
          <p:nvPr/>
        </p:nvSpPr>
        <p:spPr>
          <a:xfrm>
            <a:off x="670123" y="3462001"/>
            <a:ext cx="4434539" cy="553998"/>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err="1">
                <a:ln>
                  <a:noFill/>
                </a:ln>
                <a:solidFill>
                  <a:prstClr val="white"/>
                </a:solidFill>
                <a:effectLst/>
                <a:uLnTx/>
                <a:uFillTx/>
                <a:latin typeface="Helvetica" panose="020B0604020202020204" pitchFamily="34" charset="0"/>
                <a:ea typeface="+mn-ea"/>
                <a:cs typeface="Helvetica" panose="020B0604020202020204" pitchFamily="34" charset="0"/>
              </a:rPr>
              <a:t>TFI</a:t>
            </a:r>
            <a:r>
              <a:rPr kumimoji="0" lang="en-US" sz="1800" b="1" i="1"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 is #4 on the Transport Topics Top 100 Carriers list</a:t>
            </a:r>
          </a:p>
        </p:txBody>
      </p:sp>
    </p:spTree>
    <p:extLst>
      <p:ext uri="{BB962C8B-B14F-4D97-AF65-F5344CB8AC3E}">
        <p14:creationId xmlns:p14="http://schemas.microsoft.com/office/powerpoint/2010/main" val="2812265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14879-97A7-1FC4-29C2-738BCD036A0B}"/>
            </a:ext>
          </a:extLst>
        </p:cNvPr>
        <p:cNvGrpSpPr/>
        <p:nvPr/>
      </p:nvGrpSpPr>
      <p:grpSpPr>
        <a:xfrm>
          <a:off x="0" y="0"/>
          <a:ext cx="0" cy="0"/>
          <a:chOff x="0" y="0"/>
          <a:chExt cx="0" cy="0"/>
        </a:xfrm>
      </p:grpSpPr>
      <p:sp>
        <p:nvSpPr>
          <p:cNvPr id="6" name="object 7">
            <a:extLst>
              <a:ext uri="{FF2B5EF4-FFF2-40B4-BE49-F238E27FC236}">
                <a16:creationId xmlns:a16="http://schemas.microsoft.com/office/drawing/2014/main" id="{484C5860-988E-4BF7-889B-674AD36E761E}"/>
              </a:ext>
            </a:extLst>
          </p:cNvPr>
          <p:cNvSpPr txBox="1">
            <a:spLocks/>
          </p:cNvSpPr>
          <p:nvPr/>
        </p:nvSpPr>
        <p:spPr>
          <a:xfrm>
            <a:off x="391588" y="270799"/>
            <a:ext cx="7679750" cy="893193"/>
          </a:xfrm>
          <a:prstGeom prst="rect">
            <a:avLst/>
          </a:prstGeom>
        </p:spPr>
        <p:txBody>
          <a:bodyPr vert="horz" wrap="square" lIns="0" tIns="276860"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12700" marR="5080" lvl="0" indent="0" algn="l" defTabSz="914400" rtl="0" eaLnBrk="1" fontAlgn="auto" latinLnBrk="0" hangingPunct="1">
              <a:lnSpc>
                <a:spcPct val="72900"/>
              </a:lnSpc>
              <a:spcBef>
                <a:spcPts val="2180"/>
              </a:spcBef>
              <a:spcAft>
                <a:spcPts val="0"/>
              </a:spcAft>
              <a:buClrTx/>
              <a:buSzTx/>
              <a:buFontTx/>
              <a:buNone/>
              <a:tabLst/>
              <a:defRPr/>
            </a:pPr>
            <a:r>
              <a:rPr kumimoji="0" lang="en-US" sz="5000" b="1" i="0" u="none" strike="noStrike" kern="1200" cap="none" spc="-220" normalizeH="0" baseline="0" noProof="0">
                <a:ln>
                  <a:noFill/>
                </a:ln>
                <a:solidFill>
                  <a:srgbClr val="1758A2"/>
                </a:solidFill>
                <a:effectLst/>
                <a:uLnTx/>
                <a:uFillTx/>
                <a:latin typeface="Poppins Medium" panose="00000600000000000000" pitchFamily="2" charset="0"/>
                <a:cs typeface="Poppins Medium" panose="00000600000000000000" pitchFamily="2" charset="0"/>
              </a:rPr>
              <a:t>SPECIALIZED </a:t>
            </a:r>
            <a:r>
              <a:rPr lang="en-US" sz="5000" b="1" spc="-220">
                <a:solidFill>
                  <a:srgbClr val="EC403B"/>
                </a:solidFill>
                <a:latin typeface="Poppins Medium" panose="00000600000000000000" pitchFamily="2" charset="0"/>
                <a:cs typeface="Poppins Medium" panose="00000600000000000000" pitchFamily="2" charset="0"/>
              </a:rPr>
              <a:t>DIVISION</a:t>
            </a:r>
            <a:endParaRPr kumimoji="0" lang="en-US" sz="5000" b="1" i="0" u="none" strike="noStrike" kern="1200" cap="none" spc="0" normalizeH="0" baseline="0" noProof="0">
              <a:ln>
                <a:noFill/>
              </a:ln>
              <a:solidFill>
                <a:srgbClr val="EC403B"/>
              </a:solidFill>
              <a:effectLst/>
              <a:uLnTx/>
              <a:uFillTx/>
              <a:latin typeface="Poppins Medium" panose="00000600000000000000" pitchFamily="2" charset="0"/>
              <a:cs typeface="Poppins Medium" panose="00000600000000000000" pitchFamily="2" charset="0"/>
            </a:endParaRPr>
          </a:p>
        </p:txBody>
      </p:sp>
      <p:pic>
        <p:nvPicPr>
          <p:cNvPr id="10" name="Picture 9">
            <a:extLst>
              <a:ext uri="{FF2B5EF4-FFF2-40B4-BE49-F238E27FC236}">
                <a16:creationId xmlns:a16="http://schemas.microsoft.com/office/drawing/2014/main" id="{E833F7F2-54D6-2047-616B-E088D1C7FC1C}"/>
              </a:ext>
            </a:extLst>
          </p:cNvPr>
          <p:cNvPicPr>
            <a:picLocks noChangeAspect="1"/>
          </p:cNvPicPr>
          <p:nvPr/>
        </p:nvPicPr>
        <p:blipFill>
          <a:blip r:embed="rId3"/>
          <a:stretch>
            <a:fillRect/>
          </a:stretch>
        </p:blipFill>
        <p:spPr>
          <a:xfrm>
            <a:off x="10531982" y="6401076"/>
            <a:ext cx="1464550" cy="269089"/>
          </a:xfrm>
          <a:prstGeom prst="rect">
            <a:avLst/>
          </a:prstGeom>
        </p:spPr>
      </p:pic>
      <p:grpSp>
        <p:nvGrpSpPr>
          <p:cNvPr id="2" name="Group 7">
            <a:extLst>
              <a:ext uri="{FF2B5EF4-FFF2-40B4-BE49-F238E27FC236}">
                <a16:creationId xmlns:a16="http://schemas.microsoft.com/office/drawing/2014/main" id="{E9AEE5ED-B30C-CB92-5B9E-65D1DDF4AE60}"/>
              </a:ext>
            </a:extLst>
          </p:cNvPr>
          <p:cNvGrpSpPr/>
          <p:nvPr/>
        </p:nvGrpSpPr>
        <p:grpSpPr>
          <a:xfrm>
            <a:off x="-3046" y="6446521"/>
            <a:ext cx="12192000" cy="407444"/>
            <a:chOff x="-1667" y="208803"/>
            <a:chExt cx="6671512" cy="222955"/>
          </a:xfrm>
          <a:solidFill>
            <a:srgbClr val="0053A1"/>
          </a:solidFill>
        </p:grpSpPr>
        <p:sp>
          <p:nvSpPr>
            <p:cNvPr id="9" name="Freeform 8">
              <a:extLst>
                <a:ext uri="{FF2B5EF4-FFF2-40B4-BE49-F238E27FC236}">
                  <a16:creationId xmlns:a16="http://schemas.microsoft.com/office/drawing/2014/main" id="{4A0A6460-63FC-6FC1-4034-B6E4EA55253C}"/>
                </a:ext>
              </a:extLst>
            </p:cNvPr>
            <p:cNvSpPr/>
            <p:nvPr/>
          </p:nvSpPr>
          <p:spPr>
            <a:xfrm>
              <a:off x="-1667" y="208803"/>
              <a:ext cx="6671512" cy="222955"/>
            </a:xfrm>
            <a:custGeom>
              <a:avLst/>
              <a:gdLst/>
              <a:ahLst/>
              <a:cxnLst/>
              <a:rect l="l" t="t" r="r" b="b"/>
              <a:pathLst>
                <a:path w="6671512" h="222955">
                  <a:moveTo>
                    <a:pt x="0" y="0"/>
                  </a:moveTo>
                  <a:lnTo>
                    <a:pt x="6671512" y="0"/>
                  </a:lnTo>
                  <a:lnTo>
                    <a:pt x="6671512" y="222955"/>
                  </a:lnTo>
                  <a:lnTo>
                    <a:pt x="0" y="222955"/>
                  </a:lnTo>
                  <a:close/>
                </a:path>
              </a:pathLst>
            </a:custGeom>
            <a:grpFill/>
            <a:ln>
              <a:solidFill>
                <a:srgbClr val="0053A1"/>
              </a:solid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53A1"/>
                </a:solidFill>
                <a:effectLst/>
                <a:uLnTx/>
                <a:uFillTx/>
                <a:latin typeface="Helvetica"/>
                <a:ea typeface="+mn-ea"/>
                <a:cs typeface="+mn-cs"/>
              </a:endParaRPr>
            </a:p>
          </p:txBody>
        </p:sp>
      </p:grpSp>
      <p:sp>
        <p:nvSpPr>
          <p:cNvPr id="89" name="Rectangle 1079">
            <a:extLst>
              <a:ext uri="{FF2B5EF4-FFF2-40B4-BE49-F238E27FC236}">
                <a16:creationId xmlns:a16="http://schemas.microsoft.com/office/drawing/2014/main" id="{3F4F2206-668F-DF12-2D96-B0DDCFF85C64}"/>
              </a:ext>
            </a:extLst>
          </p:cNvPr>
          <p:cNvSpPr/>
          <p:nvPr/>
        </p:nvSpPr>
        <p:spPr>
          <a:xfrm>
            <a:off x="670123" y="3462001"/>
            <a:ext cx="4434539" cy="553998"/>
          </a:xfrm>
          <a:prstGeom prst="rect">
            <a:avLst/>
          </a:prstGeom>
        </p:spPr>
        <p:txBody>
          <a:bodyPr wrap="square" lIns="0" tIns="0" rIns="0" b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prstClr val="white"/>
                </a:solidFill>
                <a:effectLst/>
                <a:uLnTx/>
                <a:uFillTx/>
                <a:latin typeface="Helvetica" panose="020B0604020202020204" pitchFamily="34" charset="0"/>
                <a:ea typeface="+mn-ea"/>
                <a:cs typeface="Helvetica" panose="020B0604020202020204" pitchFamily="34" charset="0"/>
              </a:rPr>
              <a:t>TFI is #4 on the Transport Topics Top 100 Carriers list</a:t>
            </a:r>
          </a:p>
        </p:txBody>
      </p:sp>
      <p:pic>
        <p:nvPicPr>
          <p:cNvPr id="49" name="Picture 48" descr="A group of trucks parked in a parking lot&#10;&#10;Description automatically generated">
            <a:extLst>
              <a:ext uri="{FF2B5EF4-FFF2-40B4-BE49-F238E27FC236}">
                <a16:creationId xmlns:a16="http://schemas.microsoft.com/office/drawing/2014/main" id="{839B532C-BE6D-9BD1-6DA8-475A94DBEB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472" y="1222976"/>
            <a:ext cx="10255785" cy="4994300"/>
          </a:xfrm>
          <a:prstGeom prst="rect">
            <a:avLst/>
          </a:prstGeom>
        </p:spPr>
      </p:pic>
    </p:spTree>
    <p:extLst>
      <p:ext uri="{BB962C8B-B14F-4D97-AF65-F5344CB8AC3E}">
        <p14:creationId xmlns:p14="http://schemas.microsoft.com/office/powerpoint/2010/main" val="2800199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8A614-B3E4-19D6-7F2E-E7A91DE6F80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7B01201-B361-B79A-9B70-8866F046CEB2}"/>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4CE277B0-6F84-D2C2-4F46-673FC7410FFC}"/>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2D51B4C8-2BF4-083B-D8B8-03E59AF3FC89}"/>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E30DD174-9396-88EB-4A43-F682FBDA5146}"/>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E815B5E0-67CD-E29E-3638-D030D951CFBD}"/>
              </a:ext>
            </a:extLst>
          </p:cNvPr>
          <p:cNvSpPr/>
          <p:nvPr/>
        </p:nvSpPr>
        <p:spPr>
          <a:xfrm>
            <a:off x="601007" y="1720840"/>
            <a:ext cx="10975563" cy="341632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b="1">
                <a:solidFill>
                  <a:srgbClr val="0053A1"/>
                </a:solidFill>
                <a:latin typeface="Poppins Medium" panose="00000600000000000000" pitchFamily="2" charset="0"/>
                <a:cs typeface="Poppins Medium" panose="00000600000000000000" pitchFamily="2" charset="0"/>
              </a:rPr>
              <a:t>HOW</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STEP #1 – ASK YOURS</a:t>
            </a:r>
            <a:r>
              <a:rPr lang="en-US" sz="6000" b="1">
                <a:solidFill>
                  <a:srgbClr val="0053A1"/>
                </a:solidFill>
                <a:latin typeface="Poppins Medium" panose="00000600000000000000" pitchFamily="2" charset="0"/>
                <a:cs typeface="Poppins Medium" panose="00000600000000000000" pitchFamily="2" charset="0"/>
              </a:rPr>
              <a:t>ELF THE MOST IMPORTANT QUESTION</a:t>
            </a:r>
            <a:endParaRPr kumimoji="0" lang="en-US" sz="60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ECABAEDA-4A45-C5E7-1888-FC3E034BE441}"/>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A81A6599-B0CB-5EAC-D4CF-EED84F93B293}"/>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D49E2CD8-ABE9-EFBC-46CC-76FF7C67DAB7}"/>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2BEFF447-F9AF-80BA-6393-687A5DFF7B41}"/>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FB79E6A-7DCF-548C-F0E0-D156B5D63E6F}"/>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106232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9B1743-6832-B3F3-2E20-F51DD007E16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E9B2002-FCE2-55FC-BB26-51B98D85725B}"/>
              </a:ext>
            </a:extLst>
          </p:cNvPr>
          <p:cNvGrpSpPr/>
          <p:nvPr/>
        </p:nvGrpSpPr>
        <p:grpSpPr>
          <a:xfrm>
            <a:off x="0" y="6450556"/>
            <a:ext cx="12192000" cy="407444"/>
            <a:chOff x="0" y="0"/>
            <a:chExt cx="6671512" cy="222955"/>
          </a:xfrm>
        </p:grpSpPr>
        <p:sp>
          <p:nvSpPr>
            <p:cNvPr id="3" name="Freeform 3">
              <a:extLst>
                <a:ext uri="{FF2B5EF4-FFF2-40B4-BE49-F238E27FC236}">
                  <a16:creationId xmlns:a16="http://schemas.microsoft.com/office/drawing/2014/main" id="{66ADB35D-EA0C-9ED5-2FE9-378AD4708813}"/>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alpha val="5176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4">
            <a:extLst>
              <a:ext uri="{FF2B5EF4-FFF2-40B4-BE49-F238E27FC236}">
                <a16:creationId xmlns:a16="http://schemas.microsoft.com/office/drawing/2014/main" id="{4E009C39-5664-830B-D1E7-73EC4AC81FAC}"/>
              </a:ext>
            </a:extLst>
          </p:cNvPr>
          <p:cNvGrpSpPr/>
          <p:nvPr/>
        </p:nvGrpSpPr>
        <p:grpSpPr>
          <a:xfrm>
            <a:off x="0" y="6451183"/>
            <a:ext cx="12177581" cy="407444"/>
            <a:chOff x="0" y="0"/>
            <a:chExt cx="6663622" cy="222955"/>
          </a:xfrm>
        </p:grpSpPr>
        <p:sp>
          <p:nvSpPr>
            <p:cNvPr id="5" name="Freeform 5">
              <a:extLst>
                <a:ext uri="{FF2B5EF4-FFF2-40B4-BE49-F238E27FC236}">
                  <a16:creationId xmlns:a16="http://schemas.microsoft.com/office/drawing/2014/main" id="{B01040B0-3B73-9E7C-FF75-12D0256158B1}"/>
                </a:ext>
              </a:extLst>
            </p:cNvPr>
            <p:cNvSpPr/>
            <p:nvPr/>
          </p:nvSpPr>
          <p:spPr>
            <a:xfrm>
              <a:off x="0" y="0"/>
              <a:ext cx="6663621" cy="222955"/>
            </a:xfrm>
            <a:custGeom>
              <a:avLst/>
              <a:gdLst/>
              <a:ahLst/>
              <a:cxnLst/>
              <a:rect l="l" t="t" r="r" b="b"/>
              <a:pathLst>
                <a:path w="6663621" h="222955">
                  <a:moveTo>
                    <a:pt x="0" y="0"/>
                  </a:moveTo>
                  <a:lnTo>
                    <a:pt x="6663621" y="0"/>
                  </a:lnTo>
                  <a:lnTo>
                    <a:pt x="6663621"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068">
            <a:extLst>
              <a:ext uri="{FF2B5EF4-FFF2-40B4-BE49-F238E27FC236}">
                <a16:creationId xmlns:a16="http://schemas.microsoft.com/office/drawing/2014/main" id="{026FC67B-4F65-DA8F-B546-EF2704516C9B}"/>
              </a:ext>
            </a:extLst>
          </p:cNvPr>
          <p:cNvSpPr/>
          <p:nvPr/>
        </p:nvSpPr>
        <p:spPr>
          <a:xfrm>
            <a:off x="615429" y="1676404"/>
            <a:ext cx="10975563" cy="3416320"/>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WHAT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0053A1"/>
                </a:solidFill>
                <a:effectLst/>
                <a:uLnTx/>
                <a:uFillTx/>
                <a:latin typeface="Poppins Medium" panose="00000600000000000000" pitchFamily="2" charset="0"/>
                <a:ea typeface="+mn-ea"/>
                <a:cs typeface="Poppins Medium" panose="00000600000000000000" pitchFamily="2" charset="0"/>
              </a:rPr>
              <a:t>DOES SUSTAINABILITY MEAN TO OUR CUSTOMERS?</a:t>
            </a:r>
            <a:endParaRPr kumimoji="0" lang="en-US" sz="6000" b="1" i="0" u="none" strike="noStrike" kern="1200" cap="none" spc="0" normalizeH="0" baseline="0" noProof="0">
              <a:ln>
                <a:noFill/>
              </a:ln>
              <a:solidFill>
                <a:srgbClr val="FF0000"/>
              </a:solidFill>
              <a:effectLst/>
              <a:uLnTx/>
              <a:uFillTx/>
              <a:latin typeface="Poppins Medium" panose="00000600000000000000" pitchFamily="2" charset="0"/>
              <a:ea typeface="+mn-ea"/>
              <a:cs typeface="Poppins Medium" panose="00000600000000000000" pitchFamily="2" charset="0"/>
            </a:endParaRPr>
          </a:p>
        </p:txBody>
      </p:sp>
      <p:grpSp>
        <p:nvGrpSpPr>
          <p:cNvPr id="8" name="Group 10">
            <a:extLst>
              <a:ext uri="{FF2B5EF4-FFF2-40B4-BE49-F238E27FC236}">
                <a16:creationId xmlns:a16="http://schemas.microsoft.com/office/drawing/2014/main" id="{8E24F233-9420-DBC6-7F49-65C04C57A083}"/>
              </a:ext>
            </a:extLst>
          </p:cNvPr>
          <p:cNvGrpSpPr/>
          <p:nvPr/>
        </p:nvGrpSpPr>
        <p:grpSpPr>
          <a:xfrm>
            <a:off x="7211" y="6450556"/>
            <a:ext cx="12192000" cy="407444"/>
            <a:chOff x="0" y="0"/>
            <a:chExt cx="6671512" cy="222955"/>
          </a:xfrm>
        </p:grpSpPr>
        <p:sp>
          <p:nvSpPr>
            <p:cNvPr id="11" name="Freeform 11">
              <a:extLst>
                <a:ext uri="{FF2B5EF4-FFF2-40B4-BE49-F238E27FC236}">
                  <a16:creationId xmlns:a16="http://schemas.microsoft.com/office/drawing/2014/main" id="{66FCD580-D0E1-6FA5-1C5C-9C9ADE646A02}"/>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E6403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8" name="Group 7">
            <a:extLst>
              <a:ext uri="{FF2B5EF4-FFF2-40B4-BE49-F238E27FC236}">
                <a16:creationId xmlns:a16="http://schemas.microsoft.com/office/drawing/2014/main" id="{2D21D7CB-B600-042C-2663-4AA5107B04AD}"/>
              </a:ext>
            </a:extLst>
          </p:cNvPr>
          <p:cNvGrpSpPr/>
          <p:nvPr/>
        </p:nvGrpSpPr>
        <p:grpSpPr>
          <a:xfrm>
            <a:off x="-3787" y="6386355"/>
            <a:ext cx="12202998" cy="471645"/>
            <a:chOff x="0" y="0"/>
            <a:chExt cx="6671512" cy="222955"/>
          </a:xfrm>
        </p:grpSpPr>
        <p:sp>
          <p:nvSpPr>
            <p:cNvPr id="29" name="Freeform 8">
              <a:extLst>
                <a:ext uri="{FF2B5EF4-FFF2-40B4-BE49-F238E27FC236}">
                  <a16:creationId xmlns:a16="http://schemas.microsoft.com/office/drawing/2014/main" id="{C068F39F-0165-0725-B85D-7ECABC363D9E}"/>
                </a:ext>
              </a:extLst>
            </p:cNvPr>
            <p:cNvSpPr/>
            <p:nvPr/>
          </p:nvSpPr>
          <p:spPr>
            <a:xfrm>
              <a:off x="0" y="0"/>
              <a:ext cx="6671512" cy="222955"/>
            </a:xfrm>
            <a:custGeom>
              <a:avLst/>
              <a:gdLst/>
              <a:ahLst/>
              <a:cxnLst/>
              <a:rect l="l" t="t" r="r" b="b"/>
              <a:pathLst>
                <a:path w="6671512" h="222955">
                  <a:moveTo>
                    <a:pt x="0" y="0"/>
                  </a:moveTo>
                  <a:lnTo>
                    <a:pt x="6671512" y="0"/>
                  </a:lnTo>
                  <a:lnTo>
                    <a:pt x="6671512" y="222955"/>
                  </a:lnTo>
                  <a:lnTo>
                    <a:pt x="0" y="222955"/>
                  </a:lnTo>
                  <a:close/>
                </a:path>
              </a:pathLst>
            </a:custGeom>
            <a:solidFill>
              <a:srgbClr val="0053A1"/>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4" name="Picture 23" descr="Logo  Description automatically generated">
            <a:extLst>
              <a:ext uri="{FF2B5EF4-FFF2-40B4-BE49-F238E27FC236}">
                <a16:creationId xmlns:a16="http://schemas.microsoft.com/office/drawing/2014/main" id="{8A200BF6-E69D-E8A5-F505-2D4FA9756813}"/>
              </a:ext>
            </a:extLst>
          </p:cNvPr>
          <p:cNvPicPr>
            <a:picLocks noChangeAspect="1"/>
          </p:cNvPicPr>
          <p:nvPr/>
        </p:nvPicPr>
        <p:blipFill>
          <a:blip r:embed="rId3">
            <a:biLevel thresh="25000"/>
          </a:blip>
          <a:stretch>
            <a:fillRect/>
          </a:stretch>
        </p:blipFill>
        <p:spPr>
          <a:xfrm>
            <a:off x="10625306" y="6498729"/>
            <a:ext cx="1351936" cy="245038"/>
          </a:xfrm>
          <a:prstGeom prst="rect">
            <a:avLst/>
          </a:prstGeom>
        </p:spPr>
      </p:pic>
    </p:spTree>
    <p:extLst>
      <p:ext uri="{BB962C8B-B14F-4D97-AF65-F5344CB8AC3E}">
        <p14:creationId xmlns:p14="http://schemas.microsoft.com/office/powerpoint/2010/main" val="27690752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TA Dedicated">
      <a:dk1>
        <a:srgbClr val="0053A1"/>
      </a:dk1>
      <a:lt1>
        <a:sysClr val="window" lastClr="FFFFFF"/>
      </a:lt1>
      <a:dk2>
        <a:srgbClr val="000000"/>
      </a:dk2>
      <a:lt2>
        <a:srgbClr val="E7E6E6"/>
      </a:lt2>
      <a:accent1>
        <a:srgbClr val="0053A1"/>
      </a:accent1>
      <a:accent2>
        <a:srgbClr val="625F63"/>
      </a:accent2>
      <a:accent3>
        <a:srgbClr val="EC403B"/>
      </a:accent3>
      <a:accent4>
        <a:srgbClr val="262626"/>
      </a:accent4>
      <a:accent5>
        <a:srgbClr val="339CFF"/>
      </a:accent5>
      <a:accent6>
        <a:srgbClr val="002A52"/>
      </a:accent6>
      <a:hlink>
        <a:srgbClr val="0053A1"/>
      </a:hlink>
      <a:folHlink>
        <a:srgbClr val="FFFFFF"/>
      </a:folHlink>
    </a:clrScheme>
    <a:fontScheme name="TA Dedicated">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20">
      <a:dk1>
        <a:sysClr val="windowText" lastClr="000000"/>
      </a:dk1>
      <a:lt1>
        <a:sysClr val="window" lastClr="FFFFFF"/>
      </a:lt1>
      <a:dk2>
        <a:srgbClr val="335B74"/>
      </a:dk2>
      <a:lt2>
        <a:srgbClr val="DFE3E5"/>
      </a:lt2>
      <a:accent1>
        <a:srgbClr val="FF0000"/>
      </a:accent1>
      <a:accent2>
        <a:srgbClr val="0070C0"/>
      </a:accent2>
      <a:accent3>
        <a:srgbClr val="3F3F3F"/>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3C36A317A51114DADC130F3C9623684" ma:contentTypeVersion="15" ma:contentTypeDescription="Create a new document." ma:contentTypeScope="" ma:versionID="4d5ece49368dab88ed5d028a65d5f2c1">
  <xsd:schema xmlns:xsd="http://www.w3.org/2001/XMLSchema" xmlns:xs="http://www.w3.org/2001/XMLSchema" xmlns:p="http://schemas.microsoft.com/office/2006/metadata/properties" xmlns:ns3="80668251-7e74-4f09-a344-0d22225eea59" xmlns:ns4="6a91e48e-95d7-4c2f-9f39-64b75e83e548" targetNamespace="http://schemas.microsoft.com/office/2006/metadata/properties" ma:root="true" ma:fieldsID="ff6e03e59b31275dc4c82d9fc9e2fc8a" ns3:_="" ns4:_="">
    <xsd:import namespace="80668251-7e74-4f09-a344-0d22225eea59"/>
    <xsd:import namespace="6a91e48e-95d7-4c2f-9f39-64b75e83e548"/>
    <xsd:element name="properties">
      <xsd:complexType>
        <xsd:sequence>
          <xsd:element name="documentManagement">
            <xsd:complexType>
              <xsd:all>
                <xsd:element ref="ns3:SharedWithUsers" minOccurs="0"/>
                <xsd:element ref="ns3:SharedWithDetails" minOccurs="0"/>
                <xsd:element ref="ns3:SharingHintHash" minOccurs="0"/>
                <xsd:element ref="ns4:MediaServiceDateTaken" minOccurs="0"/>
                <xsd:element ref="ns4:MediaLengthInSeconds"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_activity" minOccurs="0"/>
                <xsd:element ref="ns4:MediaServiceLocation"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668251-7e74-4f09-a344-0d22225eea5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a91e48e-95d7-4c2f-9f39-64b75e83e548" elementFormDefault="qualified">
    <xsd:import namespace="http://schemas.microsoft.com/office/2006/documentManagement/types"/>
    <xsd:import namespace="http://schemas.microsoft.com/office/infopath/2007/PartnerControls"/>
    <xsd:element name="MediaServiceDateTaken" ma:index="11" nillable="true" ma:displayName="MediaServiceDateTaken" ma:hidden="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6a91e48e-95d7-4c2f-9f39-64b75e83e548" xsi:nil="true"/>
  </documentManagement>
</p:properties>
</file>

<file path=customXml/itemProps1.xml><?xml version="1.0" encoding="utf-8"?>
<ds:datastoreItem xmlns:ds="http://schemas.openxmlformats.org/officeDocument/2006/customXml" ds:itemID="{49863839-F37F-4BA3-96AA-C795F4D5AA75}">
  <ds:schemaRefs>
    <ds:schemaRef ds:uri="http://schemas.microsoft.com/sharepoint/v3/contenttype/forms"/>
  </ds:schemaRefs>
</ds:datastoreItem>
</file>

<file path=customXml/itemProps2.xml><?xml version="1.0" encoding="utf-8"?>
<ds:datastoreItem xmlns:ds="http://schemas.openxmlformats.org/officeDocument/2006/customXml" ds:itemID="{D11497D3-39B7-4534-82C6-39EBD1A7C21B}">
  <ds:schemaRefs>
    <ds:schemaRef ds:uri="6a91e48e-95d7-4c2f-9f39-64b75e83e548"/>
    <ds:schemaRef ds:uri="80668251-7e74-4f09-a344-0d22225eea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EBC141-BB2C-4D86-9741-C33579617676}">
  <ds:schemaRefs>
    <ds:schemaRef ds:uri="6a91e48e-95d7-4c2f-9f39-64b75e83e548"/>
    <ds:schemaRef ds:uri="80668251-7e74-4f09-a344-0d22225eea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279</TotalTime>
  <Words>2619</Words>
  <Application>Microsoft Office PowerPoint</Application>
  <PresentationFormat>Widescreen</PresentationFormat>
  <Paragraphs>337</Paragraphs>
  <Slides>32</Slides>
  <Notes>30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Arial</vt:lpstr>
      <vt:lpstr>Calibri</vt:lpstr>
      <vt:lpstr>Calibri Light</vt:lpstr>
      <vt:lpstr>Helvetica</vt:lpstr>
      <vt:lpstr>Helvetica World</vt:lpstr>
      <vt:lpstr>Helvetica World Bold</vt:lpstr>
      <vt:lpstr>Montserrat</vt:lpstr>
      <vt:lpstr>Montserrat Light</vt:lpstr>
      <vt:lpstr>Montserrat Medium</vt:lpstr>
      <vt:lpstr>Open Sans</vt:lpstr>
      <vt:lpstr>Open Sans Light</vt:lpstr>
      <vt:lpstr>Poppins Medium</vt:lpstr>
      <vt:lpstr>Wingdings</vt:lpstr>
      <vt:lpstr>Zapf Dingbats</vt:lpstr>
      <vt:lpstr>Office Theme</vt:lpstr>
      <vt:lpstr>1_Office Theme</vt:lpstr>
      <vt:lpstr>3_Office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 TEAM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TMSA Sustainability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MTA Sustainability Discussion</dc:title>
  <dc:creator>Rob McNeil</dc:creator>
  <cp:lastModifiedBy>Rob McNeil</cp:lastModifiedBy>
  <cp:revision>2</cp:revision>
  <cp:lastPrinted>2024-04-13T15:34:03Z</cp:lastPrinted>
  <dcterms:created xsi:type="dcterms:W3CDTF">2024-02-14T19:02:38Z</dcterms:created>
  <dcterms:modified xsi:type="dcterms:W3CDTF">2024-10-11T15:34:44Z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0x010100E3C36A317A51114DADC130F3C9623684</vt:lpwstr>
  </property>
</Properties>
</file>