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uda" panose="020B0604020202020204" charset="0"/>
      <p:regular r:id="rId13"/>
      <p:bold r:id="rId14"/>
    </p:embeddedFont>
    <p:embeddedFont>
      <p:font typeface="Ruda Black" panose="020B0604020202020204" charset="0"/>
      <p:bold r:id="rId15"/>
    </p:embeddedFont>
    <p:embeddedFont>
      <p:font typeface="Staatliches" pitchFamily="2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T5WWMKn9ojGKlKy+Pgg2qHfT+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20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90b3f20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590b3f20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9.png"/><Relationship Id="rId7" Type="http://schemas.openxmlformats.org/officeDocument/2006/relationships/hyperlink" Target="mailto:lexi.farris@upwel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evin@trychain.com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97000" y="2663827"/>
            <a:ext cx="106368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From "No" to Not Yet</a:t>
            </a:r>
            <a:endParaRPr sz="14199" b="0" i="0" u="none" strike="noStrike" cap="none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2106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Turning Maybes into Momentum</a:t>
            </a:r>
            <a:endParaRPr/>
          </a:p>
        </p:txBody>
      </p:sp>
      <p:grpSp>
        <p:nvGrpSpPr>
          <p:cNvPr id="85" name="Google Shape;85;p1"/>
          <p:cNvGrpSpPr/>
          <p:nvPr/>
        </p:nvGrpSpPr>
        <p:grpSpPr>
          <a:xfrm>
            <a:off x="1028700" y="2000472"/>
            <a:ext cx="2057400" cy="342900"/>
            <a:chOff x="0" y="0"/>
            <a:chExt cx="2743200" cy="457200"/>
          </a:xfrm>
        </p:grpSpPr>
        <p:sp>
          <p:nvSpPr>
            <p:cNvPr id="86" name="Google Shape;86;p1"/>
            <p:cNvSpPr/>
            <p:nvPr/>
          </p:nvSpPr>
          <p:spPr>
            <a:xfrm rot="-5400000"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rot="-5400000">
              <a:off x="4572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 rot="-5400000">
              <a:off x="9144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 rot="-5400000">
              <a:off x="13716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 rot="-5400000">
              <a:off x="18288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rot="-5400000">
              <a:off x="22860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 rot="-5400000">
            <a:off x="1371600" y="8915400"/>
            <a:ext cx="342900" cy="1028700"/>
            <a:chOff x="0" y="0"/>
            <a:chExt cx="457200" cy="1371600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"/>
          <p:cNvSpPr/>
          <p:nvPr/>
        </p:nvSpPr>
        <p:spPr>
          <a:xfrm>
            <a:off x="9952245" y="1456701"/>
            <a:ext cx="7400509" cy="7373598"/>
          </a:xfrm>
          <a:custGeom>
            <a:avLst/>
            <a:gdLst/>
            <a:ahLst/>
            <a:cxnLst/>
            <a:rect l="l" t="t" r="r" b="b"/>
            <a:pathLst>
              <a:path w="7400509" h="7373598" extrusionOk="0">
                <a:moveTo>
                  <a:pt x="0" y="0"/>
                </a:moveTo>
                <a:lnTo>
                  <a:pt x="7400509" y="0"/>
                </a:lnTo>
                <a:lnTo>
                  <a:pt x="7400509" y="7373598"/>
                </a:lnTo>
                <a:lnTo>
                  <a:pt x="0" y="7373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9728196" y="98935"/>
            <a:ext cx="8216904" cy="2674140"/>
          </a:xfrm>
          <a:custGeom>
            <a:avLst/>
            <a:gdLst/>
            <a:ahLst/>
            <a:cxnLst/>
            <a:rect l="l" t="t" r="r" b="b"/>
            <a:pathLst>
              <a:path w="8216904" h="2674140" extrusionOk="0">
                <a:moveTo>
                  <a:pt x="0" y="0"/>
                </a:moveTo>
                <a:lnTo>
                  <a:pt x="8216904" y="0"/>
                </a:lnTo>
                <a:lnTo>
                  <a:pt x="8216904" y="2674141"/>
                </a:lnTo>
                <a:lnTo>
                  <a:pt x="0" y="2674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2"/>
          <p:cNvGrpSpPr/>
          <p:nvPr/>
        </p:nvGrpSpPr>
        <p:grpSpPr>
          <a:xfrm>
            <a:off x="2645579" y="1696472"/>
            <a:ext cx="342900" cy="1028700"/>
            <a:chOff x="0" y="0"/>
            <a:chExt cx="457200" cy="1371600"/>
          </a:xfrm>
        </p:grpSpPr>
        <p:sp>
          <p:nvSpPr>
            <p:cNvPr id="283" name="Google Shape;283;p12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2"/>
          <p:cNvSpPr/>
          <p:nvPr/>
        </p:nvSpPr>
        <p:spPr>
          <a:xfrm rot="-9590322">
            <a:off x="-813670" y="8464514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 extrusionOk="0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 rot="2311590">
            <a:off x="13321678" y="-1414100"/>
            <a:ext cx="6818826" cy="3644972"/>
          </a:xfrm>
          <a:custGeom>
            <a:avLst/>
            <a:gdLst/>
            <a:ahLst/>
            <a:cxnLst/>
            <a:rect l="l" t="t" r="r" b="b"/>
            <a:pathLst>
              <a:path w="6818826" h="3644972" extrusionOk="0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3170670" y="180158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125847" y="1628257"/>
            <a:ext cx="9802803" cy="3302572"/>
            <a:chOff x="0" y="276225"/>
            <a:chExt cx="13070404" cy="4403429"/>
          </a:xfrm>
        </p:grpSpPr>
        <p:sp>
          <p:nvSpPr>
            <p:cNvPr id="290" name="Google Shape;290;p12"/>
            <p:cNvSpPr txBox="1"/>
            <p:nvPr/>
          </p:nvSpPr>
          <p:spPr>
            <a:xfrm>
              <a:off x="0" y="276225"/>
              <a:ext cx="13070400" cy="18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39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Q&amp;A</a:t>
              </a:r>
              <a:endParaRPr/>
            </a:p>
          </p:txBody>
        </p:sp>
        <p:sp>
          <p:nvSpPr>
            <p:cNvPr id="291" name="Google Shape;291;p12"/>
            <p:cNvSpPr txBox="1"/>
            <p:nvPr/>
          </p:nvSpPr>
          <p:spPr>
            <a:xfrm>
              <a:off x="4" y="2586254"/>
              <a:ext cx="130704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FFF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Reach out to US</a:t>
              </a:r>
              <a:endParaRPr sz="3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</p:grpSp>
      <p:sp>
        <p:nvSpPr>
          <p:cNvPr id="292" name="Google Shape;292;p12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  <p:pic>
        <p:nvPicPr>
          <p:cNvPr id="293" name="Google Shape;293;p12" title="7784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4237" y="4604300"/>
            <a:ext cx="2961775" cy="29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9575075" y="7794600"/>
            <a:ext cx="524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KEvin Coomes - </a:t>
            </a:r>
            <a:r>
              <a:rPr lang="en-US" sz="3000" u="sng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kevin@trychain.com</a:t>
            </a:r>
            <a:r>
              <a:rPr lang="en-US" sz="3000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 sz="3000">
              <a:solidFill>
                <a:srgbClr val="92D050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3562625" y="7794600"/>
            <a:ext cx="549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LExi Farris - </a:t>
            </a:r>
            <a:r>
              <a:rPr lang="en-US" sz="3000" u="sng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lexi.farris@upwell.com</a:t>
            </a:r>
            <a:endParaRPr/>
          </a:p>
        </p:txBody>
      </p:sp>
      <p:pic>
        <p:nvPicPr>
          <p:cNvPr id="296" name="Google Shape;296;p12" title="IMG_0320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8538" y="4604300"/>
            <a:ext cx="2961775" cy="29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 txBox="1"/>
          <p:nvPr/>
        </p:nvSpPr>
        <p:spPr>
          <a:xfrm>
            <a:off x="5623625" y="3957800"/>
            <a:ext cx="137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LINKEDIN</a:t>
            </a:r>
            <a:endParaRPr/>
          </a:p>
        </p:txBody>
      </p:sp>
      <p:sp>
        <p:nvSpPr>
          <p:cNvPr id="298" name="Google Shape;298;p12"/>
          <p:cNvSpPr txBox="1"/>
          <p:nvPr/>
        </p:nvSpPr>
        <p:spPr>
          <a:xfrm>
            <a:off x="11509325" y="3957800"/>
            <a:ext cx="137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LinkedIn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 rot="-5400000">
            <a:off x="12021838" y="653268"/>
            <a:ext cx="8659140" cy="9071480"/>
          </a:xfrm>
          <a:custGeom>
            <a:avLst/>
            <a:gdLst/>
            <a:ahLst/>
            <a:cxnLst/>
            <a:rect l="l" t="t" r="r" b="b"/>
            <a:pathLst>
              <a:path w="8659140" h="9071480" extrusionOk="0">
                <a:moveTo>
                  <a:pt x="0" y="0"/>
                </a:moveTo>
                <a:lnTo>
                  <a:pt x="8659139" y="0"/>
                </a:lnTo>
                <a:lnTo>
                  <a:pt x="8659139" y="9071480"/>
                </a:lnTo>
                <a:lnTo>
                  <a:pt x="0" y="907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sp>
          <p:nvSpPr>
            <p:cNvPr id="112" name="Google Shape;112;p2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 rot="-5400000">
            <a:off x="1371600" y="8915400"/>
            <a:ext cx="342900" cy="1028700"/>
            <a:chOff x="0" y="0"/>
            <a:chExt cx="457200" cy="1371600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13134639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028700" y="634218"/>
            <a:ext cx="533673" cy="46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35" b="1" u="sng">
                <a:solidFill>
                  <a:srgbClr val="A5F951"/>
                </a:solidFill>
                <a:latin typeface="Ruda Black"/>
                <a:ea typeface="Ruda Black"/>
                <a:cs typeface="Ruda Black"/>
                <a:sym typeface="Ruda Black"/>
              </a:rPr>
              <a:t>2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4497773" y="7200875"/>
            <a:ext cx="30459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Lexi Farris</a:t>
            </a:r>
            <a:endParaRPr/>
          </a:p>
          <a:p>
            <a:pPr marL="0" marR="0" lvl="0" indent="0" algn="ctr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Director of Strategy– </a:t>
            </a:r>
            <a:r>
              <a:rPr lang="en-US" sz="2200" i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Upwell Revenue Software</a:t>
            </a:r>
            <a:endParaRPr/>
          </a:p>
          <a:p>
            <a:pPr marL="0" marR="0" lvl="0" indent="0" algn="ctr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 </a:t>
            </a:r>
            <a:r>
              <a:rPr lang="en-US" sz="2200" i="1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</a:rPr>
              <a:t>speaker</a:t>
            </a:r>
            <a:endParaRPr sz="2200" u="none">
              <a:solidFill>
                <a:srgbClr val="92D050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10362666" y="7083407"/>
            <a:ext cx="30459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Kevin Coomes</a:t>
            </a:r>
            <a:endParaRPr/>
          </a:p>
          <a:p>
            <a:pPr marL="0" marR="0" lvl="0" indent="0" algn="ctr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EVP of Sales– </a:t>
            </a:r>
            <a:endParaRPr/>
          </a:p>
          <a:p>
            <a:pPr marL="0" marR="0" lvl="0" indent="0" algn="ctr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Chain </a:t>
            </a:r>
            <a:endParaRPr/>
          </a:p>
          <a:p>
            <a:pPr marL="0" marR="0" lvl="0" indent="0" algn="ctr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</a:rPr>
              <a:t>speaker</a:t>
            </a:r>
            <a:endParaRPr sz="2200" u="none">
              <a:solidFill>
                <a:srgbClr val="92D050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3017" y="1980377"/>
            <a:ext cx="4220481" cy="490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6269" y="2022188"/>
            <a:ext cx="4131171" cy="4825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2286000" y="418775"/>
            <a:ext cx="6592629" cy="124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39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Presenters</a:t>
            </a:r>
            <a:endParaRPr sz="10039" u="none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3"/>
          <p:cNvSpPr/>
          <p:nvPr/>
        </p:nvSpPr>
        <p:spPr>
          <a:xfrm rot="-5400000">
            <a:off x="10287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 rot="-5400000">
            <a:off x="13716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 rot="-5400000">
            <a:off x="17145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2922776" y="27054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705992" y="514350"/>
            <a:ext cx="6592629" cy="1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39" u="none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Agenda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1793284" y="2696550"/>
            <a:ext cx="15466016" cy="5652070"/>
            <a:chOff x="-7783384" y="219401"/>
            <a:chExt cx="19347448" cy="6634675"/>
          </a:xfrm>
        </p:grpSpPr>
        <p:sp>
          <p:nvSpPr>
            <p:cNvPr id="141" name="Google Shape;141;p3"/>
            <p:cNvSpPr txBox="1"/>
            <p:nvPr/>
          </p:nvSpPr>
          <p:spPr>
            <a:xfrm>
              <a:off x="-7783384" y="219401"/>
              <a:ext cx="17561400" cy="61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685800" marR="0" lvl="0" indent="-685800" algn="ctr" rtl="0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ts val="4500"/>
                <a:buFont typeface="Arial"/>
                <a:buChar char="•"/>
              </a:pPr>
              <a:r>
                <a:rPr lang="en-US" sz="4500" u="sng">
                  <a:solidFill>
                    <a:srgbClr val="92D050"/>
                  </a:solidFill>
                  <a:latin typeface="Staatliches"/>
                  <a:ea typeface="Staatliches"/>
                  <a:cs typeface="Staatliches"/>
                  <a:sym typeface="Staatliches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Identify stalled vs. lost deals</a:t>
              </a:r>
              <a:endParaRPr/>
            </a:p>
            <a:p>
              <a:pPr marL="457200" marR="0" lvl="0" indent="0" algn="ctr" rtl="0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500" u="sng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685800" marR="0" lvl="0" indent="-685800" algn="ctr" rtl="0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ts val="4500"/>
                <a:buFont typeface="Arial"/>
                <a:buChar char="•"/>
              </a:pPr>
              <a:r>
                <a:rPr lang="en-US" sz="4500" u="sng">
                  <a:solidFill>
                    <a:srgbClr val="92D050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Coach reps to stay relevant without pushing</a:t>
              </a:r>
              <a:endParaRPr sz="4500" u="sng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  <a:p>
              <a:pPr marL="0" marR="0" lvl="0" indent="0" algn="ctr" rtl="0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/>
                <a:buNone/>
              </a:pPr>
              <a:endParaRPr sz="4500" u="sng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685800" marR="0" lvl="0" indent="-685800" algn="ctr" rtl="0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ts val="4500"/>
                <a:buFont typeface="Arial"/>
                <a:buChar char="•"/>
              </a:pPr>
              <a:r>
                <a:rPr lang="en-US" sz="4500" u="sng">
                  <a:solidFill>
                    <a:srgbClr val="92D050"/>
                  </a:solidFill>
                  <a:latin typeface="Staatliches"/>
                  <a:ea typeface="Staatliches"/>
                  <a:cs typeface="Staatliches"/>
                  <a:sym typeface="Staatliches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Build a follow-up strategy</a:t>
              </a:r>
              <a:endParaRPr sz="4500" u="sng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457200" marR="0" lvl="0" indent="0" algn="l" rtl="0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0" y="5808085"/>
              <a:ext cx="11564064" cy="104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200" u="sng">
                <a:solidFill>
                  <a:srgbClr val="92D050"/>
                </a:solidFill>
                <a:latin typeface="Staatliches"/>
                <a:ea typeface="Staatliches"/>
                <a:cs typeface="Staatliches"/>
                <a:sym typeface="Staatliche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143" name="Google Shape;143;p3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6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sp>
          <p:nvSpPr>
            <p:cNvPr id="149" name="Google Shape;149;p6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6"/>
          <p:cNvGrpSpPr/>
          <p:nvPr/>
        </p:nvGrpSpPr>
        <p:grpSpPr>
          <a:xfrm rot="-5400000">
            <a:off x="1371600" y="8915400"/>
            <a:ext cx="342900" cy="1028700"/>
            <a:chOff x="0" y="0"/>
            <a:chExt cx="457200" cy="1371600"/>
          </a:xfrm>
        </p:grpSpPr>
        <p:sp>
          <p:nvSpPr>
            <p:cNvPr id="153" name="Google Shape;153;p6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6"/>
          <p:cNvSpPr/>
          <p:nvPr/>
        </p:nvSpPr>
        <p:spPr>
          <a:xfrm>
            <a:off x="1028700" y="9258300"/>
            <a:ext cx="388291" cy="388291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3838936" y="5449742"/>
            <a:ext cx="6840729" cy="6106905"/>
          </a:xfrm>
          <a:custGeom>
            <a:avLst/>
            <a:gdLst/>
            <a:ahLst/>
            <a:cxnLst/>
            <a:rect l="l" t="t" r="r" b="b"/>
            <a:pathLst>
              <a:path w="6840729" h="6106905" extrusionOk="0">
                <a:moveTo>
                  <a:pt x="0" y="0"/>
                </a:moveTo>
                <a:lnTo>
                  <a:pt x="6840728" y="0"/>
                </a:lnTo>
                <a:lnTo>
                  <a:pt x="6840728" y="6106905"/>
                </a:lnTo>
                <a:lnTo>
                  <a:pt x="0" y="6106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3260749" y="108095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8591328" y="3363031"/>
            <a:ext cx="8667900" cy="4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da"/>
              <a:buChar char="●"/>
            </a:pPr>
            <a:r>
              <a:rPr lang="en-US" sz="28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“Not now” instead of “no”, identify a PUSH not a LOSS</a:t>
            </a:r>
            <a:endParaRPr sz="2800">
              <a:solidFill>
                <a:srgbClr val="FFFFFF"/>
              </a:solidFill>
              <a:latin typeface="Ruda"/>
              <a:ea typeface="Ruda"/>
              <a:cs typeface="Ruda"/>
              <a:sym typeface="Rud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Ruda"/>
              <a:ea typeface="Ruda"/>
              <a:cs typeface="Ruda"/>
              <a:sym typeface="Ruda"/>
            </a:endParaRPr>
          </a:p>
          <a:p>
            <a:pPr marL="457200" marR="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da"/>
              <a:buChar char="●"/>
            </a:pPr>
            <a:r>
              <a:rPr lang="en-US" sz="28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Get to the </a:t>
            </a:r>
            <a:r>
              <a:rPr lang="en-US" sz="2800" b="1" i="1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WHY</a:t>
            </a:r>
            <a:r>
              <a:rPr lang="en-US" sz="28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? Budget constraints, timing, trust gaps, value prop</a:t>
            </a:r>
            <a:endParaRPr sz="2800">
              <a:solidFill>
                <a:srgbClr val="FFFFFF"/>
              </a:solidFill>
              <a:latin typeface="Ruda"/>
              <a:ea typeface="Ruda"/>
              <a:cs typeface="Ruda"/>
              <a:sym typeface="Rud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Ruda"/>
              <a:ea typeface="Ruda"/>
              <a:cs typeface="Ruda"/>
              <a:sym typeface="Ruda"/>
            </a:endParaRPr>
          </a:p>
          <a:p>
            <a:pPr marL="457200" marR="0" lvl="0" indent="-406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da"/>
              <a:buChar char="●"/>
            </a:pPr>
            <a:r>
              <a:rPr lang="en-US" sz="28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Risk: Losing momentum or being forgotten while we “wait for the market to turn” - HAVE TO STAY (POLITELY) AGGRESSIVE AND CONSISTENT</a:t>
            </a:r>
            <a:endParaRPr sz="2800">
              <a:solidFill>
                <a:srgbClr val="FFFFFF"/>
              </a:solidFill>
              <a:latin typeface="Ruda"/>
              <a:ea typeface="Ruda"/>
              <a:cs typeface="Ruda"/>
              <a:sym typeface="Ruda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1028700" y="1624434"/>
            <a:ext cx="6592500" cy="85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939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The Challenge: “Not Now” in a Tough Market</a:t>
            </a:r>
            <a:endParaRPr sz="9939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995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939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028700" y="634218"/>
            <a:ext cx="533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9223000" y="4315250"/>
            <a:ext cx="568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7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sp>
          <p:nvSpPr>
            <p:cNvPr id="169" name="Google Shape;169;p7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/>
          <p:nvPr/>
        </p:nvSpPr>
        <p:spPr>
          <a:xfrm rot="-5400000">
            <a:off x="10287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 rot="-5400000">
            <a:off x="13716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 rot="-5400000">
            <a:off x="17145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3116623" y="106637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9"/>
                </a:lnTo>
                <a:lnTo>
                  <a:pt x="0" y="151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7"/>
          <p:cNvGrpSpPr/>
          <p:nvPr/>
        </p:nvGrpSpPr>
        <p:grpSpPr>
          <a:xfrm>
            <a:off x="1028700" y="1622950"/>
            <a:ext cx="7374600" cy="7608070"/>
            <a:chOff x="0" y="-2194707"/>
            <a:chExt cx="9832800" cy="10144094"/>
          </a:xfrm>
        </p:grpSpPr>
        <p:sp>
          <p:nvSpPr>
            <p:cNvPr id="177" name="Google Shape;177;p7"/>
            <p:cNvSpPr txBox="1"/>
            <p:nvPr/>
          </p:nvSpPr>
          <p:spPr>
            <a:xfrm>
              <a:off x="0" y="-2194707"/>
              <a:ext cx="9832800" cy="49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720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Stalled vs. Lost Deals - STALLED DEALS</a:t>
              </a:r>
              <a:endParaRPr sz="72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72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0" y="1157087"/>
              <a:ext cx="8790300" cy="67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Stalled Deals: </a:t>
              </a: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Timing, trust issues, still viable, value prop alignment, poor relationship</a:t>
              </a: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57200" marR="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How to Identify:</a:t>
              </a:r>
              <a:endParaRPr sz="2100" b="1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57200" marR="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Ask pointed questions (WHY):</a:t>
              </a: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 “What’s holding you back?”, “When can we move forward?”, “How can we get this done now?”</a:t>
              </a: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57200" marR="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Listen for: </a:t>
              </a: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Budget, priorities, or decision-maker hesitancy, identify internal champions</a:t>
              </a: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57200" marR="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Action:</a:t>
              </a: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 Qualify and prioritize stalled deals - ensure follow up! Build deeper relationships!</a:t>
              </a: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</p:txBody>
        </p:sp>
      </p:grpSp>
      <p:sp>
        <p:nvSpPr>
          <p:cNvPr id="179" name="Google Shape;179;p7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  <p:pic>
        <p:nvPicPr>
          <p:cNvPr id="180" name="Google Shape;18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3675" y="2180855"/>
            <a:ext cx="7126096" cy="614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g3590b3f208c_0_15"/>
          <p:cNvGrpSpPr/>
          <p:nvPr/>
        </p:nvGrpSpPr>
        <p:grpSpPr>
          <a:xfrm>
            <a:off x="17945100" y="0"/>
            <a:ext cx="344500" cy="1030300"/>
            <a:chOff x="0" y="0"/>
            <a:chExt cx="459334" cy="1373734"/>
          </a:xfrm>
        </p:grpSpPr>
        <p:sp>
          <p:nvSpPr>
            <p:cNvPr id="186" name="Google Shape;186;g3590b3f208c_0_15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3590b3f208c_0_15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590b3f208c_0_15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g3590b3f208c_0_15"/>
          <p:cNvSpPr/>
          <p:nvPr/>
        </p:nvSpPr>
        <p:spPr>
          <a:xfrm rot="-5400000">
            <a:off x="1028700" y="9256700"/>
            <a:ext cx="344500" cy="3445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590b3f208c_0_15"/>
          <p:cNvSpPr/>
          <p:nvPr/>
        </p:nvSpPr>
        <p:spPr>
          <a:xfrm rot="-5400000">
            <a:off x="1371600" y="9256700"/>
            <a:ext cx="344500" cy="3445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590b3f208c_0_15"/>
          <p:cNvSpPr/>
          <p:nvPr/>
        </p:nvSpPr>
        <p:spPr>
          <a:xfrm rot="-5400000">
            <a:off x="1714500" y="9256700"/>
            <a:ext cx="344500" cy="3445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590b3f208c_0_15"/>
          <p:cNvSpPr/>
          <p:nvPr/>
        </p:nvSpPr>
        <p:spPr>
          <a:xfrm>
            <a:off x="13116623" y="106637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9"/>
                </a:lnTo>
                <a:lnTo>
                  <a:pt x="0" y="151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g3590b3f208c_0_15"/>
          <p:cNvGrpSpPr/>
          <p:nvPr/>
        </p:nvGrpSpPr>
        <p:grpSpPr>
          <a:xfrm>
            <a:off x="1028700" y="1618488"/>
            <a:ext cx="6592725" cy="8006400"/>
            <a:chOff x="0" y="-2200656"/>
            <a:chExt cx="8790300" cy="10675200"/>
          </a:xfrm>
        </p:grpSpPr>
        <p:sp>
          <p:nvSpPr>
            <p:cNvPr id="194" name="Google Shape;194;g3590b3f208c_0_15"/>
            <p:cNvSpPr txBox="1"/>
            <p:nvPr/>
          </p:nvSpPr>
          <p:spPr>
            <a:xfrm>
              <a:off x="0" y="-2200656"/>
              <a:ext cx="8790300" cy="49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720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Stalled vs. Lost Deals - LOST DEALs</a:t>
              </a:r>
              <a:endParaRPr sz="72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72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  <p:sp>
          <p:nvSpPr>
            <p:cNvPr id="195" name="Google Shape;195;g3590b3f208c_0_15"/>
            <p:cNvSpPr txBox="1"/>
            <p:nvPr/>
          </p:nvSpPr>
          <p:spPr>
            <a:xfrm>
              <a:off x="0" y="1152144"/>
              <a:ext cx="8790300" cy="73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Lost Deals:</a:t>
              </a: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 Poor fit or firm rejection, awarded to competition, sticker shock</a:t>
              </a: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5720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How to Identify:</a:t>
              </a:r>
              <a:endParaRPr sz="2100" b="1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5720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Clarify (WHY): </a:t>
              </a: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“Why did we fall short?”, “How could we improve?”, do “exit interview”</a:t>
              </a: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5720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Listen for:</a:t>
              </a: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 Loss of buying signals, reluctance to adopt something new/change providers,</a:t>
              </a: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457200" lvl="0" indent="-36195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uda"/>
                <a:buChar char="●"/>
              </a:pPr>
              <a:r>
                <a:rPr lang="en-US" sz="2100" b="1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Action: </a:t>
              </a: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Identify learning opportunities, could the sales cycle have gone differently, sometimes a loss isn’t a bad thing</a:t>
              </a: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endParaRPr>
            </a:p>
          </p:txBody>
        </p:sp>
      </p:grpSp>
      <p:sp>
        <p:nvSpPr>
          <p:cNvPr id="196" name="Google Shape;196;g3590b3f208c_0_15"/>
          <p:cNvSpPr txBox="1"/>
          <p:nvPr/>
        </p:nvSpPr>
        <p:spPr>
          <a:xfrm>
            <a:off x="12192001" y="9616635"/>
            <a:ext cx="594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  <p:pic>
        <p:nvPicPr>
          <p:cNvPr id="197" name="Google Shape;197;g3590b3f208c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3675" y="2180855"/>
            <a:ext cx="7126096" cy="614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8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sp>
          <p:nvSpPr>
            <p:cNvPr id="203" name="Google Shape;203;p8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8"/>
          <p:cNvSpPr/>
          <p:nvPr/>
        </p:nvSpPr>
        <p:spPr>
          <a:xfrm rot="-5400000">
            <a:off x="10287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 rot="-5400000">
            <a:off x="13716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 rot="-5400000">
            <a:off x="17145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8"/>
          <p:cNvCxnSpPr/>
          <p:nvPr/>
        </p:nvCxnSpPr>
        <p:spPr>
          <a:xfrm rot="10800000">
            <a:off x="2458998" y="3808658"/>
            <a:ext cx="13832383" cy="0"/>
          </a:xfrm>
          <a:prstGeom prst="straightConnector1">
            <a:avLst/>
          </a:prstGeom>
          <a:noFill/>
          <a:ln w="9525" cap="rnd" cmpd="sng">
            <a:solidFill>
              <a:srgbClr val="A5F95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8"/>
          <p:cNvCxnSpPr/>
          <p:nvPr/>
        </p:nvCxnSpPr>
        <p:spPr>
          <a:xfrm rot="10800000">
            <a:off x="2458998" y="6536624"/>
            <a:ext cx="13832383" cy="0"/>
          </a:xfrm>
          <a:prstGeom prst="straightConnector1">
            <a:avLst/>
          </a:prstGeom>
          <a:noFill/>
          <a:ln w="9525" cap="rnd" cmpd="sng">
            <a:solidFill>
              <a:srgbClr val="A5F95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8"/>
          <p:cNvSpPr/>
          <p:nvPr/>
        </p:nvSpPr>
        <p:spPr>
          <a:xfrm>
            <a:off x="13170670" y="106637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9"/>
                </a:lnTo>
                <a:lnTo>
                  <a:pt x="0" y="151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2001863" y="1935000"/>
            <a:ext cx="78495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39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2</a:t>
            </a:r>
            <a:r>
              <a:rPr lang="en-US" sz="10039" u="none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 out of </a:t>
            </a:r>
            <a:r>
              <a:rPr lang="en-US" sz="10039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10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2001881" y="4469575"/>
            <a:ext cx="75507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39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80%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5452402" y="6998550"/>
            <a:ext cx="9187500" cy="1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39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DOES THIS RESONATE WITH YOU?</a:t>
            </a:r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9971465" y="1905288"/>
            <a:ext cx="67770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Stalled and lost deals are a result of overly complex processes leading to lack of follow up/lost contact - Gartner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9971471" y="4891829"/>
            <a:ext cx="67770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Of deals require 5+ touchpoint - Hubspot Research, 2024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9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sp>
          <p:nvSpPr>
            <p:cNvPr id="223" name="Google Shape;223;p9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9"/>
          <p:cNvSpPr/>
          <p:nvPr/>
        </p:nvSpPr>
        <p:spPr>
          <a:xfrm rot="-5400000">
            <a:off x="10287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 rot="-5400000">
            <a:off x="13716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 rot="-5400000">
            <a:off x="1714500" y="92583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1028700" y="4707303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9"/>
          <p:cNvCxnSpPr/>
          <p:nvPr/>
        </p:nvCxnSpPr>
        <p:spPr>
          <a:xfrm>
            <a:off x="1028700" y="4864466"/>
            <a:ext cx="16230600" cy="0"/>
          </a:xfrm>
          <a:prstGeom prst="straightConnector1">
            <a:avLst/>
          </a:prstGeom>
          <a:noFill/>
          <a:ln w="9525" cap="rnd" cmpd="sng">
            <a:solidFill>
              <a:srgbClr val="A5F95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9"/>
          <p:cNvSpPr/>
          <p:nvPr/>
        </p:nvSpPr>
        <p:spPr>
          <a:xfrm>
            <a:off x="985974" y="4712066"/>
            <a:ext cx="309562" cy="30956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5331546" y="4712066"/>
            <a:ext cx="309562" cy="30956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9605817" y="4712066"/>
            <a:ext cx="309562" cy="30956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13908663" y="4712066"/>
            <a:ext cx="309562" cy="30956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13201650" y="106637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9"/>
                </a:lnTo>
                <a:lnTo>
                  <a:pt x="0" y="151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1028700" y="1980408"/>
            <a:ext cx="16230600" cy="3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39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Coaching Reps to Stay Relevant</a:t>
            </a:r>
            <a:endParaRPr sz="10039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995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39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9605817" y="5420722"/>
            <a:ext cx="3364875" cy="101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leverage omni channel communication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9605842" y="6482595"/>
            <a:ext cx="3364800" cy="15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Socials (i.e. LinkedIn), Phone, Email, Text (if viable), multiple touchpoints</a:t>
            </a:r>
            <a:endParaRPr sz="2100">
              <a:solidFill>
                <a:srgbClr val="FFFFFF"/>
              </a:solidFill>
              <a:latin typeface="Ruda"/>
              <a:ea typeface="Ruda"/>
              <a:cs typeface="Ruda"/>
              <a:sym typeface="Ruda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13894400" y="5412335"/>
            <a:ext cx="336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FOCUS REPS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13894400" y="6421895"/>
            <a:ext cx="3364800" cy="27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Sales teams often find themselves getting requests from all over the organization — marketing, ops, training, etc.. Implement processes and tools to keep them selling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028700" y="5420722"/>
            <a:ext cx="336487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Provide Value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1028725" y="6438670"/>
            <a:ext cx="3364800" cy="15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Demonstrate expertise, show ROI where relevant, sell on service levels, avoid “selling on price”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5317258" y="5420722"/>
            <a:ext cx="336487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Personalize Approach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5317271" y="6421895"/>
            <a:ext cx="3364800" cy="2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Understand customer’s specific business/commodities, look for pain points, create relational rather than transactional selling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0"/>
          <p:cNvGrpSpPr/>
          <p:nvPr/>
        </p:nvGrpSpPr>
        <p:grpSpPr>
          <a:xfrm>
            <a:off x="17945100" y="0"/>
            <a:ext cx="342900" cy="1028700"/>
            <a:chOff x="0" y="0"/>
            <a:chExt cx="457200" cy="1371600"/>
          </a:xfrm>
        </p:grpSpPr>
        <p:sp>
          <p:nvSpPr>
            <p:cNvPr id="251" name="Google Shape;251;p10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-812230" y="6370918"/>
            <a:ext cx="7094484" cy="7055787"/>
          </a:xfrm>
          <a:custGeom>
            <a:avLst/>
            <a:gdLst/>
            <a:ahLst/>
            <a:cxnLst/>
            <a:rect l="l" t="t" r="r" b="b"/>
            <a:pathLst>
              <a:path w="7094484" h="7055787" extrusionOk="0">
                <a:moveTo>
                  <a:pt x="0" y="0"/>
                </a:moveTo>
                <a:lnTo>
                  <a:pt x="7094484" y="0"/>
                </a:lnTo>
                <a:lnTo>
                  <a:pt x="7094484" y="7055787"/>
                </a:lnTo>
                <a:lnTo>
                  <a:pt x="0" y="705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p10"/>
          <p:cNvGrpSpPr/>
          <p:nvPr/>
        </p:nvGrpSpPr>
        <p:grpSpPr>
          <a:xfrm>
            <a:off x="1028700" y="9258300"/>
            <a:ext cx="1028700" cy="342900"/>
            <a:chOff x="0" y="0"/>
            <a:chExt cx="1371600" cy="457200"/>
          </a:xfrm>
        </p:grpSpPr>
        <p:sp>
          <p:nvSpPr>
            <p:cNvPr id="256" name="Google Shape;256;p10"/>
            <p:cNvSpPr/>
            <p:nvPr/>
          </p:nvSpPr>
          <p:spPr>
            <a:xfrm rot="-5400000"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 rot="-5400000">
              <a:off x="4572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 rot="-5400000">
              <a:off x="9144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0"/>
          <p:cNvSpPr/>
          <p:nvPr/>
        </p:nvSpPr>
        <p:spPr>
          <a:xfrm>
            <a:off x="9456873" y="1711695"/>
            <a:ext cx="309562" cy="30956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9456873" y="3703805"/>
            <a:ext cx="309562" cy="30956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9456873" y="5695915"/>
            <a:ext cx="309562" cy="30956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9456873" y="7688025"/>
            <a:ext cx="309562" cy="30956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13206702" y="126111"/>
            <a:ext cx="4659232" cy="1516318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028700" y="3478525"/>
            <a:ext cx="7611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FOLLOW  UP PLAYBOOK</a:t>
            </a:r>
            <a:endParaRPr/>
          </a:p>
        </p:txBody>
      </p:sp>
      <p:grpSp>
        <p:nvGrpSpPr>
          <p:cNvPr id="265" name="Google Shape;265;p10"/>
          <p:cNvGrpSpPr/>
          <p:nvPr/>
        </p:nvGrpSpPr>
        <p:grpSpPr>
          <a:xfrm>
            <a:off x="10252122" y="1647401"/>
            <a:ext cx="7007175" cy="1811350"/>
            <a:chOff x="0" y="-9525"/>
            <a:chExt cx="9342900" cy="2415132"/>
          </a:xfrm>
        </p:grpSpPr>
        <p:sp>
          <p:nvSpPr>
            <p:cNvPr id="266" name="Google Shape;266;p10"/>
            <p:cNvSpPr txBox="1"/>
            <p:nvPr/>
          </p:nvSpPr>
          <p:spPr>
            <a:xfrm>
              <a:off x="0" y="-9525"/>
              <a:ext cx="51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CADENCE</a:t>
              </a:r>
              <a:endParaRPr/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0" y="914307"/>
              <a:ext cx="9342900" cy="14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Schedule follow up but don’t overwhelm. No one likes the “gnat at the barbecue” - this can be automated but buyer beware</a:t>
              </a:r>
              <a:endParaRPr/>
            </a:p>
          </p:txBody>
        </p:sp>
      </p:grpSp>
      <p:grpSp>
        <p:nvGrpSpPr>
          <p:cNvPr id="268" name="Google Shape;268;p10"/>
          <p:cNvGrpSpPr/>
          <p:nvPr/>
        </p:nvGrpSpPr>
        <p:grpSpPr>
          <a:xfrm>
            <a:off x="10252122" y="3639511"/>
            <a:ext cx="7007175" cy="1811350"/>
            <a:chOff x="0" y="-9525"/>
            <a:chExt cx="9342900" cy="2415132"/>
          </a:xfrm>
        </p:grpSpPr>
        <p:sp>
          <p:nvSpPr>
            <p:cNvPr id="269" name="Google Shape;269;p10"/>
            <p:cNvSpPr txBox="1"/>
            <p:nvPr/>
          </p:nvSpPr>
          <p:spPr>
            <a:xfrm>
              <a:off x="0" y="-9525"/>
              <a:ext cx="51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COMMS</a:t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0" y="914307"/>
              <a:ext cx="9342900" cy="14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Mix outreach between touchpoints: email, call, conference/trade show, text, LinkedIn, in-person visit (if ROI for your company makes sense)</a:t>
              </a:r>
              <a:endParaRPr/>
            </a:p>
          </p:txBody>
        </p:sp>
      </p:grpSp>
      <p:grpSp>
        <p:nvGrpSpPr>
          <p:cNvPr id="271" name="Google Shape;271;p10"/>
          <p:cNvGrpSpPr/>
          <p:nvPr/>
        </p:nvGrpSpPr>
        <p:grpSpPr>
          <a:xfrm>
            <a:off x="10252122" y="5631621"/>
            <a:ext cx="7007175" cy="1811350"/>
            <a:chOff x="0" y="-9525"/>
            <a:chExt cx="9342900" cy="2415132"/>
          </a:xfrm>
        </p:grpSpPr>
        <p:sp>
          <p:nvSpPr>
            <p:cNvPr id="272" name="Google Shape;272;p10"/>
            <p:cNvSpPr txBox="1"/>
            <p:nvPr/>
          </p:nvSpPr>
          <p:spPr>
            <a:xfrm>
              <a:off x="0" y="-9525"/>
              <a:ext cx="51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CRM</a:t>
              </a: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0" y="914307"/>
              <a:ext cx="9342900" cy="14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Yes, CRMs suck for Transportation and Logistics (even in SaaS) but monitoring activity to ensure nothing slips through the cracks is key for “not yet"</a:t>
              </a:r>
              <a:endParaRPr/>
            </a:p>
          </p:txBody>
        </p:sp>
      </p:grpSp>
      <p:grpSp>
        <p:nvGrpSpPr>
          <p:cNvPr id="274" name="Google Shape;274;p10"/>
          <p:cNvGrpSpPr/>
          <p:nvPr/>
        </p:nvGrpSpPr>
        <p:grpSpPr>
          <a:xfrm>
            <a:off x="10252122" y="7623731"/>
            <a:ext cx="7007175" cy="1811350"/>
            <a:chOff x="0" y="-9525"/>
            <a:chExt cx="9342900" cy="2415132"/>
          </a:xfrm>
        </p:grpSpPr>
        <p:sp>
          <p:nvSpPr>
            <p:cNvPr id="275" name="Google Shape;275;p10"/>
            <p:cNvSpPr txBox="1"/>
            <p:nvPr/>
          </p:nvSpPr>
          <p:spPr>
            <a:xfrm>
              <a:off x="0" y="-9525"/>
              <a:ext cx="51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CONSISTENCY / CONTINUITY</a:t>
              </a:r>
              <a:endParaRPr/>
            </a:p>
          </p:txBody>
        </p:sp>
        <p:sp>
          <p:nvSpPr>
            <p:cNvPr id="276" name="Google Shape;276;p10"/>
            <p:cNvSpPr txBox="1"/>
            <p:nvPr/>
          </p:nvSpPr>
          <p:spPr>
            <a:xfrm>
              <a:off x="0" y="914307"/>
              <a:ext cx="9342900" cy="149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uda"/>
                  <a:ea typeface="Ruda"/>
                  <a:cs typeface="Ruda"/>
                  <a:sym typeface="Ruda"/>
                </a:rPr>
                <a:t>Monthly, quarterly review specifically on pushed/stalled deals. Identify high priorities that can close and put the others on a cadence</a:t>
              </a:r>
              <a:endParaRPr/>
            </a:p>
          </p:txBody>
        </p:sp>
      </p:grpSp>
      <p:sp>
        <p:nvSpPr>
          <p:cNvPr id="277" name="Google Shape;277;p10"/>
          <p:cNvSpPr txBox="1"/>
          <p:nvPr/>
        </p:nvSpPr>
        <p:spPr>
          <a:xfrm>
            <a:off x="12192001" y="9616635"/>
            <a:ext cx="5943600" cy="48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Custom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Staatliches</vt:lpstr>
      <vt:lpstr>Ruda Black</vt:lpstr>
      <vt:lpstr>Arial</vt:lpstr>
      <vt:lpstr>Ruda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Eileen Dabrowski</dc:creator>
  <cp:lastModifiedBy>Eileen Dabrowski</cp:lastModifiedBy>
  <cp:revision>1</cp:revision>
  <dcterms:created xsi:type="dcterms:W3CDTF">2006-08-16T00:00:00Z</dcterms:created>
  <dcterms:modified xsi:type="dcterms:W3CDTF">2025-06-04T20:46:03Z</dcterms:modified>
</cp:coreProperties>
</file>