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63" r:id="rId6"/>
    <p:sldId id="264" r:id="rId7"/>
    <p:sldId id="267" r:id="rId8"/>
    <p:sldId id="281" r:id="rId9"/>
    <p:sldId id="269" r:id="rId10"/>
    <p:sldId id="275" r:id="rId11"/>
    <p:sldId id="279" r:id="rId12"/>
    <p:sldId id="276" r:id="rId13"/>
    <p:sldId id="277" r:id="rId14"/>
    <p:sldId id="278" r:id="rId15"/>
    <p:sldId id="270" r:id="rId16"/>
    <p:sldId id="282" r:id="rId17"/>
    <p:sldId id="280" r:id="rId18"/>
    <p:sldId id="272" r:id="rId19"/>
  </p:sldIdLst>
  <p:sldSz cx="18288000" cy="10287000"/>
  <p:notesSz cx="6858000" cy="9144000"/>
  <p:embeddedFontLst>
    <p:embeddedFont>
      <p:font typeface="Ruda" panose="020B0604020202020204" charset="0"/>
      <p:regular r:id="rId21"/>
    </p:embeddedFont>
    <p:embeddedFont>
      <p:font typeface="Ruda Heavy" panose="020B0604020202020204" charset="0"/>
      <p:regular r:id="rId22"/>
    </p:embeddedFont>
    <p:embeddedFont>
      <p:font typeface="Staatliches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F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14" autoAdjust="0"/>
  </p:normalViewPr>
  <p:slideViewPr>
    <p:cSldViewPr>
      <p:cViewPr varScale="1">
        <p:scale>
          <a:sx n="54" d="100"/>
          <a:sy n="54" d="100"/>
        </p:scale>
        <p:origin x="720" y="27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3" Type="http://schemas.openxmlformats.org/officeDocument/2006/relationships/slide" Target="slides/slide10.xml"/><Relationship Id="rId7" Type="http://schemas.openxmlformats.org/officeDocument/2006/relationships/slide" Target="slides/slide14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6" Type="http://schemas.openxmlformats.org/officeDocument/2006/relationships/slide" Target="slides/slide13.xml"/><Relationship Id="rId5" Type="http://schemas.openxmlformats.org/officeDocument/2006/relationships/slide" Target="slides/slide12.xml"/><Relationship Id="rId10" Type="http://schemas.openxmlformats.org/officeDocument/2006/relationships/slide" Target="slides/slide17.xml"/><Relationship Id="rId4" Type="http://schemas.openxmlformats.org/officeDocument/2006/relationships/slide" Target="slides/slide11.xml"/><Relationship Id="rId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30808-22D8-4533-9D25-38E25E31FDD7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72A31-96E2-4323-8FDB-813B39DAB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.jpeg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5.xml"/><Relationship Id="rId10" Type="http://schemas.openxmlformats.org/officeDocument/2006/relationships/image" Target="../media/image5.png"/><Relationship Id="rId4" Type="http://schemas.openxmlformats.org/officeDocument/2006/relationships/slide" Target="slide4.xml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5481" y="2386180"/>
            <a:ext cx="8331200" cy="4665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637"/>
              </a:lnSpc>
            </a:pPr>
            <a:r>
              <a:rPr lang="en-US" sz="60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In a world of trends, don’t forget your foundation – Your website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2000472"/>
            <a:ext cx="2057400" cy="342900"/>
            <a:chOff x="0" y="0"/>
            <a:chExt cx="2743200" cy="457200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457200" y="0"/>
              <a:ext cx="457200" cy="457200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914400" y="0"/>
              <a:ext cx="457200" cy="457200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1371600" y="0"/>
              <a:ext cx="457200" cy="457200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828800" y="0"/>
              <a:ext cx="457200" cy="457200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2286000" y="0"/>
              <a:ext cx="457200" cy="457200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" name="Freeform 36"/>
          <p:cNvSpPr/>
          <p:nvPr/>
        </p:nvSpPr>
        <p:spPr>
          <a:xfrm>
            <a:off x="9952245" y="1456701"/>
            <a:ext cx="7400509" cy="7373598"/>
          </a:xfrm>
          <a:custGeom>
            <a:avLst/>
            <a:gdLst/>
            <a:ahLst/>
            <a:cxnLst/>
            <a:rect l="l" t="t" r="r" b="b"/>
            <a:pathLst>
              <a:path w="7400509" h="7373598">
                <a:moveTo>
                  <a:pt x="0" y="0"/>
                </a:moveTo>
                <a:lnTo>
                  <a:pt x="7400509" y="0"/>
                </a:lnTo>
                <a:lnTo>
                  <a:pt x="7400509" y="7373598"/>
                </a:lnTo>
                <a:lnTo>
                  <a:pt x="0" y="7373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28196" y="98935"/>
            <a:ext cx="8216904" cy="2674140"/>
          </a:xfrm>
          <a:custGeom>
            <a:avLst/>
            <a:gdLst/>
            <a:ahLst/>
            <a:cxnLst/>
            <a:rect l="l" t="t" r="r" b="b"/>
            <a:pathLst>
              <a:path w="8216904" h="2674140">
                <a:moveTo>
                  <a:pt x="0" y="0"/>
                </a:moveTo>
                <a:lnTo>
                  <a:pt x="8216904" y="0"/>
                </a:lnTo>
                <a:lnTo>
                  <a:pt x="8216904" y="2674141"/>
                </a:lnTo>
                <a:lnTo>
                  <a:pt x="0" y="2674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8" name="TextBox 3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39" name="Picture 3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F5B5A9C-B544-1857-0836-72D0D6F1F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96" y="5377022"/>
            <a:ext cx="5780104" cy="1333870"/>
          </a:xfrm>
          <a:prstGeom prst="rect">
            <a:avLst/>
          </a:prstGeom>
        </p:spPr>
      </p:pic>
      <p:sp>
        <p:nvSpPr>
          <p:cNvPr id="40" name="TextBox 2">
            <a:extLst>
              <a:ext uri="{FF2B5EF4-FFF2-40B4-BE49-F238E27FC236}">
                <a16:creationId xmlns:a16="http://schemas.microsoft.com/office/drawing/2014/main" id="{ED1CBEF3-96E0-C542-9556-62624F997104}"/>
              </a:ext>
            </a:extLst>
          </p:cNvPr>
          <p:cNvSpPr txBox="1"/>
          <p:nvPr/>
        </p:nvSpPr>
        <p:spPr>
          <a:xfrm>
            <a:off x="11155680" y="7376808"/>
            <a:ext cx="8331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Jason </a:t>
            </a:r>
            <a:r>
              <a:rPr lang="en-US" sz="4000" dirty="0" err="1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jimenez-Vanover</a:t>
            </a:r>
            <a:endParaRPr lang="en-US" sz="4000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algn="l"/>
            <a:r>
              <a:rPr lang="en-US" sz="40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Visionary &amp; </a:t>
            </a:r>
            <a:r>
              <a:rPr lang="en-US" sz="4000" dirty="0" err="1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ceo</a:t>
            </a:r>
            <a:endParaRPr lang="en-US" sz="4000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A099ED34-5C52-AAC1-1DAA-6DDCEE6B7598}"/>
              </a:ext>
            </a:extLst>
          </p:cNvPr>
          <p:cNvSpPr txBox="1"/>
          <p:nvPr/>
        </p:nvSpPr>
        <p:spPr>
          <a:xfrm>
            <a:off x="11155680" y="3351503"/>
            <a:ext cx="8331200" cy="1359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637"/>
              </a:lnSpc>
            </a:pPr>
            <a:r>
              <a:rPr lang="en-US" sz="40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Presented by: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0C961B-4CFD-F632-DC37-AD1D577DE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A9F0641-08FC-3B94-6BB8-E32717A88C25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5FE05E4-4539-73F8-2593-D6E1C7AD35E0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B09A13C-F7B5-73D2-98C9-29EFAD9FFEA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9380AF37-A2A9-792E-FDB9-FE87C36F72FC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78849B9-0339-04C0-6CFA-D69C55E65F6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C1E7814-EFCD-C05F-0DB6-C699CE2000FE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408A677C-55F2-7E4F-7322-8BAEB21C6D7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F9FB04B-950B-BE12-1B2C-6FC3056DB369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D2DF98D3-5238-DEBE-DCCD-CB168EA6AC91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C76974C9-55FA-3499-0621-D979243FF3D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ACF2489-BB5B-E9D6-167E-45C63033035B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2810835-9F6F-1740-B88D-8C2B4AE72F7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F7EB203-533E-C0AB-6075-2B5F3593E487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E87527D-4E0F-6548-9322-5A2DBFDA775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C1552DBD-E1A0-CAF3-92CD-7C31FB8DA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79D3C8F-AEFA-6239-7B28-CE82C2C3CEBA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AFC9BA9C-7B68-65A5-F017-83E8CCDA00EC}"/>
              </a:ext>
            </a:extLst>
          </p:cNvPr>
          <p:cNvSpPr txBox="1"/>
          <p:nvPr/>
        </p:nvSpPr>
        <p:spPr>
          <a:xfrm>
            <a:off x="1028700" y="3684500"/>
            <a:ext cx="6592629" cy="474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Be m</a:t>
            </a: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eticulous in keyword research</a:t>
            </a:r>
            <a:endParaRPr lang="en-US" sz="10039" u="none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3BA1B480-A413-703D-4FA6-405FD00E90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FF1018D-D5EF-CCFE-B880-8B21938C7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69A790-E7AC-A7D9-7596-84D75A265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275" y="2689757"/>
            <a:ext cx="8207451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9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EFCE1-42FB-0E19-F563-6FE1899FF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E3F6E9B-1328-F8A0-1657-EF4694EDB2B2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064974F-14FE-0CEE-B1A8-7C2C96F935D4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06BF81C-FC10-6C4A-175C-468F6F50964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8A7A9EED-616F-9366-6612-DDC3F6BF647F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3E6B18F-30F6-901E-B8A8-D27F52F65DE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62B4112C-86B3-63BD-985C-0C930D7DE695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3BE6E034-E058-5C3E-FF0D-823C255B22A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1900E17-1FA4-2407-2D4F-AA038F6F93E0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70BA8642-E317-3A0D-1327-187152C48B2D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1AB163E2-4322-713C-137E-2AB54C77EF4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1FEF251-F129-206E-9BE5-54CB5136B558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EADFE8A-80E4-1614-AB8E-F2CEF777A53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19E76F0-1BFD-0A13-8385-BFD3C60CEED5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04717A3-268C-F6DE-AD93-327714D8453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CAA20CCE-9302-29FC-9DC1-CC4955C12E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4D3A694-22C6-18D6-6256-E70B797831DE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4BF659C-D124-63B4-68A0-85977843C8D1}"/>
              </a:ext>
            </a:extLst>
          </p:cNvPr>
          <p:cNvSpPr txBox="1"/>
          <p:nvPr/>
        </p:nvSpPr>
        <p:spPr>
          <a:xfrm>
            <a:off x="914400" y="1790700"/>
            <a:ext cx="13503810" cy="2412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PLAN YOUR STRATEGY</a:t>
            </a: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 in writing…</a:t>
            </a:r>
            <a:endParaRPr lang="en-US" sz="10039" u="none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9B50B8C4-E602-E76C-E445-E6C7478CA1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F20ABB5-8D06-F46D-0D6D-410571124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0328B0-52F8-AECB-EE93-9E88417C0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05" y="4518457"/>
            <a:ext cx="16960238" cy="371364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25565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EB2542-6704-D2B5-6AA0-82FA189E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F628BB1-E417-F420-F1FD-509CE04ED7DC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F90ACA3-8318-4DF2-726D-05A0246EA68A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7988E5C1-F64B-2486-CDEF-86FA1B5899C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D6783EC6-EC3C-7BB5-2150-93024F54EF00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749179D-CCB2-CAC8-C9B2-9C849630019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BEA89F0-44E5-43DE-197B-B4CFE8158D21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B3555AFF-3D4B-D610-868A-D9A51F84148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AB58C1B-2ED3-AFFE-47BF-1BFA0BFFE6BF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1E99340F-2C10-019C-8C92-F65573E2DD04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C4E6F76C-9CA6-4306-3EE8-6563443272A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2CB63122-1BA7-1D01-6BB6-E5FE32D20EFC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B49359B-270D-A3DD-2289-BDF009D5960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B9FBB1E7-145B-0AAA-9258-A99EDC6C695A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6AF87BE-99FF-7BF1-8E51-2468E2C4943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A082CF1E-A378-6979-1D78-73D1A26714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06E0679-1285-66EA-8F84-4FCC64A07BC0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324BB94-DFE6-CC1D-62C3-7BBC287134AC}"/>
              </a:ext>
            </a:extLst>
          </p:cNvPr>
          <p:cNvSpPr txBox="1"/>
          <p:nvPr/>
        </p:nvSpPr>
        <p:spPr>
          <a:xfrm>
            <a:off x="1028700" y="1555926"/>
            <a:ext cx="6592629" cy="357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Always include META…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9A5349F5-5836-6159-1A99-854B8AA27E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5202B9A-AABA-2E92-B303-BE66E9908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sp>
        <p:nvSpPr>
          <p:cNvPr id="24" name="TextBox 36">
            <a:extLst>
              <a:ext uri="{FF2B5EF4-FFF2-40B4-BE49-F238E27FC236}">
                <a16:creationId xmlns:a16="http://schemas.microsoft.com/office/drawing/2014/main" id="{02801B95-7380-60B2-3D73-2FB9A144C7A0}"/>
              </a:ext>
            </a:extLst>
          </p:cNvPr>
          <p:cNvSpPr txBox="1"/>
          <p:nvPr/>
        </p:nvSpPr>
        <p:spPr>
          <a:xfrm>
            <a:off x="1028700" y="5448300"/>
            <a:ext cx="7848600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583"/>
              </a:lnSpc>
              <a:buFont typeface="Arial" panose="020B0604020202020204" pitchFamily="34" charset="0"/>
              <a:buChar char="•"/>
            </a:pPr>
            <a:r>
              <a:rPr lang="en-US" sz="3200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Your Meta-title must not be too different from the main title. </a:t>
            </a:r>
          </a:p>
          <a:p>
            <a:pPr lvl="0" algn="l">
              <a:lnSpc>
                <a:spcPts val="2583"/>
              </a:lnSpc>
            </a:pPr>
            <a:endParaRPr lang="en-US" sz="3200" u="none" spc="48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42900" lvl="0" indent="-342900" algn="l">
              <a:lnSpc>
                <a:spcPts val="2583"/>
              </a:lnSpc>
              <a:buFont typeface="Arial" panose="020B0604020202020204" pitchFamily="34" charset="0"/>
              <a:buChar char="•"/>
            </a:pPr>
            <a:r>
              <a:rPr lang="en-US" sz="3200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The Meta-description is how prospects first understand your content. Use it!</a:t>
            </a:r>
          </a:p>
          <a:p>
            <a:pPr lvl="0" algn="l">
              <a:lnSpc>
                <a:spcPts val="2583"/>
              </a:lnSpc>
            </a:pPr>
            <a:endParaRPr lang="en-US" sz="3200" u="none" spc="48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  <a:p>
            <a:pPr marL="342900" lvl="0" indent="-342900" algn="l">
              <a:lnSpc>
                <a:spcPts val="2583"/>
              </a:lnSpc>
              <a:buFont typeface="Arial" panose="020B0604020202020204" pitchFamily="34" charset="0"/>
              <a:buChar char="•"/>
            </a:pPr>
            <a:r>
              <a:rPr lang="en-US" sz="3200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Include your primary keyword in both. </a:t>
            </a:r>
          </a:p>
          <a:p>
            <a:pPr marL="342900" lvl="0" indent="-342900" algn="l">
              <a:lnSpc>
                <a:spcPts val="2583"/>
              </a:lnSpc>
              <a:buFont typeface="Arial" panose="020B0604020202020204" pitchFamily="34" charset="0"/>
              <a:buChar char="•"/>
            </a:pPr>
            <a:r>
              <a:rPr lang="en-US" sz="3200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Canonical</a:t>
            </a:r>
            <a:r>
              <a:rPr lang="en-US" sz="3200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 tags when necessary. </a:t>
            </a:r>
            <a:endParaRPr lang="en-US" sz="3200" u="none" spc="48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5A4E01-B3D1-24A7-6106-9B6FD55C3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924" y="2529571"/>
            <a:ext cx="8097380" cy="5258534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82187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0FA6D1-E322-4E64-4403-3B092E59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DD48FDEA-C9F6-E6B1-CC92-732408141103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BA1212D-4955-A5D1-CF28-EC671761344F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B07EC4B2-464E-E087-9F6A-7FB559BAD9C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1EE987F3-51A1-2062-88DB-4ED0573712A9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936D400-51D2-3687-C61B-C2CDD1368678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A49AA139-A110-FEF8-144F-D05780D97AE0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1E51975-3995-156E-BC27-012ED4DA107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7EACE3C-C9D0-9DC5-5C40-2EBD2DFCB492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2953CBF-BD80-E942-7A6E-C8DB1881E33B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D1334E5-25BF-7E9D-ECB1-1C4458B0FBC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FA9842F-2DC0-2705-5B0A-A5AF01242897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AD0115D1-FEC7-3628-EFFF-D3E1F68518B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2FAE6EF-5760-E666-4A7F-575B461BC9D9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10A5237-A6F9-61AE-948C-6A6A2E514C1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DF065713-CDBA-0AED-19A1-0EEFB986BC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87649DC-CEE4-1007-E6E9-A2CB48699831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1AC9F6E-8301-4A34-95A2-D04BE4F5DCD8}"/>
              </a:ext>
            </a:extLst>
          </p:cNvPr>
          <p:cNvSpPr txBox="1"/>
          <p:nvPr/>
        </p:nvSpPr>
        <p:spPr>
          <a:xfrm>
            <a:off x="1028700" y="3684500"/>
            <a:ext cx="6592629" cy="357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Mirror content that ranks</a:t>
            </a: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…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36EA1136-4FC8-FBCA-50C9-4DA27FDFE1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38DD5EB-2A9A-4B78-06F8-F3E6593E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838"/>
          <a:stretch/>
        </p:blipFill>
        <p:spPr>
          <a:xfrm>
            <a:off x="7805814" y="425564"/>
            <a:ext cx="4106527" cy="931414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680154-34A4-06F2-77A2-8A3C9C029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/>
        </p:blipFill>
        <p:spPr>
          <a:xfrm>
            <a:off x="11328190" y="1939927"/>
            <a:ext cx="3628047" cy="6412651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81391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3139F-4B91-8F8B-AEED-72B66401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B0B0415A-7942-FF45-F7D6-A86529D8AE8E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631CD4C-A455-874E-F223-5E49F2D1EF3B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D92BD61E-B640-96D8-2B8D-C07189B98BE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719F2D7-6795-279D-C6FD-7EC29D101527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C64469A3-7BC0-C1B3-76C2-0109BB7E8727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7143675F-A364-8F30-AD16-D6FA795EE267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5052AC8-836C-98C4-EEF3-D37A3836FDF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0375651-3830-E4E4-1A22-FDC056E22EB1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A590E8F3-E6DB-53C4-F907-7DCFB5CC5276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D99BB44C-2518-1304-A34B-69DEA4340499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7CC2464-58C6-8651-8E0C-AA25FF5DDB56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D0DCD90-90A2-D231-F3FB-271A7BB5186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3115089-4E40-B57A-A30F-361C1B393B88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7307845-D35D-0788-ADEA-DA4683CB3DE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6BF285FF-964D-5AEB-681E-7F044E277D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B981313-64F3-5A48-03C7-62565957DCD6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D7718854-D9FE-259E-6DAD-5CE2BD1E7DA1}"/>
              </a:ext>
            </a:extLst>
          </p:cNvPr>
          <p:cNvSpPr txBox="1"/>
          <p:nvPr/>
        </p:nvSpPr>
        <p:spPr>
          <a:xfrm>
            <a:off x="1028700" y="3684500"/>
            <a:ext cx="6592629" cy="474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Use Free tools to gauge Results</a:t>
            </a:r>
            <a:endParaRPr lang="en-US" sz="10039" u="none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438CB44B-BD9E-7BF8-F440-FE3D46B16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34E8FB-96B4-F59F-1FC1-27FEEB05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467100"/>
            <a:ext cx="10257409" cy="444284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94988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3684500"/>
            <a:ext cx="6592629" cy="3643228"/>
            <a:chOff x="0" y="276225"/>
            <a:chExt cx="8790172" cy="485763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76225"/>
              <a:ext cx="8790172" cy="3217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35"/>
                </a:lnSpc>
              </a:pPr>
              <a:r>
                <a:rPr lang="en-US" sz="10039" u="none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Use Google Dev Tools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977221"/>
              <a:ext cx="8790172" cy="1156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Any offsite link needs clear tracking parameters, especially on </a:t>
              </a:r>
              <a:r>
                <a:rPr lang="en-US" sz="2800" b="1" u="none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LinkedIn.</a:t>
              </a:r>
            </a:p>
          </p:txBody>
        </p:sp>
      </p:grpSp>
      <p:sp>
        <p:nvSpPr>
          <p:cNvPr id="22" name="TextBox 38">
            <a:extLst>
              <a:ext uri="{FF2B5EF4-FFF2-40B4-BE49-F238E27FC236}">
                <a16:creationId xmlns:a16="http://schemas.microsoft.com/office/drawing/2014/main" id="{E8B1DF27-F18D-163F-A7ED-099F9B8337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4DDAE1B-97A3-A8F8-9A05-ED53C43E9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93FB8B-B506-67AE-64B0-8E490454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603800"/>
            <a:ext cx="6614733" cy="7094835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61677-07AC-613E-8969-3DCC676DA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02C45E6-DBAC-8FBE-104A-26E437A13249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E6DB856-068D-9D6C-4061-64BC4C4F1E61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FD89840-725E-7BD6-22D1-3155E3327DA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89EA1319-679B-1CF0-8DE4-46A7D76B1ED9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80561B7F-6725-1773-C0E4-E2DA828592B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6FF244D9-8B25-DB34-379F-5F8F81592468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924A9040-5167-1D02-80A4-10D0DBC91E8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1754BC9-441A-1EDF-21C7-8B306695ED30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3854BD4D-DBDC-B236-EF7E-CFEAFED217C6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DCFB5CF4-E840-BCFC-0A04-CF63851AD255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806B2DA-6C22-CCE9-4E7F-75E55DB00E6D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E7AD02E-F505-31B0-788E-D4B758855B9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D629BC7-F923-8809-99A5-D28FCFA13EE5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81D6E7D0-584D-9E93-3EEC-26A277746F4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0BF6FC1A-DF16-59DB-6FC5-0E3947575A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D3354BA-AAB7-235C-739C-68BC9FFBD810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F869A2E-910A-2BB6-2A3A-8AD22FEB8B1A}"/>
              </a:ext>
            </a:extLst>
          </p:cNvPr>
          <p:cNvSpPr txBox="1"/>
          <p:nvPr/>
        </p:nvSpPr>
        <p:spPr>
          <a:xfrm>
            <a:off x="1028700" y="3086100"/>
            <a:ext cx="16421100" cy="2412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ABOVE all else, you must remember one thing…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F6F09AE8-2D29-83D0-A4AC-20A08F5F71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8ED3352-29A4-899D-EA81-00BC26667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81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11293-4ADE-EBE6-E9D3-847AAD907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F8FA34A4-75CE-2BA0-5BE3-C025A4FA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2065380"/>
            <a:ext cx="8581522" cy="5683864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E7F7C1C-53A3-AC5F-A0A8-107EF5605102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9F25028-7521-5E0D-C8F5-BD2D769B59DA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A30A78A-4B8B-DC21-BE4C-C6359A4DB24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4011C6F8-30E2-72B1-F7DD-FBDD7533983D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A090684-3E06-E2C6-760B-044CDEEB7FBD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EC95DABF-9695-23E1-76AB-16F55F5AD939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0DBD75A7-1D10-30E4-CE25-8F550922F841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D1CCB35-9C77-2EE8-0A33-1405EA973480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8557B168-89C1-C9D7-AA41-BAD110B15734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42D61778-8A5B-D190-9F4E-DE62596C63BB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4F41B98-7556-4A60-A111-363894700534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CB0A49B-802D-CAF7-6C12-6D40D2EE124A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D0344F83-C5F5-3B76-203C-8603E7D43CDF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8BDB87F5-B65C-C1F7-7E99-80B166A1AE96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FE187B94-2113-9FAA-5787-37E4D8A9BF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A1617BD-010B-F4FF-3626-F1E66168CCF7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1D44812-453C-27A7-CD12-73C98AA34840}"/>
              </a:ext>
            </a:extLst>
          </p:cNvPr>
          <p:cNvSpPr txBox="1"/>
          <p:nvPr/>
        </p:nvSpPr>
        <p:spPr>
          <a:xfrm>
            <a:off x="895856" y="2227716"/>
            <a:ext cx="7797162" cy="5913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No website Is ever complete…</a:t>
            </a:r>
          </a:p>
          <a:p>
            <a:pPr marL="0" lvl="0" indent="0" algn="l">
              <a:lnSpc>
                <a:spcPts val="9135"/>
              </a:lnSpc>
            </a:pP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It’s merely stable…</a:t>
            </a:r>
          </a:p>
          <a:p>
            <a:pPr marL="0" lvl="0" indent="0" algn="l">
              <a:lnSpc>
                <a:spcPts val="9135"/>
              </a:lnSpc>
            </a:pPr>
            <a:r>
              <a:rPr lang="en-US" sz="10039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for now</a:t>
            </a:r>
            <a:endParaRPr lang="en-US" sz="10039" u="none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B87DC09B-21A8-2172-277B-530C68EDEE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16F7E38-E75D-FFD6-FC4C-27DCD74D9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1" name="Graphic 20" descr="Infinity with solid fill">
            <a:extLst>
              <a:ext uri="{FF2B5EF4-FFF2-40B4-BE49-F238E27FC236}">
                <a16:creationId xmlns:a16="http://schemas.microsoft.com/office/drawing/2014/main" id="{8508E646-15AE-98E8-F0BF-BE2A00666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7356" y="2708029"/>
            <a:ext cx="4398566" cy="439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6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51FA267-0945-BD61-DF9E-F79783FA0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5268" y="-1478849"/>
            <a:ext cx="7005457" cy="1324469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311590">
            <a:off x="13321678" y="-1414100"/>
            <a:ext cx="6818826" cy="3644972"/>
          </a:xfrm>
          <a:custGeom>
            <a:avLst/>
            <a:gdLst/>
            <a:ahLst/>
            <a:cxnLst/>
            <a:rect l="l" t="t" r="r" b="b"/>
            <a:pathLst>
              <a:path w="6818826" h="3644972">
                <a:moveTo>
                  <a:pt x="0" y="0"/>
                </a:moveTo>
                <a:lnTo>
                  <a:pt x="6818825" y="0"/>
                </a:lnTo>
                <a:lnTo>
                  <a:pt x="6818825" y="3644972"/>
                </a:lnTo>
                <a:lnTo>
                  <a:pt x="0" y="36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70670" y="180158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2"/>
          <p:cNvGrpSpPr/>
          <p:nvPr/>
        </p:nvGrpSpPr>
        <p:grpSpPr>
          <a:xfrm>
            <a:off x="5637934" y="1800539"/>
            <a:ext cx="12176728" cy="4986676"/>
            <a:chOff x="2250535" y="-667810"/>
            <a:chExt cx="13090290" cy="3747987"/>
          </a:xfrm>
        </p:grpSpPr>
        <p:sp>
          <p:nvSpPr>
            <p:cNvPr id="13" name="TextBox 13"/>
            <p:cNvSpPr txBox="1"/>
            <p:nvPr/>
          </p:nvSpPr>
          <p:spPr>
            <a:xfrm>
              <a:off x="2270308" y="-667810"/>
              <a:ext cx="13070517" cy="1757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35"/>
                </a:lnSpc>
              </a:pPr>
              <a:r>
                <a:rPr lang="en-US" sz="7200" u="none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Let’s Keep the conversation going and lift one another up…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50535" y="1629095"/>
              <a:ext cx="13070517" cy="1451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Jason@jci-marketing.com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54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5400" dirty="0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830-743-2948</a:t>
              </a:r>
            </a:p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5400" u="none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</p:grpSp>
      <p:sp>
        <p:nvSpPr>
          <p:cNvPr id="15" name="TextBox 38">
            <a:extLst>
              <a:ext uri="{FF2B5EF4-FFF2-40B4-BE49-F238E27FC236}">
                <a16:creationId xmlns:a16="http://schemas.microsoft.com/office/drawing/2014/main" id="{E4FB0ABE-B101-F190-C7C3-EDB17ADDDB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77E8D-8E67-41C9-4E5E-B818F7BE2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3453" y="5338063"/>
            <a:ext cx="2986375" cy="2898305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1028700" y="9258300"/>
            <a:ext cx="342900" cy="34290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371600" y="9258300"/>
            <a:ext cx="342900" cy="342900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714500" y="9258300"/>
            <a:ext cx="342900" cy="342900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922776" y="270541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028700" y="2440363"/>
            <a:ext cx="6592629" cy="2211660"/>
            <a:chOff x="0" y="0"/>
            <a:chExt cx="8790172" cy="294888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276225"/>
              <a:ext cx="8790172" cy="1753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35"/>
                </a:lnSpc>
              </a:pPr>
              <a:r>
                <a:rPr lang="en-US" sz="10039" u="none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Agenda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2527749"/>
              <a:ext cx="4948880" cy="421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Topics Covered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586252" y="2597526"/>
            <a:ext cx="8673048" cy="5257761"/>
            <a:chOff x="0" y="209551"/>
            <a:chExt cx="11564064" cy="7010348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09551"/>
              <a:ext cx="11564064" cy="1099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5400" dirty="0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3" action="ppaction://hlinksldjump"/>
                </a:rPr>
                <a:t>Your Foundation – Your Website</a:t>
              </a:r>
              <a:endParaRPr lang="en-US" sz="5400" dirty="0">
                <a:solidFill>
                  <a:srgbClr val="92D050"/>
                </a:solidFill>
                <a:latin typeface="Staatliches"/>
                <a:ea typeface="Staatliches"/>
                <a:cs typeface="Staatliches"/>
                <a:sym typeface="Staatliche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2075730"/>
              <a:ext cx="11564064" cy="1099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5400" dirty="0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SEO &amp; </a:t>
              </a:r>
              <a:r>
                <a:rPr lang="en-US" sz="54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GEO</a:t>
              </a:r>
              <a:r>
                <a:rPr lang="en-US" sz="5400" dirty="0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 </a:t>
              </a:r>
              <a:r>
                <a:rPr lang="en-US" sz="54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Update</a:t>
              </a:r>
              <a:endParaRPr lang="en-US" sz="54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3941907"/>
              <a:ext cx="11564064" cy="3277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4500" dirty="0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Tips to improve </a:t>
              </a:r>
              <a:r>
                <a:rPr lang="en-US" sz="4500" dirty="0" err="1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PERFORMance</a:t>
              </a:r>
              <a:endParaRPr lang="en-US" sz="4500" dirty="0">
                <a:solidFill>
                  <a:srgbClr val="92D050"/>
                </a:solidFill>
                <a:latin typeface="Staatliches"/>
                <a:ea typeface="Staatliches"/>
                <a:cs typeface="Staatliches"/>
                <a:sym typeface="Staatliche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 algn="l">
                <a:lnSpc>
                  <a:spcPts val="6480"/>
                </a:lnSpc>
              </a:pPr>
              <a:endParaRPr lang="en-US" sz="4500" dirty="0">
                <a:solidFill>
                  <a:srgbClr val="92D050"/>
                </a:solidFill>
                <a:latin typeface="Staatliches"/>
                <a:ea typeface="Staatliches"/>
                <a:cs typeface="Staatliches"/>
                <a:sym typeface="Staatliche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lvl="0" indent="0" algn="l">
                <a:lnSpc>
                  <a:spcPts val="6480"/>
                </a:lnSpc>
              </a:pPr>
              <a:endParaRPr lang="en-US" sz="4500" dirty="0">
                <a:solidFill>
                  <a:srgbClr val="92D050"/>
                </a:solidFill>
                <a:latin typeface="Staatliches"/>
                <a:ea typeface="Staatliches"/>
                <a:cs typeface="Staatliches"/>
                <a:sym typeface="Staatliche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5808086"/>
              <a:ext cx="11564064" cy="1099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5400" dirty="0">
                  <a:solidFill>
                    <a:srgbClr val="92D050"/>
                  </a:solidFill>
                  <a:latin typeface="Staatliches"/>
                  <a:ea typeface="Staatliches"/>
                  <a:cs typeface="Staatliches"/>
                  <a:sym typeface="Staatliches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 number one thing to know…</a:t>
              </a:r>
              <a:endParaRPr lang="en-US" sz="5400" dirty="0">
                <a:solidFill>
                  <a:srgbClr val="92D050"/>
                </a:solidFill>
                <a:latin typeface="Staatliches"/>
                <a:ea typeface="Staatliches"/>
                <a:cs typeface="Staatliches"/>
                <a:sym typeface="Staatliche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</p:grpSp>
      <p:sp>
        <p:nvSpPr>
          <p:cNvPr id="31" name="TextBox 38">
            <a:extLst>
              <a:ext uri="{FF2B5EF4-FFF2-40B4-BE49-F238E27FC236}">
                <a16:creationId xmlns:a16="http://schemas.microsoft.com/office/drawing/2014/main" id="{B75ED551-1E90-DA43-4AC0-7EE8E581EB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32" name="Picture 3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2D9DE07-37E4-D8C3-594D-FE83DE87F8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2021838" y="653268"/>
            <a:ext cx="8659140" cy="9071480"/>
          </a:xfrm>
          <a:custGeom>
            <a:avLst/>
            <a:gdLst/>
            <a:ahLst/>
            <a:cxnLst/>
            <a:rect l="l" t="t" r="r" b="b"/>
            <a:pathLst>
              <a:path w="8659140" h="907148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43578" y="2858611"/>
            <a:ext cx="9434979" cy="541179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6055360" y="0"/>
                  </a:moveTo>
                  <a:lnTo>
                    <a:pt x="0" y="0"/>
                  </a:lnTo>
                  <a:lnTo>
                    <a:pt x="0" y="3789680"/>
                  </a:lnTo>
                  <a:lnTo>
                    <a:pt x="6055360" y="3789680"/>
                  </a:lnTo>
                  <a:close/>
                </a:path>
              </a:pathLst>
            </a:custGeom>
            <a:blipFill>
              <a:blip r:embed="rId4"/>
              <a:stretch>
                <a:fillRect l="-4898" r="-489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34639" y="270541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922731" y="2172016"/>
            <a:ext cx="7172525" cy="6378984"/>
            <a:chOff x="0" y="276225"/>
            <a:chExt cx="8790172" cy="850531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276225"/>
              <a:ext cx="8790172" cy="3217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135"/>
                </a:lnSpc>
              </a:pPr>
              <a:r>
                <a:rPr lang="en-US" sz="10039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 Must Be Digital</a:t>
              </a:r>
              <a:endPara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136761"/>
              <a:ext cx="8790172" cy="464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lvl="0" indent="-457200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66% of B2B buyers start with a Google search, but growing with AIO.</a:t>
              </a:r>
            </a:p>
            <a:p>
              <a:pPr lvl="0">
                <a:lnSpc>
                  <a:spcPts val="3360"/>
                </a:lnSpc>
              </a:pPr>
              <a:endPara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457200" lvl="0" indent="-457200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76%- 86% of B2B buyers check a company’s web presence first. </a:t>
              </a:r>
            </a:p>
            <a:p>
              <a:pPr marL="457200" lvl="0" indent="-457200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457200" lvl="0" indent="-457200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u="none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Internal research shows trends above 95%.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28700" y="634218"/>
            <a:ext cx="533673" cy="4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3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7AA1C08A-D191-D98B-CC13-990CFE1818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33" name="Picture 3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A4CA406-0E12-FF4D-C53F-BD2C64C16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36" name="Picture 35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D093414D-483B-DD41-76FD-A6E79ACE6FC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672"/>
          <a:stretch/>
        </p:blipFill>
        <p:spPr>
          <a:xfrm>
            <a:off x="9181480" y="3187507"/>
            <a:ext cx="7201520" cy="45034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10287000" y="2194979"/>
            <a:ext cx="6972300" cy="7063321"/>
          </a:xfrm>
          <a:custGeom>
            <a:avLst/>
            <a:gdLst/>
            <a:ahLst/>
            <a:cxnLst/>
            <a:rect l="l" t="t" r="r" b="b"/>
            <a:pathLst>
              <a:path w="4640812" h="4636519">
                <a:moveTo>
                  <a:pt x="0" y="0"/>
                </a:moveTo>
                <a:lnTo>
                  <a:pt x="4640812" y="0"/>
                </a:lnTo>
                <a:lnTo>
                  <a:pt x="4640812" y="4636519"/>
                </a:lnTo>
                <a:lnTo>
                  <a:pt x="0" y="463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008528" y="318166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5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263567" y="1956055"/>
            <a:ext cx="13702863" cy="6135966"/>
            <a:chOff x="0" y="209549"/>
            <a:chExt cx="18270484" cy="818129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209549"/>
              <a:ext cx="18270484" cy="2299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80"/>
                </a:lnSpc>
              </a:pPr>
              <a:r>
                <a:rPr lang="en-US" sz="72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Your website is not optional;</a:t>
              </a:r>
            </a:p>
            <a:p>
              <a:pPr algn="l">
                <a:lnSpc>
                  <a:spcPts val="6480"/>
                </a:lnSpc>
              </a:pPr>
              <a:r>
                <a:rPr lang="en-US" sz="72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 must maintain your SEO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646633"/>
              <a:ext cx="11612311" cy="47442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lvl="0" indent="-457200" algn="l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SEO goes hand-in-hand with your website. Clicks are trending down overall with AIO, but AIO are changing. </a:t>
              </a:r>
            </a:p>
            <a:p>
              <a:pPr lvl="0" algn="l">
                <a:lnSpc>
                  <a:spcPts val="3360"/>
                </a:lnSpc>
              </a:pPr>
              <a:endPara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457200" lvl="0" indent="-457200" algn="l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u="none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Buyers will click through in AIO SERP, but only if your content is intriguing. </a:t>
              </a:r>
            </a:p>
            <a:p>
              <a:pPr lvl="0" algn="l">
                <a:lnSpc>
                  <a:spcPts val="3360"/>
                </a:lnSpc>
              </a:pPr>
              <a:endParaRPr lang="en-US" sz="2800" u="none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457200" lvl="0" indent="-457200" algn="l">
                <a:lnSpc>
                  <a:spcPts val="336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SEO is table-stakes in B2B. </a:t>
              </a:r>
              <a:r>
                <a:rPr lang="en-US" sz="4800" b="1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PERIOD.</a:t>
              </a:r>
              <a:endParaRPr lang="en-US" sz="2800" b="1" u="none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</p:txBody>
        </p:sp>
      </p:grpSp>
      <p:sp>
        <p:nvSpPr>
          <p:cNvPr id="22" name="TextBox 38">
            <a:extLst>
              <a:ext uri="{FF2B5EF4-FFF2-40B4-BE49-F238E27FC236}">
                <a16:creationId xmlns:a16="http://schemas.microsoft.com/office/drawing/2014/main" id="{2A82D68B-6D0F-1B54-45AC-608A0911E1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F0F333B-F30F-D923-D0B1-4D9509727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5" name="Picture 24" descr="A blackboard with text and images of various seo symbols&#10;&#10;AI-generated content may be incorrect.">
            <a:extLst>
              <a:ext uri="{FF2B5EF4-FFF2-40B4-BE49-F238E27FC236}">
                <a16:creationId xmlns:a16="http://schemas.microsoft.com/office/drawing/2014/main" id="{F668F1DC-73D1-8F47-C295-935B79435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3800" y="3919618"/>
            <a:ext cx="5219700" cy="3299180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28700" y="9258300"/>
            <a:ext cx="388291" cy="388291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3838936" y="5449742"/>
            <a:ext cx="6840729" cy="6106905"/>
          </a:xfrm>
          <a:custGeom>
            <a:avLst/>
            <a:gdLst/>
            <a:ahLst/>
            <a:cxnLst/>
            <a:rect l="l" t="t" r="r" b="b"/>
            <a:pathLst>
              <a:path w="6840729" h="6106905">
                <a:moveTo>
                  <a:pt x="0" y="0"/>
                </a:moveTo>
                <a:lnTo>
                  <a:pt x="6840728" y="0"/>
                </a:lnTo>
                <a:lnTo>
                  <a:pt x="6840728" y="6106905"/>
                </a:lnTo>
                <a:lnTo>
                  <a:pt x="0" y="610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60749" y="108095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1856119"/>
            <a:ext cx="6592629" cy="3579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Local SEO Is the new Source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6</a:t>
            </a: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004E367F-E023-9EBF-3897-399FC31108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4" name="Picture 2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A823BA1-5B01-09C1-54F1-AD3944483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sp>
        <p:nvSpPr>
          <p:cNvPr id="25" name="TextBox 20"/>
          <p:cNvSpPr txBox="1"/>
          <p:nvPr/>
        </p:nvSpPr>
        <p:spPr>
          <a:xfrm>
            <a:off x="1044466" y="5886451"/>
            <a:ext cx="6118334" cy="2611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l">
              <a:lnSpc>
                <a:spcPts val="3360"/>
              </a:lnSpc>
            </a:pPr>
            <a:r>
              <a: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  <a:t>Brands applying SEO prioritizes brand name, geo-modifiers and adding value will find themselves in AIO more often. </a:t>
            </a:r>
            <a:br>
              <a: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</a:br>
            <a:br>
              <a:rPr lang="en-US" sz="2800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rPr>
            </a:br>
            <a:endParaRPr lang="en-US" sz="2800" u="none" dirty="0">
              <a:solidFill>
                <a:srgbClr val="FFFFFF"/>
              </a:solidFill>
              <a:latin typeface="Ruda"/>
              <a:ea typeface="Ruda"/>
              <a:cs typeface="Ruda"/>
              <a:sym typeface="Ruda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D3AB2CA2-B2AF-BC37-0788-2696749D2702}"/>
              </a:ext>
            </a:extLst>
          </p:cNvPr>
          <p:cNvSpPr txBox="1"/>
          <p:nvPr/>
        </p:nvSpPr>
        <p:spPr>
          <a:xfrm>
            <a:off x="9252009" y="2131807"/>
            <a:ext cx="8667972" cy="1318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 rtl="0" eaLnBrk="1" latinLnBrk="0" hangingPunct="1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rgbClr val="FFFFFF"/>
                </a:solidFill>
                <a:effectLst/>
                <a:latin typeface="Ruda" panose="020B0604020202020204" charset="0"/>
                <a:ea typeface="Ruda" panose="020B0604020202020204" charset="0"/>
                <a:cs typeface="Ruda" panose="020B0604020202020204" charset="0"/>
              </a:rPr>
              <a:t>46% of  local searches are local. </a:t>
            </a:r>
          </a:p>
          <a:p>
            <a:pPr algn="l" rtl="0" eaLnBrk="1" latinLnBrk="0" hangingPunct="1">
              <a:lnSpc>
                <a:spcPts val="3360"/>
              </a:lnSpc>
            </a:pPr>
            <a:endParaRPr lang="en-US" sz="4400" b="1" dirty="0">
              <a:effectLst/>
              <a:latin typeface="Ruda" panose="020B0604020202020204" charset="0"/>
            </a:endParaRPr>
          </a:p>
          <a:p>
            <a:pPr marL="285750" indent="-285750" algn="l" rtl="0" eaLnBrk="1" latinLnBrk="0" hangingPunct="1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3200" b="1" kern="1200" dirty="0">
                <a:solidFill>
                  <a:srgbClr val="FFFFFF"/>
                </a:solidFill>
                <a:effectLst/>
                <a:latin typeface="Ruda" panose="020B0604020202020204" charset="0"/>
                <a:ea typeface="Ruda" panose="020B0604020202020204" charset="0"/>
                <a:cs typeface="Ruda" panose="020B0604020202020204" charset="0"/>
              </a:rPr>
              <a:t>78% of local searches convert. </a:t>
            </a:r>
            <a:endParaRPr lang="en-US" sz="4400" b="1" dirty="0">
              <a:effectLst/>
              <a:latin typeface="Ruda" panose="020B0604020202020204" charset="0"/>
            </a:endParaRPr>
          </a:p>
        </p:txBody>
      </p:sp>
      <p:pic>
        <p:nvPicPr>
          <p:cNvPr id="28" name="Picture 27" descr="A person holding a phone&#10;&#10;AI-generated content may be incorrect.">
            <a:extLst>
              <a:ext uri="{FF2B5EF4-FFF2-40B4-BE49-F238E27FC236}">
                <a16:creationId xmlns:a16="http://schemas.microsoft.com/office/drawing/2014/main" id="{37226508-99B9-88EC-4DF2-2E884EF907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7604"/>
          <a:stretch/>
        </p:blipFill>
        <p:spPr>
          <a:xfrm>
            <a:off x="9055208" y="3564789"/>
            <a:ext cx="6840729" cy="5315110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 rot="-5400000">
            <a:off x="1028700" y="9258300"/>
            <a:ext cx="342900" cy="3429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371600" y="9258300"/>
            <a:ext cx="342900" cy="34290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714500" y="9258300"/>
            <a:ext cx="342900" cy="342900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106637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7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7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28700" y="3426142"/>
            <a:ext cx="6592629" cy="3646674"/>
            <a:chOff x="0" y="209549"/>
            <a:chExt cx="8790172" cy="486223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09549"/>
              <a:ext cx="8790172" cy="2299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</a:pPr>
              <a:r>
                <a:rPr lang="en-US" sz="7200" u="none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Your prospects are judging you…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300186"/>
              <a:ext cx="8790172" cy="1771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b="1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75% of B2B prospects judge a company by its website design and user-experience. </a:t>
              </a:r>
              <a:endParaRPr lang="en-US" sz="2100" b="1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0" lvl="0" indent="0" algn="l">
                <a:lnSpc>
                  <a:spcPts val="2583"/>
                </a:lnSpc>
              </a:pPr>
              <a:endParaRPr lang="en-US" sz="2100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0" lvl="0" indent="0" algn="l">
                <a:lnSpc>
                  <a:spcPts val="2583"/>
                </a:lnSpc>
              </a:pPr>
              <a:endParaRPr lang="en-US" sz="2100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</p:txBody>
        </p:sp>
      </p:grpSp>
      <p:sp>
        <p:nvSpPr>
          <p:cNvPr id="21" name="TextBox 38">
            <a:extLst>
              <a:ext uri="{FF2B5EF4-FFF2-40B4-BE49-F238E27FC236}">
                <a16:creationId xmlns:a16="http://schemas.microsoft.com/office/drawing/2014/main" id="{06F5C29C-6654-58D8-4A8B-EF452B19BA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2" name="Picture 2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4F547C8-30CC-BCD5-B90C-E60C462E0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4" name="Picture 23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5E32AF14-A253-19AB-E6D7-AFBF78A13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229876"/>
            <a:ext cx="9315844" cy="4912652"/>
          </a:xfrm>
          <a:prstGeom prst="rect">
            <a:avLst/>
          </a:prstGeom>
          <a:effectLst>
            <a:softEdge rad="254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1028700" y="9258300"/>
            <a:ext cx="342900" cy="34290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1371600" y="9258300"/>
            <a:ext cx="342900" cy="342900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714500" y="9258300"/>
            <a:ext cx="342900" cy="342900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4707303"/>
            <a:ext cx="323850" cy="32385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AutoShape 17"/>
          <p:cNvSpPr/>
          <p:nvPr/>
        </p:nvSpPr>
        <p:spPr>
          <a:xfrm>
            <a:off x="1028700" y="4864466"/>
            <a:ext cx="16230600" cy="0"/>
          </a:xfrm>
          <a:prstGeom prst="line">
            <a:avLst/>
          </a:prstGeom>
          <a:ln w="9525" cap="rnd">
            <a:solidFill>
              <a:srgbClr val="A5F95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985974" y="4712066"/>
            <a:ext cx="309562" cy="309562"/>
            <a:chOff x="0" y="0"/>
            <a:chExt cx="1913890" cy="19138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31546" y="4712066"/>
            <a:ext cx="309562" cy="309562"/>
            <a:chOff x="0" y="0"/>
            <a:chExt cx="19138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605817" y="4712066"/>
            <a:ext cx="309562" cy="309562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908663" y="4712066"/>
            <a:ext cx="309562" cy="309562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01650" y="106637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028700" y="1980408"/>
            <a:ext cx="16230600" cy="122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96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AI Supports, But shouldn’t replace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605817" y="5420722"/>
            <a:ext cx="3364925" cy="2177470"/>
            <a:chOff x="0" y="-9525"/>
            <a:chExt cx="4486566" cy="2903293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9525"/>
              <a:ext cx="4486566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You still need time to manage the functions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122172"/>
              <a:ext cx="4486566" cy="1771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Even with AI agents involved, most companies (60-80%) lack the time to manage them.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894375" y="5420722"/>
            <a:ext cx="3364925" cy="2177470"/>
            <a:chOff x="0" y="-9525"/>
            <a:chExt cx="4486566" cy="2903293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9525"/>
              <a:ext cx="448656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u="none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Hallucinations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1122172"/>
              <a:ext cx="4486566" cy="1771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AI trained on AI output is more prone to hallucinations. Check every single statistic.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5420722"/>
            <a:ext cx="3364925" cy="2844319"/>
            <a:chOff x="0" y="-9525"/>
            <a:chExt cx="4486566" cy="3792424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9525"/>
              <a:ext cx="4486566" cy="1231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Prompt engineering is hard</a:t>
              </a:r>
              <a:endParaRPr lang="en-US" sz="30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122172"/>
              <a:ext cx="4486566" cy="2660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Prompt engineering is fine, bu</a:t>
              </a:r>
              <a:r>
                <a:rPr lang="en-US" sz="2100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 you may need you could need hundreds of pages of instructions just to produce reliable results. </a:t>
              </a:r>
              <a:endParaRPr lang="en-US" sz="2100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317258" y="5420722"/>
            <a:ext cx="3364925" cy="3511169"/>
            <a:chOff x="0" y="-9525"/>
            <a:chExt cx="4486566" cy="4681557"/>
          </a:xfrm>
        </p:grpSpPr>
        <p:sp>
          <p:nvSpPr>
            <p:cNvPr id="38" name="TextBox 38"/>
            <p:cNvSpPr txBox="1"/>
            <p:nvPr/>
          </p:nvSpPr>
          <p:spPr>
            <a:xfrm>
              <a:off x="0" y="-9525"/>
              <a:ext cx="448656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36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Agents are still relatively new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1122172"/>
              <a:ext cx="4486566" cy="3549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583"/>
                </a:lnSpc>
              </a:pPr>
              <a: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AI Agents can help execute when you don’t have specific rules, but they’re evolving. </a:t>
              </a:r>
              <a:br>
                <a:rPr lang="en-US" sz="2100" u="none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</a:br>
              <a:endParaRPr lang="en-US" sz="2100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  <a:p>
              <a:pPr marL="0" lvl="0" indent="0" algn="l">
                <a:lnSpc>
                  <a:spcPts val="2583"/>
                </a:lnSpc>
              </a:pPr>
              <a:r>
                <a:rPr lang="en-US" sz="2100" i="1" spc="48" dirty="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Take the chance, but don’t give it complete control. </a:t>
              </a:r>
              <a:endParaRPr lang="en-US" sz="2100" i="1" u="none" spc="48" dirty="0">
                <a:solidFill>
                  <a:srgbClr val="FFFFFF"/>
                </a:solidFill>
                <a:latin typeface="Ruda"/>
                <a:ea typeface="Ruda"/>
                <a:cs typeface="Ruda"/>
                <a:sym typeface="Ruda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9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BA84E929-3998-47B1-CC2F-52D59C3BDD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43" name="Picture 4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F2F7A0B-E4AC-76D3-97CE-3F98F66D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4966D-1226-6276-0698-9A7D3515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8EE4F127-DBF6-7CD9-DC39-7F8FE2BF978F}"/>
              </a:ext>
            </a:extLst>
          </p:cNvPr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B419F76-367D-A7D4-D217-4685D371E0C4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216B0C6D-7A9B-0CF2-735B-62FE6997FCD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17134CF-81E0-4A71-C80A-2CDAF86139F0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6CFC80D9-3993-D4EF-D570-709659D86052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12C6DB74-B757-425E-A468-46F6C2341F13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4DD8F8EE-36EA-884C-D556-0DA1405FB3E0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0ED7A89-5901-63AE-470C-B7FF7BB7BC40}"/>
              </a:ext>
            </a:extLst>
          </p:cNvPr>
          <p:cNvGrpSpPr/>
          <p:nvPr/>
        </p:nvGrpSpPr>
        <p:grpSpPr>
          <a:xfrm rot="-5400000">
            <a:off x="1371600" y="8915400"/>
            <a:ext cx="342900" cy="1028700"/>
            <a:chOff x="0" y="0"/>
            <a:chExt cx="457200" cy="1371600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A3CC4241-6BAC-2730-C225-45770617DFE0}"/>
                </a:ext>
              </a:extLst>
            </p:cNvPr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EE57F5F1-932C-2552-F67C-08DCD267FD4F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7084BA00-BBF2-3A18-5786-ACAA8DD7A8D5}"/>
                </a:ext>
              </a:extLst>
            </p:cNvPr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926A050-E6FC-CE34-8F39-49CBAE192C4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07F7F3E-E662-0EE2-89DB-EFE4C7365025}"/>
                </a:ext>
              </a:extLst>
            </p:cNvPr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82AF56E-E3F8-A425-A76C-1A4B3DA89D91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119E184-8D13-BF1A-3D82-AC95B6EF7F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623" y="90079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1DD359D-DDA8-B2D3-A838-38FD2DF987F9}"/>
              </a:ext>
            </a:extLst>
          </p:cNvPr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11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A373C0E-C218-1456-923F-6BA42B45DD37}"/>
              </a:ext>
            </a:extLst>
          </p:cNvPr>
          <p:cNvSpPr txBox="1"/>
          <p:nvPr/>
        </p:nvSpPr>
        <p:spPr>
          <a:xfrm>
            <a:off x="5171376" y="1740371"/>
            <a:ext cx="10820401" cy="1245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135"/>
              </a:lnSpc>
            </a:pPr>
            <a:r>
              <a:rPr lang="en-US" sz="10039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Before you begin…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B213A0ED-C311-C518-D8B9-DFAF5EC654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93D207D-CD2F-D815-54CE-522C0CBC2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19" name="Picture 18" descr="A road with grass and trees&#10;&#10;AI-generated content may be incorrect.">
            <a:extLst>
              <a:ext uri="{FF2B5EF4-FFF2-40B4-BE49-F238E27FC236}">
                <a16:creationId xmlns:a16="http://schemas.microsoft.com/office/drawing/2014/main" id="{6BFC3B79-70F9-2CFD-472D-3AF453A84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38" y="2971438"/>
            <a:ext cx="8976724" cy="5448662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14611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45100" y="0"/>
            <a:ext cx="342900" cy="1028700"/>
            <a:chOff x="0" y="0"/>
            <a:chExt cx="457200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57200"/>
              <a:ext cx="457200" cy="457200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914400"/>
              <a:ext cx="457200" cy="457200"/>
              <a:chOff x="0" y="0"/>
              <a:chExt cx="1913890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-812230" y="6370918"/>
            <a:ext cx="7094484" cy="7055787"/>
          </a:xfrm>
          <a:custGeom>
            <a:avLst/>
            <a:gdLst/>
            <a:ahLst/>
            <a:cxnLst/>
            <a:rect l="l" t="t" r="r" b="b"/>
            <a:pathLst>
              <a:path w="7094484" h="7055787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9258300"/>
            <a:ext cx="1028700" cy="342900"/>
            <a:chOff x="0" y="0"/>
            <a:chExt cx="1371600" cy="457200"/>
          </a:xfrm>
        </p:grpSpPr>
        <p:grpSp>
          <p:nvGrpSpPr>
            <p:cNvPr id="11" name="Group 11"/>
            <p:cNvGrpSpPr/>
            <p:nvPr/>
          </p:nvGrpSpPr>
          <p:grpSpPr>
            <a:xfrm rot="-5400000">
              <a:off x="0" y="0"/>
              <a:ext cx="457200" cy="457200"/>
              <a:chOff x="0" y="0"/>
              <a:chExt cx="1913890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A5F9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457200" y="0"/>
              <a:ext cx="457200" cy="457200"/>
              <a:chOff x="0" y="0"/>
              <a:chExt cx="1913890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71727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914400" y="0"/>
              <a:ext cx="457200" cy="457200"/>
              <a:chOff x="0" y="0"/>
              <a:chExt cx="1913890" cy="19138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9456873" y="1711695"/>
            <a:ext cx="309562" cy="309562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56873" y="3703805"/>
            <a:ext cx="309562" cy="309562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56873" y="5695915"/>
            <a:ext cx="309562" cy="309562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56873" y="7688025"/>
            <a:ext cx="309562" cy="309562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06702" y="126111"/>
            <a:ext cx="4659232" cy="1516318"/>
          </a:xfrm>
          <a:custGeom>
            <a:avLst/>
            <a:gdLst/>
            <a:ahLst/>
            <a:cxnLst/>
            <a:rect l="l" t="t" r="r" b="b"/>
            <a:pathLst>
              <a:path w="4659232" h="1516318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TextBox 26"/>
          <p:cNvSpPr txBox="1"/>
          <p:nvPr/>
        </p:nvSpPr>
        <p:spPr>
          <a:xfrm>
            <a:off x="1041442" y="1711695"/>
            <a:ext cx="6592629" cy="255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</a:pPr>
            <a:r>
              <a:rPr lang="en-US" sz="72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You Need a marketer in the driver’s seat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52122" y="1647401"/>
            <a:ext cx="49878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Websites are not just a fun thing. They have a clear purpose.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52122" y="3639511"/>
            <a:ext cx="498787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Input is fine, but don’t tell them how to do it. </a:t>
            </a:r>
            <a:endParaRPr lang="en-US" sz="3000" u="none" dirty="0">
              <a:solidFill>
                <a:srgbClr val="A5F95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52122" y="5631621"/>
            <a:ext cx="506407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Always have a OMNICHANNEL </a:t>
            </a:r>
            <a:r>
              <a:rPr lang="en-US" sz="3000" u="none" dirty="0" err="1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STRATEGy</a:t>
            </a:r>
            <a:r>
              <a:rPr lang="en-US" sz="30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 That Considers outside influences on your website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52122" y="7623731"/>
            <a:ext cx="498787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  <a:spcBef>
                <a:spcPct val="0"/>
              </a:spcBef>
            </a:pPr>
            <a:r>
              <a:rPr lang="en-US" sz="3000" u="none" dirty="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Know your limitations.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634218"/>
            <a:ext cx="533673" cy="46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6"/>
              </a:lnSpc>
            </a:pPr>
            <a:r>
              <a:rPr lang="en-US" sz="2835" b="1" u="sng" dirty="0">
                <a:solidFill>
                  <a:srgbClr val="A5F951"/>
                </a:solidFill>
                <a:latin typeface="Ruda Heavy"/>
                <a:ea typeface="Ruda Heavy"/>
                <a:cs typeface="Ruda Heavy"/>
                <a:sym typeface="Ruda Heavy"/>
              </a:rPr>
              <a:t>10</a:t>
            </a:r>
          </a:p>
        </p:txBody>
      </p:sp>
      <p:sp>
        <p:nvSpPr>
          <p:cNvPr id="40" name="TextBox 38">
            <a:extLst>
              <a:ext uri="{FF2B5EF4-FFF2-40B4-BE49-F238E27FC236}">
                <a16:creationId xmlns:a16="http://schemas.microsoft.com/office/drawing/2014/main" id="{D21C95EA-E2B3-9377-3A90-584DA9DD7D7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192001" y="9616635"/>
            <a:ext cx="5943600" cy="480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  <a:spcBef>
                <a:spcPct val="0"/>
              </a:spcBef>
            </a:pPr>
            <a:r>
              <a:rPr lang="en-US" sz="3096" spc="71" dirty="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</a:p>
        </p:txBody>
      </p:sp>
      <p:pic>
        <p:nvPicPr>
          <p:cNvPr id="41" name="Picture 4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61E51B49-9008-6B7B-3BDA-AE9D729C3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20" y="8972549"/>
            <a:ext cx="3962408" cy="914402"/>
          </a:xfrm>
          <a:prstGeom prst="rect">
            <a:avLst/>
          </a:prstGeom>
        </p:spPr>
      </p:pic>
      <p:pic>
        <p:nvPicPr>
          <p:cNvPr id="29" name="Picture 28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6B5CEA6E-155F-A25E-4ED2-40A1EE010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89" y="4406890"/>
            <a:ext cx="6641582" cy="4427722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5F951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662</Words>
  <Application>Microsoft Office PowerPoint</Application>
  <PresentationFormat>Custom</PresentationFormat>
  <Paragraphs>100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Staatliches</vt:lpstr>
      <vt:lpstr>Aptos</vt:lpstr>
      <vt:lpstr>Ruda Heavy</vt:lpstr>
      <vt:lpstr>Ruda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Eileen Dabrowski</dc:creator>
  <cp:lastModifiedBy>Eileen Dabrowski</cp:lastModifiedBy>
  <cp:revision>2</cp:revision>
  <dcterms:created xsi:type="dcterms:W3CDTF">2025-05-27T06:22:39Z</dcterms:created>
  <dcterms:modified xsi:type="dcterms:W3CDTF">2025-06-04T20:58:52Z</dcterms:modified>
  <dc:identifier/>
</cp:coreProperties>
</file>