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2" r:id="rId4"/>
    <p:sldId id="274" r:id="rId5"/>
    <p:sldId id="278" r:id="rId6"/>
    <p:sldId id="277" r:id="rId7"/>
    <p:sldId id="276" r:id="rId8"/>
    <p:sldId id="280" r:id="rId9"/>
    <p:sldId id="275" r:id="rId10"/>
    <p:sldId id="279" r:id="rId11"/>
    <p:sldId id="281" r:id="rId12"/>
  </p:sldIdLst>
  <p:sldSz cx="18288000" cy="10287000"/>
  <p:notesSz cx="6858000" cy="9144000"/>
  <p:embeddedFontLst>
    <p:embeddedFont>
      <p:font typeface="Inter" panose="020B0604020202020204" charset="0"/>
      <p:regular r:id="rId13"/>
    </p:embeddedFont>
    <p:embeddedFont>
      <p:font typeface="Inter Bold" panose="020B0604020202020204" charset="0"/>
      <p:regular r:id="rId14"/>
    </p:embeddedFont>
    <p:embeddedFont>
      <p:font typeface="Inter Heavy" panose="020B0604020202020204" charset="0"/>
      <p:regular r:id="rId15"/>
    </p:embeddedFont>
    <p:embeddedFont>
      <p:font typeface="Muli" panose="020B0604020202020204" charset="0"/>
      <p:regular r:id="rId16"/>
    </p:embeddedFont>
    <p:embeddedFont>
      <p:font typeface="Muli Heavy" panose="020B0604020202020204" charset="0"/>
      <p:regular r:id="rId17"/>
    </p:embeddedFont>
    <p:embeddedFont>
      <p:font typeface="Ruda" panose="020B0604020202020204" charset="0"/>
      <p:regular r:id="rId18"/>
    </p:embeddedFont>
    <p:embeddedFont>
      <p:font typeface="Staatliches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06CFE-BE50-4719-A6CD-51043757B819}" v="12" dt="2025-04-24T15:59:07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58" autoAdjust="0"/>
  </p:normalViewPr>
  <p:slideViewPr>
    <p:cSldViewPr>
      <p:cViewPr varScale="1">
        <p:scale>
          <a:sx n="54" d="100"/>
          <a:sy n="54" d="100"/>
        </p:scale>
        <p:origin x="720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sv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7750" y="3492256"/>
            <a:ext cx="12211050" cy="1736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37"/>
              </a:lnSpc>
            </a:pPr>
            <a:r>
              <a:rPr lang="en-US" sz="14199" dirty="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Welcome to the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000472"/>
            <a:ext cx="2057400" cy="342900"/>
            <a:chOff x="0" y="0"/>
            <a:chExt cx="2743200" cy="457200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0" y="0"/>
              <a:ext cx="457200" cy="457200"/>
              <a:chOff x="0" y="0"/>
              <a:chExt cx="1913890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5400000">
              <a:off x="457200" y="0"/>
              <a:ext cx="457200" cy="457200"/>
              <a:chOff x="0" y="0"/>
              <a:chExt cx="1913890" cy="19138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-5400000">
              <a:off x="914400" y="0"/>
              <a:ext cx="457200" cy="457200"/>
              <a:chOff x="0" y="0"/>
              <a:chExt cx="1913890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5400000">
              <a:off x="1371600" y="0"/>
              <a:ext cx="457200" cy="457200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5400000">
              <a:off x="1828800" y="0"/>
              <a:ext cx="457200" cy="457200"/>
              <a:chOff x="0" y="0"/>
              <a:chExt cx="1913890" cy="19138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5400000">
              <a:off x="2286000" y="0"/>
              <a:ext cx="457200" cy="457200"/>
              <a:chOff x="0" y="0"/>
              <a:chExt cx="1913890" cy="1913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 rot="-5400000">
            <a:off x="1371600" y="8915400"/>
            <a:ext cx="342900" cy="1028700"/>
            <a:chOff x="0" y="0"/>
            <a:chExt cx="457200" cy="137160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457200" cy="457200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457200"/>
              <a:ext cx="457200" cy="457200"/>
              <a:chOff x="0" y="0"/>
              <a:chExt cx="1913890" cy="19138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914400"/>
              <a:ext cx="457200" cy="457200"/>
              <a:chOff x="0" y="0"/>
              <a:chExt cx="1913890" cy="191389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0" y="0"/>
              <a:ext cx="457200" cy="457200"/>
              <a:chOff x="0" y="0"/>
              <a:chExt cx="1913890" cy="191389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457200"/>
              <a:ext cx="457200" cy="457200"/>
              <a:chOff x="0" y="0"/>
              <a:chExt cx="1913890" cy="191389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914400"/>
              <a:ext cx="457200" cy="457200"/>
              <a:chOff x="0" y="0"/>
              <a:chExt cx="1913890" cy="191389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7945100" y="0"/>
            <a:ext cx="342900" cy="1028700"/>
            <a:chOff x="0" y="0"/>
            <a:chExt cx="457200" cy="1371600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57200" cy="457200"/>
              <a:chOff x="0" y="0"/>
              <a:chExt cx="1913890" cy="19138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457200"/>
              <a:ext cx="457200" cy="457200"/>
              <a:chOff x="0" y="0"/>
              <a:chExt cx="1913890" cy="191389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914400"/>
              <a:ext cx="457200" cy="457200"/>
              <a:chOff x="0" y="0"/>
              <a:chExt cx="1913890" cy="191389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6" name="Freeform 36"/>
          <p:cNvSpPr/>
          <p:nvPr/>
        </p:nvSpPr>
        <p:spPr>
          <a:xfrm>
            <a:off x="9952245" y="1456701"/>
            <a:ext cx="7400509" cy="7373598"/>
          </a:xfrm>
          <a:custGeom>
            <a:avLst/>
            <a:gdLst/>
            <a:ahLst/>
            <a:cxnLst/>
            <a:rect l="l" t="t" r="r" b="b"/>
            <a:pathLst>
              <a:path w="7400509" h="7373598">
                <a:moveTo>
                  <a:pt x="0" y="0"/>
                </a:moveTo>
                <a:lnTo>
                  <a:pt x="7400509" y="0"/>
                </a:lnTo>
                <a:lnTo>
                  <a:pt x="7400509" y="7373598"/>
                </a:lnTo>
                <a:lnTo>
                  <a:pt x="0" y="7373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7" name="Freeform 3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28196" y="98935"/>
            <a:ext cx="8216904" cy="2674140"/>
          </a:xfrm>
          <a:custGeom>
            <a:avLst/>
            <a:gdLst/>
            <a:ahLst/>
            <a:cxnLst/>
            <a:rect l="l" t="t" r="r" b="b"/>
            <a:pathLst>
              <a:path w="8216904" h="2674140">
                <a:moveTo>
                  <a:pt x="0" y="0"/>
                </a:moveTo>
                <a:lnTo>
                  <a:pt x="8216904" y="0"/>
                </a:lnTo>
                <a:lnTo>
                  <a:pt x="8216904" y="2674141"/>
                </a:lnTo>
                <a:lnTo>
                  <a:pt x="0" y="26741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8" name="TextBox 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773057A1-9086-DF96-B187-068EBD3C8228}"/>
              </a:ext>
            </a:extLst>
          </p:cNvPr>
          <p:cNvSpPr>
            <a:spLocks noChangeAspect="1"/>
          </p:cNvSpPr>
          <p:nvPr/>
        </p:nvSpPr>
        <p:spPr>
          <a:xfrm>
            <a:off x="5290640" y="4218161"/>
            <a:ext cx="12096750" cy="4418025"/>
          </a:xfrm>
          <a:custGeom>
            <a:avLst/>
            <a:gdLst/>
            <a:ahLst/>
            <a:cxnLst/>
            <a:rect l="l" t="t" r="r" b="b"/>
            <a:pathLst>
              <a:path w="18288000" h="6679220">
                <a:moveTo>
                  <a:pt x="0" y="0"/>
                </a:moveTo>
                <a:lnTo>
                  <a:pt x="18288000" y="0"/>
                </a:lnTo>
                <a:lnTo>
                  <a:pt x="18288000" y="6679220"/>
                </a:lnTo>
                <a:lnTo>
                  <a:pt x="0" y="6679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1168" b="-32846"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78B7F7-C024-91E1-BC3D-2FA1C065C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44D45B2D-6B58-2010-061C-9454F47C9D92}"/>
              </a:ext>
            </a:extLst>
          </p:cNvPr>
          <p:cNvSpPr/>
          <p:nvPr/>
        </p:nvSpPr>
        <p:spPr>
          <a:xfrm rot="-9590322">
            <a:off x="-813670" y="8464514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6" y="0"/>
                </a:lnTo>
                <a:lnTo>
                  <a:pt x="6818826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3653B35-A259-B886-8754-FD016993F275}"/>
              </a:ext>
            </a:extLst>
          </p:cNvPr>
          <p:cNvSpPr/>
          <p:nvPr/>
        </p:nvSpPr>
        <p:spPr>
          <a:xfrm rot="2311590">
            <a:off x="13347023" y="-1216765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5" y="0"/>
                </a:lnTo>
                <a:lnTo>
                  <a:pt x="6818825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CC0B033-A9B7-28EC-CFA8-436137D76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8623" y="4218305"/>
            <a:ext cx="4937760" cy="4937760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8574988B-D2C6-E631-A6C4-4955F99C624B}"/>
              </a:ext>
            </a:extLst>
          </p:cNvPr>
          <p:cNvSpPr/>
          <p:nvPr/>
        </p:nvSpPr>
        <p:spPr>
          <a:xfrm rot="3289502">
            <a:off x="8808858" y="6438154"/>
            <a:ext cx="3369624" cy="2640943"/>
          </a:xfrm>
          <a:custGeom>
            <a:avLst/>
            <a:gdLst/>
            <a:ahLst/>
            <a:cxnLst/>
            <a:rect l="l" t="t" r="r" b="b"/>
            <a:pathLst>
              <a:path w="3369624" h="2640943">
                <a:moveTo>
                  <a:pt x="0" y="0"/>
                </a:moveTo>
                <a:lnTo>
                  <a:pt x="3369624" y="0"/>
                </a:lnTo>
                <a:lnTo>
                  <a:pt x="3369624" y="2640943"/>
                </a:lnTo>
                <a:lnTo>
                  <a:pt x="0" y="2640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9A7FC09-57F4-29BD-E883-08739796ED26}"/>
              </a:ext>
            </a:extLst>
          </p:cNvPr>
          <p:cNvSpPr txBox="1"/>
          <p:nvPr/>
        </p:nvSpPr>
        <p:spPr>
          <a:xfrm>
            <a:off x="691617" y="3681725"/>
            <a:ext cx="11668241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59"/>
              </a:lnSpc>
            </a:pPr>
            <a:r>
              <a:rPr lang="en-US" sz="3200" spc="594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BE THE FIRST TO RECEIVE THE OFFICIAL GUIDE, BASED ON TODAY’S SESSION:</a:t>
            </a:r>
          </a:p>
          <a:p>
            <a:pPr algn="l">
              <a:lnSpc>
                <a:spcPts val="3559"/>
              </a:lnSpc>
            </a:pPr>
            <a:r>
              <a:rPr lang="en-US" sz="3200" spc="594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4D02440-B761-F6A8-D2DB-EFC35B9BA0D7}"/>
              </a:ext>
            </a:extLst>
          </p:cNvPr>
          <p:cNvSpPr/>
          <p:nvPr/>
        </p:nvSpPr>
        <p:spPr>
          <a:xfrm>
            <a:off x="473006" y="7758625"/>
            <a:ext cx="1482779" cy="1971919"/>
          </a:xfrm>
          <a:custGeom>
            <a:avLst/>
            <a:gdLst/>
            <a:ahLst/>
            <a:cxnLst/>
            <a:rect l="l" t="t" r="r" b="b"/>
            <a:pathLst>
              <a:path w="1482779" h="1971919">
                <a:moveTo>
                  <a:pt x="0" y="0"/>
                </a:moveTo>
                <a:lnTo>
                  <a:pt x="1482780" y="0"/>
                </a:lnTo>
                <a:lnTo>
                  <a:pt x="1482780" y="1971919"/>
                </a:lnTo>
                <a:lnTo>
                  <a:pt x="0" y="19719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2960" t="-38359" r="-75333" b="-4817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4FDA93F3-4711-BBE9-32CB-E79D11CEA789}"/>
              </a:ext>
            </a:extLst>
          </p:cNvPr>
          <p:cNvSpPr txBox="1"/>
          <p:nvPr/>
        </p:nvSpPr>
        <p:spPr>
          <a:xfrm>
            <a:off x="1214395" y="1226313"/>
            <a:ext cx="15675079" cy="1694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20"/>
              </a:lnSpc>
            </a:pPr>
            <a:r>
              <a:rPr lang="en-US" sz="6000" b="1" spc="406" dirty="0">
                <a:solidFill>
                  <a:srgbClr val="FFFFFF"/>
                </a:solidFill>
                <a:latin typeface="Inter Heavy"/>
                <a:ea typeface="Inter Heavy"/>
                <a:cs typeface="Inter Heavy"/>
                <a:sym typeface="Inter Heavy"/>
              </a:rPr>
              <a:t>JOIN OUR EMAIL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C4F03-2F2A-A442-B8AE-6CB54C505418}"/>
              </a:ext>
            </a:extLst>
          </p:cNvPr>
          <p:cNvSpPr txBox="1"/>
          <p:nvPr/>
        </p:nvSpPr>
        <p:spPr>
          <a:xfrm>
            <a:off x="716555" y="5499968"/>
            <a:ext cx="10897984" cy="9702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559"/>
              </a:lnSpc>
            </a:pPr>
            <a:r>
              <a:rPr lang="en-US" sz="2400" b="1" spc="594" dirty="0">
                <a:latin typeface="Inter Bold"/>
                <a:ea typeface="Inter Bold"/>
                <a:cs typeface="Inter Bold"/>
                <a:sym typeface="Inter Bold"/>
              </a:rPr>
              <a:t>FROM SILOS TO STRATEGY: </a:t>
            </a:r>
          </a:p>
          <a:p>
            <a:pPr algn="ctr">
              <a:lnSpc>
                <a:spcPts val="3559"/>
              </a:lnSpc>
            </a:pPr>
            <a:r>
              <a:rPr lang="en-US" sz="2400" b="1" spc="594" dirty="0">
                <a:latin typeface="Inter Bold"/>
                <a:ea typeface="Inter Bold"/>
                <a:cs typeface="Inter Bold"/>
                <a:sym typeface="Inter Bold"/>
              </a:rPr>
              <a:t>A GUIDE TO SALES &amp; MARKETING ALIGNMENT</a:t>
            </a:r>
          </a:p>
        </p:txBody>
      </p:sp>
      <p:sp>
        <p:nvSpPr>
          <p:cNvPr id="4" name="Freeform 23">
            <a:extLst>
              <a:ext uri="{FF2B5EF4-FFF2-40B4-BE49-F238E27FC236}">
                <a16:creationId xmlns:a16="http://schemas.microsoft.com/office/drawing/2014/main" id="{D5C8A3AF-252F-98EA-5244-57EA1662B0FF}"/>
              </a:ext>
            </a:extLst>
          </p:cNvPr>
          <p:cNvSpPr/>
          <p:nvPr/>
        </p:nvSpPr>
        <p:spPr>
          <a:xfrm>
            <a:off x="13134639" y="270541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18BB535F-A323-852B-AEDD-A6D6B4010754}"/>
              </a:ext>
            </a:extLst>
          </p:cNvPr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</a:p>
        </p:txBody>
      </p:sp>
    </p:spTree>
    <p:extLst>
      <p:ext uri="{BB962C8B-B14F-4D97-AF65-F5344CB8AC3E}">
        <p14:creationId xmlns:p14="http://schemas.microsoft.com/office/powerpoint/2010/main" val="390803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23EF8D5B-4694-C005-DDA8-DE371C63E5EC}"/>
              </a:ext>
            </a:extLst>
          </p:cNvPr>
          <p:cNvSpPr/>
          <p:nvPr/>
        </p:nvSpPr>
        <p:spPr>
          <a:xfrm>
            <a:off x="4515505" y="1746998"/>
            <a:ext cx="9256990" cy="0"/>
          </a:xfrm>
          <a:prstGeom prst="line">
            <a:avLst/>
          </a:prstGeom>
          <a:ln w="28575" cap="flat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CFDF8F78-CC3F-A26C-01B1-25DDFCB50475}"/>
              </a:ext>
            </a:extLst>
          </p:cNvPr>
          <p:cNvSpPr/>
          <p:nvPr/>
        </p:nvSpPr>
        <p:spPr>
          <a:xfrm>
            <a:off x="4515505" y="3935789"/>
            <a:ext cx="9256990" cy="0"/>
          </a:xfrm>
          <a:prstGeom prst="line">
            <a:avLst/>
          </a:prstGeom>
          <a:ln w="28575" cap="flat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03F82A8-A8BC-0092-73BB-D287C76F5AC4}"/>
              </a:ext>
            </a:extLst>
          </p:cNvPr>
          <p:cNvSpPr txBox="1"/>
          <p:nvPr/>
        </p:nvSpPr>
        <p:spPr>
          <a:xfrm>
            <a:off x="2695943" y="1893192"/>
            <a:ext cx="12896114" cy="1932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20"/>
              </a:lnSpc>
            </a:pPr>
            <a:r>
              <a:rPr lang="en-US" sz="11300" b="1" spc="406" dirty="0">
                <a:solidFill>
                  <a:srgbClr val="FFFFFF"/>
                </a:solidFill>
                <a:latin typeface="Muli Heavy"/>
                <a:ea typeface="Muli Heavy"/>
                <a:cs typeface="Muli Heavy"/>
                <a:sym typeface="Muli Heavy"/>
              </a:rPr>
              <a:t>THANK YOU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E5F29FB-14A7-4DC1-776F-9CECB63E86A1}"/>
              </a:ext>
            </a:extLst>
          </p:cNvPr>
          <p:cNvSpPr txBox="1"/>
          <p:nvPr/>
        </p:nvSpPr>
        <p:spPr>
          <a:xfrm>
            <a:off x="5065397" y="4323962"/>
            <a:ext cx="7852206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spc="50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FOR PARTICIPATING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5E96C91-96D0-1192-6F28-325F2CEF482B}"/>
              </a:ext>
            </a:extLst>
          </p:cNvPr>
          <p:cNvSpPr txBox="1"/>
          <p:nvPr/>
        </p:nvSpPr>
        <p:spPr>
          <a:xfrm>
            <a:off x="4114698" y="5469502"/>
            <a:ext cx="9753604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594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VISIT SPARKCHANGELAB.COM TO: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7070F38-316D-C486-69B3-667115683730}"/>
              </a:ext>
            </a:extLst>
          </p:cNvPr>
          <p:cNvSpPr txBox="1"/>
          <p:nvPr/>
        </p:nvSpPr>
        <p:spPr>
          <a:xfrm>
            <a:off x="6476900" y="6548649"/>
            <a:ext cx="5728963" cy="1907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3830"/>
              </a:lnSpc>
              <a:buFont typeface="Wingdings" pitchFamily="2" charset="2"/>
              <a:buChar char="ü"/>
            </a:pPr>
            <a:r>
              <a:rPr lang="en-US" sz="2736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Register for upcoming labs </a:t>
            </a:r>
          </a:p>
          <a:p>
            <a:pPr marL="457200" indent="-457200" algn="l">
              <a:lnSpc>
                <a:spcPts val="3830"/>
              </a:lnSpc>
              <a:buFont typeface="Wingdings" pitchFamily="2" charset="2"/>
              <a:buChar char="ü"/>
            </a:pPr>
            <a:r>
              <a:rPr lang="en-US" sz="2736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Submit your business challenge</a:t>
            </a:r>
          </a:p>
          <a:p>
            <a:pPr marL="457200" indent="-457200" algn="l">
              <a:lnSpc>
                <a:spcPts val="3830"/>
              </a:lnSpc>
              <a:buFont typeface="Wingdings" pitchFamily="2" charset="2"/>
              <a:buChar char="ü"/>
            </a:pPr>
            <a:r>
              <a:rPr lang="en-US" sz="2736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Apply to be an expert</a:t>
            </a:r>
          </a:p>
          <a:p>
            <a:pPr marL="457200" indent="-457200" algn="l">
              <a:lnSpc>
                <a:spcPts val="3830"/>
              </a:lnSpc>
              <a:buFont typeface="Wingdings" pitchFamily="2" charset="2"/>
              <a:buChar char="ü"/>
            </a:pPr>
            <a:r>
              <a:rPr lang="en-US" sz="2736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Learn more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6611384E-8CBD-B466-212A-BA04894FF15B}"/>
              </a:ext>
            </a:extLst>
          </p:cNvPr>
          <p:cNvSpPr/>
          <p:nvPr/>
        </p:nvSpPr>
        <p:spPr>
          <a:xfrm flipH="1" flipV="1">
            <a:off x="6032188" y="6633452"/>
            <a:ext cx="0" cy="1737712"/>
          </a:xfrm>
          <a:prstGeom prst="line">
            <a:avLst/>
          </a:prstGeom>
          <a:ln w="38100" cap="flat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528CB25-EFED-D13C-6B27-42B3B39CFBD1}"/>
              </a:ext>
            </a:extLst>
          </p:cNvPr>
          <p:cNvSpPr txBox="1"/>
          <p:nvPr/>
        </p:nvSpPr>
        <p:spPr>
          <a:xfrm>
            <a:off x="4190996" y="8668385"/>
            <a:ext cx="9753604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594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HELLO@SPARKCHANGELAB.COM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D69892CA-5E65-81C0-5620-782EA3200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5714" y="4722781"/>
            <a:ext cx="3149818" cy="3149818"/>
          </a:xfrm>
          <a:prstGeom prst="rect">
            <a:avLst/>
          </a:prstGeom>
        </p:spPr>
      </p:pic>
      <p:sp>
        <p:nvSpPr>
          <p:cNvPr id="12" name="Freeform 12">
            <a:extLst>
              <a:ext uri="{FF2B5EF4-FFF2-40B4-BE49-F238E27FC236}">
                <a16:creationId xmlns:a16="http://schemas.microsoft.com/office/drawing/2014/main" id="{1D971E25-1527-0853-9727-0A55C44BF96B}"/>
              </a:ext>
            </a:extLst>
          </p:cNvPr>
          <p:cNvSpPr/>
          <p:nvPr/>
        </p:nvSpPr>
        <p:spPr>
          <a:xfrm rot="-10736358">
            <a:off x="15904035" y="2771578"/>
            <a:ext cx="2382195" cy="1867046"/>
          </a:xfrm>
          <a:custGeom>
            <a:avLst/>
            <a:gdLst/>
            <a:ahLst/>
            <a:cxnLst/>
            <a:rect l="l" t="t" r="r" b="b"/>
            <a:pathLst>
              <a:path w="2382195" h="1867046">
                <a:moveTo>
                  <a:pt x="0" y="0"/>
                </a:moveTo>
                <a:lnTo>
                  <a:pt x="2382195" y="0"/>
                </a:lnTo>
                <a:lnTo>
                  <a:pt x="2382195" y="1867046"/>
                </a:lnTo>
                <a:lnTo>
                  <a:pt x="0" y="1867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Freeform 23">
            <a:extLst>
              <a:ext uri="{FF2B5EF4-FFF2-40B4-BE49-F238E27FC236}">
                <a16:creationId xmlns:a16="http://schemas.microsoft.com/office/drawing/2014/main" id="{50BF0FF4-A93F-227B-B984-9F1B73A96439}"/>
              </a:ext>
            </a:extLst>
          </p:cNvPr>
          <p:cNvSpPr/>
          <p:nvPr/>
        </p:nvSpPr>
        <p:spPr>
          <a:xfrm>
            <a:off x="13772495" y="327999"/>
            <a:ext cx="4202032" cy="1248496"/>
          </a:xfrm>
          <a:custGeom>
            <a:avLst/>
            <a:gdLst/>
            <a:ahLst/>
            <a:cxnLst/>
            <a:rect l="l" t="t" r="r" b="b"/>
            <a:pathLst>
              <a:path w="4659232" h="1516318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2CF3EB9C-2814-1977-BAA7-A1A8434273C3}"/>
              </a:ext>
            </a:extLst>
          </p:cNvPr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</a:p>
        </p:txBody>
      </p:sp>
    </p:spTree>
    <p:extLst>
      <p:ext uri="{BB962C8B-B14F-4D97-AF65-F5344CB8AC3E}">
        <p14:creationId xmlns:p14="http://schemas.microsoft.com/office/powerpoint/2010/main" val="248387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45100" y="0"/>
            <a:ext cx="342900" cy="1028700"/>
            <a:chOff x="0" y="0"/>
            <a:chExt cx="457200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57200" cy="457200"/>
              <a:chOff x="0" y="0"/>
              <a:chExt cx="1913890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0" y="457200"/>
              <a:ext cx="457200" cy="457200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914400"/>
              <a:ext cx="457200" cy="457200"/>
              <a:chOff x="0" y="0"/>
              <a:chExt cx="1913890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 rot="-5400000">
            <a:off x="1028700" y="9258300"/>
            <a:ext cx="342900" cy="342900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371600" y="9258300"/>
            <a:ext cx="342900" cy="342900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1714500" y="9258300"/>
            <a:ext cx="342900" cy="342900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" name="Group 2">
            <a:extLst>
              <a:ext uri="{FF2B5EF4-FFF2-40B4-BE49-F238E27FC236}">
                <a16:creationId xmlns:a16="http://schemas.microsoft.com/office/drawing/2014/main" id="{E6290D6E-A9F2-977E-B7AB-E2F1357DCB07}"/>
              </a:ext>
            </a:extLst>
          </p:cNvPr>
          <p:cNvGrpSpPr/>
          <p:nvPr/>
        </p:nvGrpSpPr>
        <p:grpSpPr>
          <a:xfrm>
            <a:off x="10146745" y="2086999"/>
            <a:ext cx="6316610" cy="6384364"/>
            <a:chOff x="0" y="0"/>
            <a:chExt cx="8422147" cy="8512485"/>
          </a:xfrm>
        </p:grpSpPr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id="{94572BE3-DF7C-763C-AACE-DF4266186BC8}"/>
                </a:ext>
              </a:extLst>
            </p:cNvPr>
            <p:cNvGrpSpPr/>
            <p:nvPr/>
          </p:nvGrpSpPr>
          <p:grpSpPr>
            <a:xfrm>
              <a:off x="0" y="0"/>
              <a:ext cx="8422147" cy="8512485"/>
              <a:chOff x="0" y="0"/>
              <a:chExt cx="1663634" cy="1681479"/>
            </a:xfrm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6F8246E0-FBE3-EE74-8BAB-1C4F4A37306C}"/>
                  </a:ext>
                </a:extLst>
              </p:cNvPr>
              <p:cNvSpPr/>
              <p:nvPr/>
            </p:nvSpPr>
            <p:spPr>
              <a:xfrm>
                <a:off x="0" y="0"/>
                <a:ext cx="1663634" cy="1681479"/>
              </a:xfrm>
              <a:custGeom>
                <a:avLst/>
                <a:gdLst/>
                <a:ahLst/>
                <a:cxnLst/>
                <a:rect l="l" t="t" r="r" b="b"/>
                <a:pathLst>
                  <a:path w="1663634" h="1681479">
                    <a:moveTo>
                      <a:pt x="0" y="0"/>
                    </a:moveTo>
                    <a:lnTo>
                      <a:pt x="1663634" y="0"/>
                    </a:lnTo>
                    <a:lnTo>
                      <a:pt x="1663634" y="1681479"/>
                    </a:lnTo>
                    <a:lnTo>
                      <a:pt x="0" y="16814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TextBox 5">
                <a:extLst>
                  <a:ext uri="{FF2B5EF4-FFF2-40B4-BE49-F238E27FC236}">
                    <a16:creationId xmlns:a16="http://schemas.microsoft.com/office/drawing/2014/main" id="{4D6D8541-BB3A-FBB2-5481-FE6D204056E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63634" cy="1719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77D5A9A5-B7BD-B5B6-C2E1-B156A0382BB8}"/>
                </a:ext>
              </a:extLst>
            </p:cNvPr>
            <p:cNvSpPr/>
            <p:nvPr/>
          </p:nvSpPr>
          <p:spPr>
            <a:xfrm>
              <a:off x="96273" y="133607"/>
              <a:ext cx="8229600" cy="8229600"/>
            </a:xfrm>
            <a:custGeom>
              <a:avLst/>
              <a:gdLst/>
              <a:ahLst/>
              <a:cxnLst/>
              <a:rect l="l" t="t" r="r" b="b"/>
              <a:pathLst>
                <a:path w="8229600" h="8229600">
                  <a:moveTo>
                    <a:pt x="0" y="0"/>
                  </a:moveTo>
                  <a:lnTo>
                    <a:pt x="8229600" y="0"/>
                  </a:lnTo>
                  <a:lnTo>
                    <a:pt x="822960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7">
            <a:extLst>
              <a:ext uri="{FF2B5EF4-FFF2-40B4-BE49-F238E27FC236}">
                <a16:creationId xmlns:a16="http://schemas.microsoft.com/office/drawing/2014/main" id="{A9A773F6-0955-7D00-47F2-738DA9DA8484}"/>
              </a:ext>
            </a:extLst>
          </p:cNvPr>
          <p:cNvSpPr/>
          <p:nvPr/>
        </p:nvSpPr>
        <p:spPr>
          <a:xfrm>
            <a:off x="0" y="592047"/>
            <a:ext cx="8186489" cy="2989904"/>
          </a:xfrm>
          <a:custGeom>
            <a:avLst/>
            <a:gdLst/>
            <a:ahLst/>
            <a:cxnLst/>
            <a:rect l="l" t="t" r="r" b="b"/>
            <a:pathLst>
              <a:path w="8186489" h="2989904">
                <a:moveTo>
                  <a:pt x="0" y="0"/>
                </a:moveTo>
                <a:lnTo>
                  <a:pt x="8186489" y="0"/>
                </a:lnTo>
                <a:lnTo>
                  <a:pt x="8186489" y="2989905"/>
                </a:lnTo>
                <a:lnTo>
                  <a:pt x="0" y="29899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168" b="-3284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id="{E1BD8B1D-C24B-0246-A4CC-56060C7CB04E}"/>
              </a:ext>
            </a:extLst>
          </p:cNvPr>
          <p:cNvSpPr/>
          <p:nvPr/>
        </p:nvSpPr>
        <p:spPr>
          <a:xfrm>
            <a:off x="4328475" y="5552388"/>
            <a:ext cx="5250144" cy="4114800"/>
          </a:xfrm>
          <a:custGeom>
            <a:avLst/>
            <a:gdLst/>
            <a:ahLst/>
            <a:cxnLst/>
            <a:rect l="l" t="t" r="r" b="b"/>
            <a:pathLst>
              <a:path w="5250144" h="4114800">
                <a:moveTo>
                  <a:pt x="0" y="0"/>
                </a:moveTo>
                <a:lnTo>
                  <a:pt x="5250144" y="0"/>
                </a:lnTo>
                <a:lnTo>
                  <a:pt x="52501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490796B7-B821-FDBF-20E4-BE6972A24CC9}"/>
              </a:ext>
            </a:extLst>
          </p:cNvPr>
          <p:cNvSpPr txBox="1"/>
          <p:nvPr/>
        </p:nvSpPr>
        <p:spPr>
          <a:xfrm>
            <a:off x="1957113" y="3752723"/>
            <a:ext cx="5637025" cy="273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68"/>
              </a:lnSpc>
            </a:pPr>
            <a:r>
              <a:rPr lang="en-US" sz="5600" b="1" spc="599" dirty="0">
                <a:solidFill>
                  <a:srgbClr val="FFFFFF"/>
                </a:solidFill>
                <a:latin typeface="Inter Heavy"/>
                <a:ea typeface="Inter Heavy"/>
                <a:cs typeface="Inter Heavy"/>
                <a:sym typeface="Inter Heavy"/>
              </a:rPr>
              <a:t>INTERACT LIVE WITH US ON SLIDO</a:t>
            </a: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E230BFB8-B042-845E-19D6-F7ED8961A3EB}"/>
              </a:ext>
            </a:extLst>
          </p:cNvPr>
          <p:cNvSpPr/>
          <p:nvPr/>
        </p:nvSpPr>
        <p:spPr>
          <a:xfrm>
            <a:off x="13134639" y="270541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059DC153-16C5-CB19-1036-14BBBC38EA7B}"/>
              </a:ext>
            </a:extLst>
          </p:cNvPr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-9590322">
            <a:off x="-813670" y="8464514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6" y="0"/>
                </a:lnTo>
                <a:lnTo>
                  <a:pt x="6818826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 rot="2311590">
            <a:off x="13321678" y="-1414100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5" y="0"/>
                </a:lnTo>
                <a:lnTo>
                  <a:pt x="6818825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16B8CF9D-E2FD-A157-1FB1-3CD7A16B351B}"/>
              </a:ext>
            </a:extLst>
          </p:cNvPr>
          <p:cNvSpPr txBox="1"/>
          <p:nvPr/>
        </p:nvSpPr>
        <p:spPr>
          <a:xfrm>
            <a:off x="2930727" y="1869353"/>
            <a:ext cx="11371584" cy="895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8"/>
              </a:lnSpc>
            </a:pPr>
            <a:r>
              <a:rPr lang="en-US" sz="5600" b="1" spc="599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FOUNDERS OF THE LAB</a:t>
            </a: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37798CC0-8929-AE8E-0327-8B58F38A119E}"/>
              </a:ext>
            </a:extLst>
          </p:cNvPr>
          <p:cNvSpPr/>
          <p:nvPr/>
        </p:nvSpPr>
        <p:spPr>
          <a:xfrm>
            <a:off x="4319409" y="3238500"/>
            <a:ext cx="4027367" cy="4536835"/>
          </a:xfrm>
          <a:custGeom>
            <a:avLst/>
            <a:gdLst/>
            <a:ahLst/>
            <a:cxnLst/>
            <a:rect l="l" t="t" r="r" b="b"/>
            <a:pathLst>
              <a:path w="4027367" h="4993138">
                <a:moveTo>
                  <a:pt x="0" y="0"/>
                </a:moveTo>
                <a:lnTo>
                  <a:pt x="4027367" y="0"/>
                </a:lnTo>
                <a:lnTo>
                  <a:pt x="4027367" y="4993138"/>
                </a:lnTo>
                <a:lnTo>
                  <a:pt x="0" y="49931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536" b="-29618"/>
            </a:stretch>
          </a:blipFill>
          <a:ln w="38100">
            <a:solidFill>
              <a:srgbClr val="92D05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6FF97D75-ADCC-1788-3BF6-625EDA7C4A34}"/>
              </a:ext>
            </a:extLst>
          </p:cNvPr>
          <p:cNvSpPr txBox="1"/>
          <p:nvPr/>
        </p:nvSpPr>
        <p:spPr>
          <a:xfrm>
            <a:off x="4049666" y="8490678"/>
            <a:ext cx="4566853" cy="50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5"/>
              </a:lnSpc>
            </a:pPr>
            <a:r>
              <a:rPr lang="en-US" sz="2982" spc="-113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LEIGH HARTMAN SAUTER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72B5FE1E-E041-ACFD-DEA2-F2DA024FD6E5}"/>
              </a:ext>
            </a:extLst>
          </p:cNvPr>
          <p:cNvSpPr txBox="1"/>
          <p:nvPr/>
        </p:nvSpPr>
        <p:spPr>
          <a:xfrm>
            <a:off x="9225912" y="8481153"/>
            <a:ext cx="4566853" cy="514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5"/>
              </a:lnSpc>
            </a:pPr>
            <a:r>
              <a:rPr lang="en-US" sz="2982" spc="-113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BETH POTRATZ</a:t>
            </a:r>
          </a:p>
        </p:txBody>
      </p:sp>
      <p:pic>
        <p:nvPicPr>
          <p:cNvPr id="2050" name="Picture 2" descr="profile image">
            <a:extLst>
              <a:ext uri="{FF2B5EF4-FFF2-40B4-BE49-F238E27FC236}">
                <a16:creationId xmlns:a16="http://schemas.microsoft.com/office/drawing/2014/main" id="{2C1AE399-38BA-CDA7-3F4D-08E3B99FE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-349" r="4700" b="1118"/>
          <a:stretch>
            <a:fillRect/>
          </a:stretch>
        </p:blipFill>
        <p:spPr bwMode="auto">
          <a:xfrm>
            <a:off x="9525000" y="3205942"/>
            <a:ext cx="4027367" cy="453683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3">
            <a:extLst>
              <a:ext uri="{FF2B5EF4-FFF2-40B4-BE49-F238E27FC236}">
                <a16:creationId xmlns:a16="http://schemas.microsoft.com/office/drawing/2014/main" id="{939B7E21-BB8C-1E82-7648-2C6F42E73542}"/>
              </a:ext>
            </a:extLst>
          </p:cNvPr>
          <p:cNvSpPr/>
          <p:nvPr/>
        </p:nvSpPr>
        <p:spPr>
          <a:xfrm>
            <a:off x="13134639" y="270541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8">
            <a:extLst>
              <a:ext uri="{FF2B5EF4-FFF2-40B4-BE49-F238E27FC236}">
                <a16:creationId xmlns:a16="http://schemas.microsoft.com/office/drawing/2014/main" id="{8A75B908-D392-A36B-E68D-E9D485CA7ADD}"/>
              </a:ext>
            </a:extLst>
          </p:cNvPr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1DDB5E-91BC-3B25-1816-96B7B1604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C087CA17-D6CF-1493-9C48-E34F87396601}"/>
              </a:ext>
            </a:extLst>
          </p:cNvPr>
          <p:cNvSpPr/>
          <p:nvPr/>
        </p:nvSpPr>
        <p:spPr>
          <a:xfrm rot="-9590322">
            <a:off x="-813670" y="8464514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6" y="0"/>
                </a:lnTo>
                <a:lnTo>
                  <a:pt x="6818826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F5AD99F-C042-6572-EFE7-6F926DB9D6F2}"/>
              </a:ext>
            </a:extLst>
          </p:cNvPr>
          <p:cNvSpPr/>
          <p:nvPr/>
        </p:nvSpPr>
        <p:spPr>
          <a:xfrm rot="2311590">
            <a:off x="13321678" y="-1414100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5" y="0"/>
                </a:lnTo>
                <a:lnTo>
                  <a:pt x="6818825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7ED23D96-E845-CA7F-6C24-0B88AB4FAC7F}"/>
              </a:ext>
            </a:extLst>
          </p:cNvPr>
          <p:cNvSpPr/>
          <p:nvPr/>
        </p:nvSpPr>
        <p:spPr>
          <a:xfrm rot="-10800000">
            <a:off x="1178286" y="3542783"/>
            <a:ext cx="1169612" cy="0"/>
          </a:xfrm>
          <a:prstGeom prst="line">
            <a:avLst/>
          </a:prstGeom>
          <a:ln w="28575" cap="flat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C8F962F6-999B-6AF6-00F7-14AEB70265E8}"/>
              </a:ext>
            </a:extLst>
          </p:cNvPr>
          <p:cNvSpPr/>
          <p:nvPr/>
        </p:nvSpPr>
        <p:spPr>
          <a:xfrm>
            <a:off x="8665707" y="4244021"/>
            <a:ext cx="7421137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D1EE486F-086C-45BB-48D5-77DFAF4707DE}"/>
              </a:ext>
            </a:extLst>
          </p:cNvPr>
          <p:cNvSpPr/>
          <p:nvPr/>
        </p:nvSpPr>
        <p:spPr>
          <a:xfrm>
            <a:off x="8665707" y="6253686"/>
            <a:ext cx="7421137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D2FB80F-82CD-149C-2F30-9F9D60B78AA3}"/>
              </a:ext>
            </a:extLst>
          </p:cNvPr>
          <p:cNvSpPr/>
          <p:nvPr/>
        </p:nvSpPr>
        <p:spPr>
          <a:xfrm>
            <a:off x="8665707" y="2235937"/>
            <a:ext cx="7421137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A3AB5FE-3C18-1418-EB5F-10BBD8FF020C}"/>
              </a:ext>
            </a:extLst>
          </p:cNvPr>
          <p:cNvSpPr txBox="1"/>
          <p:nvPr/>
        </p:nvSpPr>
        <p:spPr>
          <a:xfrm>
            <a:off x="1178286" y="1028700"/>
            <a:ext cx="5637025" cy="181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68"/>
              </a:lnSpc>
            </a:pPr>
            <a:r>
              <a:rPr lang="en-US" sz="5600" b="1" spc="599" dirty="0">
                <a:solidFill>
                  <a:srgbClr val="FFFFFF"/>
                </a:solidFill>
                <a:latin typeface="Inter Heavy"/>
                <a:ea typeface="Inter Heavy"/>
                <a:cs typeface="Inter Heavy"/>
                <a:sym typeface="Inter Heavy"/>
              </a:rPr>
              <a:t>THE LAB EXPERIENCE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F61FF7D-99AA-897E-7CF2-52F5B95D6772}"/>
              </a:ext>
            </a:extLst>
          </p:cNvPr>
          <p:cNvSpPr txBox="1"/>
          <p:nvPr/>
        </p:nvSpPr>
        <p:spPr>
          <a:xfrm>
            <a:off x="10334114" y="1026277"/>
            <a:ext cx="1938083" cy="50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sz="2938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FRICTION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7BBD580-C6A3-9C49-316F-8AE4121A9813}"/>
              </a:ext>
            </a:extLst>
          </p:cNvPr>
          <p:cNvSpPr txBox="1"/>
          <p:nvPr/>
        </p:nvSpPr>
        <p:spPr>
          <a:xfrm>
            <a:off x="12644248" y="2975817"/>
            <a:ext cx="4905688" cy="68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8"/>
              </a:lnSpc>
            </a:pPr>
            <a:r>
              <a:rPr lang="en-US" sz="2140" spc="-6" dirty="0"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rPr>
              <a:t>Experts ask clarifying questions to inform their solutions and approach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AEE49F18-0211-9CD6-B98F-C4DED97BF5DE}"/>
              </a:ext>
            </a:extLst>
          </p:cNvPr>
          <p:cNvSpPr txBox="1"/>
          <p:nvPr/>
        </p:nvSpPr>
        <p:spPr>
          <a:xfrm>
            <a:off x="12644248" y="951401"/>
            <a:ext cx="4905688" cy="68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8"/>
              </a:lnSpc>
            </a:pPr>
            <a:r>
              <a:rPr lang="en-US" sz="2140" spc="-6" dirty="0"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rPr>
              <a:t>Meet the client and uncover the business challenge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E00F8F7-F2A3-C83F-E39D-04F876901A68}"/>
              </a:ext>
            </a:extLst>
          </p:cNvPr>
          <p:cNvSpPr txBox="1"/>
          <p:nvPr/>
        </p:nvSpPr>
        <p:spPr>
          <a:xfrm>
            <a:off x="12644248" y="4553519"/>
            <a:ext cx="4905688" cy="1371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8"/>
              </a:lnSpc>
            </a:pPr>
            <a:r>
              <a:rPr lang="en-US" sz="2140" spc="-6" dirty="0"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rPr>
              <a:t>The experts rapidly brainstorm solutions while scribes record the ideas generated by the consultants in real-time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F9F870DF-4B97-B72F-E6CB-1D54A391C654}"/>
              </a:ext>
            </a:extLst>
          </p:cNvPr>
          <p:cNvSpPr txBox="1"/>
          <p:nvPr/>
        </p:nvSpPr>
        <p:spPr>
          <a:xfrm>
            <a:off x="12644248" y="7140032"/>
            <a:ext cx="4905688" cy="68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8"/>
              </a:lnSpc>
            </a:pPr>
            <a:r>
              <a:rPr lang="en-US" sz="2140" spc="-6" dirty="0"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rPr>
              <a:t>The client prioritizes 1-2 solutions to explore further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26708652-4645-7081-4938-9FCECAF45A84}"/>
              </a:ext>
            </a:extLst>
          </p:cNvPr>
          <p:cNvSpPr txBox="1"/>
          <p:nvPr/>
        </p:nvSpPr>
        <p:spPr>
          <a:xfrm>
            <a:off x="8017292" y="9645280"/>
            <a:ext cx="2025898" cy="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2000" spc="14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ACT</a:t>
            </a: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36FA77CB-4A1A-958E-C1B7-D39B13AC4451}"/>
              </a:ext>
            </a:extLst>
          </p:cNvPr>
          <p:cNvSpPr/>
          <p:nvPr/>
        </p:nvSpPr>
        <p:spPr>
          <a:xfrm>
            <a:off x="8824192" y="8274014"/>
            <a:ext cx="7421137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3A141BCF-65B2-251F-CC14-0E074E0F02EC}"/>
              </a:ext>
            </a:extLst>
          </p:cNvPr>
          <p:cNvSpPr txBox="1"/>
          <p:nvPr/>
        </p:nvSpPr>
        <p:spPr>
          <a:xfrm>
            <a:off x="7510649" y="9002677"/>
            <a:ext cx="2474684" cy="274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0"/>
              </a:lnSpc>
            </a:pPr>
            <a:r>
              <a:rPr lang="en-US" sz="1840" spc="12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ACT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F6141199-2FCA-3052-5EBC-60DA7D2CD33B}"/>
              </a:ext>
            </a:extLst>
          </p:cNvPr>
          <p:cNvSpPr txBox="1"/>
          <p:nvPr/>
        </p:nvSpPr>
        <p:spPr>
          <a:xfrm>
            <a:off x="12644248" y="8778319"/>
            <a:ext cx="4905688" cy="68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8"/>
              </a:lnSpc>
            </a:pPr>
            <a:r>
              <a:rPr lang="en-US" sz="2140" spc="-6" dirty="0">
                <a:solidFill>
                  <a:srgbClr val="D9D9D9"/>
                </a:solidFill>
                <a:latin typeface="Inter"/>
                <a:ea typeface="Inter"/>
                <a:cs typeface="Inter"/>
                <a:sym typeface="Inter"/>
              </a:rPr>
              <a:t>The client and experts discuss how to put the ideas into action</a:t>
            </a: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9FD9F8A1-F1FA-3DB3-8F21-070D63E60D32}"/>
              </a:ext>
            </a:extLst>
          </p:cNvPr>
          <p:cNvSpPr/>
          <p:nvPr/>
        </p:nvSpPr>
        <p:spPr>
          <a:xfrm>
            <a:off x="8082802" y="326843"/>
            <a:ext cx="1482779" cy="1971919"/>
          </a:xfrm>
          <a:custGeom>
            <a:avLst/>
            <a:gdLst/>
            <a:ahLst/>
            <a:cxnLst/>
            <a:rect l="l" t="t" r="r" b="b"/>
            <a:pathLst>
              <a:path w="1482779" h="1971919">
                <a:moveTo>
                  <a:pt x="0" y="0"/>
                </a:moveTo>
                <a:lnTo>
                  <a:pt x="1482780" y="0"/>
                </a:lnTo>
                <a:lnTo>
                  <a:pt x="1482780" y="1971920"/>
                </a:lnTo>
                <a:lnTo>
                  <a:pt x="0" y="19719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2960" t="-38359" r="-75333" b="-48171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69202A41-43A9-6D56-CA3E-A698680926CC}"/>
              </a:ext>
            </a:extLst>
          </p:cNvPr>
          <p:cNvGrpSpPr/>
          <p:nvPr/>
        </p:nvGrpSpPr>
        <p:grpSpPr>
          <a:xfrm>
            <a:off x="8369976" y="1312803"/>
            <a:ext cx="870580" cy="798549"/>
            <a:chOff x="0" y="0"/>
            <a:chExt cx="739259" cy="678093"/>
          </a:xfrm>
        </p:grpSpPr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9CD75108-5F21-432B-388C-9B69D4EE2AD7}"/>
                </a:ext>
              </a:extLst>
            </p:cNvPr>
            <p:cNvSpPr/>
            <p:nvPr/>
          </p:nvSpPr>
          <p:spPr>
            <a:xfrm>
              <a:off x="0" y="0"/>
              <a:ext cx="739259" cy="678093"/>
            </a:xfrm>
            <a:custGeom>
              <a:avLst/>
              <a:gdLst/>
              <a:ahLst/>
              <a:cxnLst/>
              <a:rect l="l" t="t" r="r" b="b"/>
              <a:pathLst>
                <a:path w="739259" h="678093">
                  <a:moveTo>
                    <a:pt x="369629" y="0"/>
                  </a:moveTo>
                  <a:cubicBezTo>
                    <a:pt x="165489" y="0"/>
                    <a:pt x="0" y="151796"/>
                    <a:pt x="0" y="339046"/>
                  </a:cubicBezTo>
                  <a:cubicBezTo>
                    <a:pt x="0" y="526297"/>
                    <a:pt x="165489" y="678093"/>
                    <a:pt x="369629" y="678093"/>
                  </a:cubicBezTo>
                  <a:cubicBezTo>
                    <a:pt x="573770" y="678093"/>
                    <a:pt x="739259" y="526297"/>
                    <a:pt x="739259" y="339046"/>
                  </a:cubicBezTo>
                  <a:cubicBezTo>
                    <a:pt x="739259" y="151796"/>
                    <a:pt x="573770" y="0"/>
                    <a:pt x="369629" y="0"/>
                  </a:cubicBezTo>
                  <a:close/>
                </a:path>
              </a:pathLst>
            </a:custGeom>
            <a:solidFill>
              <a:srgbClr val="FFF0F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TextBox 20">
              <a:extLst>
                <a:ext uri="{FF2B5EF4-FFF2-40B4-BE49-F238E27FC236}">
                  <a16:creationId xmlns:a16="http://schemas.microsoft.com/office/drawing/2014/main" id="{71949974-0257-C27C-B778-B4112E8E65E4}"/>
                </a:ext>
              </a:extLst>
            </p:cNvPr>
            <p:cNvSpPr txBox="1"/>
            <p:nvPr/>
          </p:nvSpPr>
          <p:spPr>
            <a:xfrm>
              <a:off x="69306" y="44521"/>
              <a:ext cx="600648" cy="570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7"/>
                </a:lnSpc>
              </a:pPr>
              <a:endParaRPr dirty="0"/>
            </a:p>
          </p:txBody>
        </p:sp>
      </p:grpSp>
      <p:sp>
        <p:nvSpPr>
          <p:cNvPr id="30" name="TextBox 21">
            <a:extLst>
              <a:ext uri="{FF2B5EF4-FFF2-40B4-BE49-F238E27FC236}">
                <a16:creationId xmlns:a16="http://schemas.microsoft.com/office/drawing/2014/main" id="{AC943C24-E32E-E7EE-DB41-6A9DE6BD5A3D}"/>
              </a:ext>
            </a:extLst>
          </p:cNvPr>
          <p:cNvSpPr txBox="1"/>
          <p:nvPr/>
        </p:nvSpPr>
        <p:spPr>
          <a:xfrm>
            <a:off x="8210138" y="1208028"/>
            <a:ext cx="1228108" cy="80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9"/>
              </a:lnSpc>
            </a:pPr>
            <a:r>
              <a:rPr lang="en-US" sz="4649" b="1" dirty="0">
                <a:solidFill>
                  <a:srgbClr val="001F51"/>
                </a:solidFill>
                <a:latin typeface="Inter Bold"/>
                <a:ea typeface="Inter Bold"/>
                <a:cs typeface="Inter Bold"/>
                <a:sym typeface="Inter Bold"/>
              </a:rPr>
              <a:t>1</a:t>
            </a:r>
          </a:p>
        </p:txBody>
      </p:sp>
      <p:grpSp>
        <p:nvGrpSpPr>
          <p:cNvPr id="31" name="Group 22">
            <a:extLst>
              <a:ext uri="{FF2B5EF4-FFF2-40B4-BE49-F238E27FC236}">
                <a16:creationId xmlns:a16="http://schemas.microsoft.com/office/drawing/2014/main" id="{175DA698-CD6C-DC45-A29C-130856AF144E}"/>
              </a:ext>
            </a:extLst>
          </p:cNvPr>
          <p:cNvGrpSpPr/>
          <p:nvPr/>
        </p:nvGrpSpPr>
        <p:grpSpPr>
          <a:xfrm>
            <a:off x="8082802" y="2298763"/>
            <a:ext cx="1482779" cy="1971919"/>
            <a:chOff x="0" y="0"/>
            <a:chExt cx="1977039" cy="2629226"/>
          </a:xfrm>
        </p:grpSpPr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CD9E65D-BB39-EFEA-562D-DEE4447C1E76}"/>
                </a:ext>
              </a:extLst>
            </p:cNvPr>
            <p:cNvSpPr/>
            <p:nvPr/>
          </p:nvSpPr>
          <p:spPr>
            <a:xfrm>
              <a:off x="0" y="0"/>
              <a:ext cx="1977039" cy="2629226"/>
            </a:xfrm>
            <a:custGeom>
              <a:avLst/>
              <a:gdLst/>
              <a:ahLst/>
              <a:cxnLst/>
              <a:rect l="l" t="t" r="r" b="b"/>
              <a:pathLst>
                <a:path w="1977039" h="2629226">
                  <a:moveTo>
                    <a:pt x="0" y="0"/>
                  </a:moveTo>
                  <a:lnTo>
                    <a:pt x="1977039" y="0"/>
                  </a:lnTo>
                  <a:lnTo>
                    <a:pt x="1977039" y="2629226"/>
                  </a:lnTo>
                  <a:lnTo>
                    <a:pt x="0" y="2629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72960" t="-38359" r="-75333" b="-48171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3" name="Group 24">
              <a:extLst>
                <a:ext uri="{FF2B5EF4-FFF2-40B4-BE49-F238E27FC236}">
                  <a16:creationId xmlns:a16="http://schemas.microsoft.com/office/drawing/2014/main" id="{7A23691C-4052-1259-83AD-90F89A1DD3A1}"/>
                </a:ext>
              </a:extLst>
            </p:cNvPr>
            <p:cNvGrpSpPr/>
            <p:nvPr/>
          </p:nvGrpSpPr>
          <p:grpSpPr>
            <a:xfrm>
              <a:off x="382899" y="1314613"/>
              <a:ext cx="1160773" cy="1064731"/>
              <a:chOff x="0" y="0"/>
              <a:chExt cx="739259" cy="678093"/>
            </a:xfrm>
          </p:grpSpPr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id="{66B4D806-1CA8-2397-BDA9-50DC6CE04F46}"/>
                  </a:ext>
                </a:extLst>
              </p:cNvPr>
              <p:cNvSpPr/>
              <p:nvPr/>
            </p:nvSpPr>
            <p:spPr>
              <a:xfrm>
                <a:off x="0" y="0"/>
                <a:ext cx="739259" cy="678093"/>
              </a:xfrm>
              <a:custGeom>
                <a:avLst/>
                <a:gdLst/>
                <a:ahLst/>
                <a:cxnLst/>
                <a:rect l="l" t="t" r="r" b="b"/>
                <a:pathLst>
                  <a:path w="739259" h="678093">
                    <a:moveTo>
                      <a:pt x="369629" y="0"/>
                    </a:moveTo>
                    <a:cubicBezTo>
                      <a:pt x="165489" y="0"/>
                      <a:pt x="0" y="151796"/>
                      <a:pt x="0" y="339046"/>
                    </a:cubicBezTo>
                    <a:cubicBezTo>
                      <a:pt x="0" y="526297"/>
                      <a:pt x="165489" y="678093"/>
                      <a:pt x="369629" y="678093"/>
                    </a:cubicBezTo>
                    <a:cubicBezTo>
                      <a:pt x="573770" y="678093"/>
                      <a:pt x="739259" y="526297"/>
                      <a:pt x="739259" y="339046"/>
                    </a:cubicBezTo>
                    <a:cubicBezTo>
                      <a:pt x="739259" y="151796"/>
                      <a:pt x="573770" y="0"/>
                      <a:pt x="369629" y="0"/>
                    </a:cubicBezTo>
                    <a:close/>
                  </a:path>
                </a:pathLst>
              </a:custGeom>
              <a:solidFill>
                <a:srgbClr val="FFF0F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TextBox 26">
                <a:extLst>
                  <a:ext uri="{FF2B5EF4-FFF2-40B4-BE49-F238E27FC236}">
                    <a16:creationId xmlns:a16="http://schemas.microsoft.com/office/drawing/2014/main" id="{3C1B8F46-EC71-65B9-C890-6C7C6AA47D9F}"/>
                  </a:ext>
                </a:extLst>
              </p:cNvPr>
              <p:cNvSpPr txBox="1"/>
              <p:nvPr/>
            </p:nvSpPr>
            <p:spPr>
              <a:xfrm>
                <a:off x="69306" y="44521"/>
                <a:ext cx="600648" cy="570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7"/>
                  </a:lnSpc>
                </a:pPr>
                <a:endParaRPr dirty="0"/>
              </a:p>
            </p:txBody>
          </p:sp>
        </p:grpSp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E598595C-A1B9-0104-351C-38D3DAA8BCB9}"/>
                </a:ext>
              </a:extLst>
            </p:cNvPr>
            <p:cNvSpPr txBox="1"/>
            <p:nvPr/>
          </p:nvSpPr>
          <p:spPr>
            <a:xfrm>
              <a:off x="169781" y="1209838"/>
              <a:ext cx="1637477" cy="1039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9"/>
                </a:lnSpc>
              </a:pPr>
              <a:r>
                <a:rPr lang="en-US" sz="4649" b="1" dirty="0">
                  <a:solidFill>
                    <a:srgbClr val="001F5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2</a:t>
              </a:r>
            </a:p>
          </p:txBody>
        </p:sp>
      </p:grpSp>
      <p:grpSp>
        <p:nvGrpSpPr>
          <p:cNvPr id="37" name="Group 28">
            <a:extLst>
              <a:ext uri="{FF2B5EF4-FFF2-40B4-BE49-F238E27FC236}">
                <a16:creationId xmlns:a16="http://schemas.microsoft.com/office/drawing/2014/main" id="{49D753A2-3D0B-F008-CC56-F27746F363B5}"/>
              </a:ext>
            </a:extLst>
          </p:cNvPr>
          <p:cNvGrpSpPr/>
          <p:nvPr/>
        </p:nvGrpSpPr>
        <p:grpSpPr>
          <a:xfrm>
            <a:off x="8082802" y="8214276"/>
            <a:ext cx="1482779" cy="1971919"/>
            <a:chOff x="0" y="0"/>
            <a:chExt cx="1977039" cy="2629226"/>
          </a:xfrm>
        </p:grpSpPr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37082DCD-6DBC-CC46-448E-37DF01B1EEDA}"/>
                </a:ext>
              </a:extLst>
            </p:cNvPr>
            <p:cNvSpPr/>
            <p:nvPr/>
          </p:nvSpPr>
          <p:spPr>
            <a:xfrm>
              <a:off x="0" y="0"/>
              <a:ext cx="1977039" cy="2629226"/>
            </a:xfrm>
            <a:custGeom>
              <a:avLst/>
              <a:gdLst/>
              <a:ahLst/>
              <a:cxnLst/>
              <a:rect l="l" t="t" r="r" b="b"/>
              <a:pathLst>
                <a:path w="1977039" h="2629226">
                  <a:moveTo>
                    <a:pt x="0" y="0"/>
                  </a:moveTo>
                  <a:lnTo>
                    <a:pt x="1977039" y="0"/>
                  </a:lnTo>
                  <a:lnTo>
                    <a:pt x="1977039" y="2629226"/>
                  </a:lnTo>
                  <a:lnTo>
                    <a:pt x="0" y="2629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72960" t="-38359" r="-75333" b="-48171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9" name="Group 30">
              <a:extLst>
                <a:ext uri="{FF2B5EF4-FFF2-40B4-BE49-F238E27FC236}">
                  <a16:creationId xmlns:a16="http://schemas.microsoft.com/office/drawing/2014/main" id="{A73D1437-ADD5-67DB-593D-035CF885990A}"/>
                </a:ext>
              </a:extLst>
            </p:cNvPr>
            <p:cNvGrpSpPr/>
            <p:nvPr/>
          </p:nvGrpSpPr>
          <p:grpSpPr>
            <a:xfrm>
              <a:off x="382899" y="1314613"/>
              <a:ext cx="1160773" cy="1064731"/>
              <a:chOff x="0" y="0"/>
              <a:chExt cx="739259" cy="678093"/>
            </a:xfrm>
          </p:grpSpPr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B18F9A89-CD9B-C038-2641-3B1CD12DB543}"/>
                  </a:ext>
                </a:extLst>
              </p:cNvPr>
              <p:cNvSpPr/>
              <p:nvPr/>
            </p:nvSpPr>
            <p:spPr>
              <a:xfrm>
                <a:off x="0" y="0"/>
                <a:ext cx="739259" cy="678093"/>
              </a:xfrm>
              <a:custGeom>
                <a:avLst/>
                <a:gdLst/>
                <a:ahLst/>
                <a:cxnLst/>
                <a:rect l="l" t="t" r="r" b="b"/>
                <a:pathLst>
                  <a:path w="739259" h="678093">
                    <a:moveTo>
                      <a:pt x="369629" y="0"/>
                    </a:moveTo>
                    <a:cubicBezTo>
                      <a:pt x="165489" y="0"/>
                      <a:pt x="0" y="151796"/>
                      <a:pt x="0" y="339046"/>
                    </a:cubicBezTo>
                    <a:cubicBezTo>
                      <a:pt x="0" y="526297"/>
                      <a:pt x="165489" y="678093"/>
                      <a:pt x="369629" y="678093"/>
                    </a:cubicBezTo>
                    <a:cubicBezTo>
                      <a:pt x="573770" y="678093"/>
                      <a:pt x="739259" y="526297"/>
                      <a:pt x="739259" y="339046"/>
                    </a:cubicBezTo>
                    <a:cubicBezTo>
                      <a:pt x="739259" y="151796"/>
                      <a:pt x="573770" y="0"/>
                      <a:pt x="369629" y="0"/>
                    </a:cubicBezTo>
                    <a:close/>
                  </a:path>
                </a:pathLst>
              </a:custGeom>
              <a:solidFill>
                <a:srgbClr val="FFF0F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TextBox 32">
                <a:extLst>
                  <a:ext uri="{FF2B5EF4-FFF2-40B4-BE49-F238E27FC236}">
                    <a16:creationId xmlns:a16="http://schemas.microsoft.com/office/drawing/2014/main" id="{4A9AFCB4-DDE8-DBE0-3249-0AA2518ABFBC}"/>
                  </a:ext>
                </a:extLst>
              </p:cNvPr>
              <p:cNvSpPr txBox="1"/>
              <p:nvPr/>
            </p:nvSpPr>
            <p:spPr>
              <a:xfrm>
                <a:off x="69306" y="44521"/>
                <a:ext cx="600648" cy="570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7"/>
                  </a:lnSpc>
                </a:pPr>
                <a:endParaRPr dirty="0"/>
              </a:p>
            </p:txBody>
          </p:sp>
        </p:grpSp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8CCB2486-3DA5-F5C4-A511-3504FE817745}"/>
                </a:ext>
              </a:extLst>
            </p:cNvPr>
            <p:cNvSpPr txBox="1"/>
            <p:nvPr/>
          </p:nvSpPr>
          <p:spPr>
            <a:xfrm>
              <a:off x="169781" y="1209838"/>
              <a:ext cx="1637477" cy="1039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9"/>
                </a:lnSpc>
              </a:pPr>
              <a:r>
                <a:rPr lang="en-US" sz="4649" b="1" dirty="0">
                  <a:solidFill>
                    <a:srgbClr val="001F5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5</a:t>
              </a:r>
            </a:p>
          </p:txBody>
        </p:sp>
      </p:grpSp>
      <p:grpSp>
        <p:nvGrpSpPr>
          <p:cNvPr id="43" name="Group 34">
            <a:extLst>
              <a:ext uri="{FF2B5EF4-FFF2-40B4-BE49-F238E27FC236}">
                <a16:creationId xmlns:a16="http://schemas.microsoft.com/office/drawing/2014/main" id="{7164C551-63D4-EB3C-AAD6-69EE53C379BB}"/>
              </a:ext>
            </a:extLst>
          </p:cNvPr>
          <p:cNvGrpSpPr/>
          <p:nvPr/>
        </p:nvGrpSpPr>
        <p:grpSpPr>
          <a:xfrm>
            <a:off x="8082802" y="4270682"/>
            <a:ext cx="1482779" cy="1971919"/>
            <a:chOff x="0" y="0"/>
            <a:chExt cx="1977039" cy="2629226"/>
          </a:xfrm>
        </p:grpSpPr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AED2206E-8FFF-3C18-BF1C-F6E413564FCE}"/>
                </a:ext>
              </a:extLst>
            </p:cNvPr>
            <p:cNvSpPr/>
            <p:nvPr/>
          </p:nvSpPr>
          <p:spPr>
            <a:xfrm>
              <a:off x="0" y="0"/>
              <a:ext cx="1977039" cy="2629226"/>
            </a:xfrm>
            <a:custGeom>
              <a:avLst/>
              <a:gdLst/>
              <a:ahLst/>
              <a:cxnLst/>
              <a:rect l="l" t="t" r="r" b="b"/>
              <a:pathLst>
                <a:path w="1977039" h="2629226">
                  <a:moveTo>
                    <a:pt x="0" y="0"/>
                  </a:moveTo>
                  <a:lnTo>
                    <a:pt x="1977039" y="0"/>
                  </a:lnTo>
                  <a:lnTo>
                    <a:pt x="1977039" y="2629226"/>
                  </a:lnTo>
                  <a:lnTo>
                    <a:pt x="0" y="2629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72960" t="-38359" r="-75333" b="-48171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5" name="Group 36">
              <a:extLst>
                <a:ext uri="{FF2B5EF4-FFF2-40B4-BE49-F238E27FC236}">
                  <a16:creationId xmlns:a16="http://schemas.microsoft.com/office/drawing/2014/main" id="{107BA300-16B9-271F-6BBD-72EBD8F6EA0E}"/>
                </a:ext>
              </a:extLst>
            </p:cNvPr>
            <p:cNvGrpSpPr/>
            <p:nvPr/>
          </p:nvGrpSpPr>
          <p:grpSpPr>
            <a:xfrm>
              <a:off x="382899" y="1314613"/>
              <a:ext cx="1160773" cy="1064731"/>
              <a:chOff x="0" y="0"/>
              <a:chExt cx="739259" cy="678093"/>
            </a:xfrm>
          </p:grpSpPr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28A8A2A2-586F-9C8C-9E98-20E7FE125A9A}"/>
                  </a:ext>
                </a:extLst>
              </p:cNvPr>
              <p:cNvSpPr/>
              <p:nvPr/>
            </p:nvSpPr>
            <p:spPr>
              <a:xfrm>
                <a:off x="0" y="0"/>
                <a:ext cx="739259" cy="678093"/>
              </a:xfrm>
              <a:custGeom>
                <a:avLst/>
                <a:gdLst/>
                <a:ahLst/>
                <a:cxnLst/>
                <a:rect l="l" t="t" r="r" b="b"/>
                <a:pathLst>
                  <a:path w="739259" h="678093">
                    <a:moveTo>
                      <a:pt x="369629" y="0"/>
                    </a:moveTo>
                    <a:cubicBezTo>
                      <a:pt x="165489" y="0"/>
                      <a:pt x="0" y="151796"/>
                      <a:pt x="0" y="339046"/>
                    </a:cubicBezTo>
                    <a:cubicBezTo>
                      <a:pt x="0" y="526297"/>
                      <a:pt x="165489" y="678093"/>
                      <a:pt x="369629" y="678093"/>
                    </a:cubicBezTo>
                    <a:cubicBezTo>
                      <a:pt x="573770" y="678093"/>
                      <a:pt x="739259" y="526297"/>
                      <a:pt x="739259" y="339046"/>
                    </a:cubicBezTo>
                    <a:cubicBezTo>
                      <a:pt x="739259" y="151796"/>
                      <a:pt x="573770" y="0"/>
                      <a:pt x="369629" y="0"/>
                    </a:cubicBezTo>
                    <a:close/>
                  </a:path>
                </a:pathLst>
              </a:custGeom>
              <a:solidFill>
                <a:srgbClr val="FFF0F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TextBox 38">
                <a:extLst>
                  <a:ext uri="{FF2B5EF4-FFF2-40B4-BE49-F238E27FC236}">
                    <a16:creationId xmlns:a16="http://schemas.microsoft.com/office/drawing/2014/main" id="{8EA3052F-0415-DFC2-F06A-A9D0416C5EBB}"/>
                  </a:ext>
                </a:extLst>
              </p:cNvPr>
              <p:cNvSpPr txBox="1"/>
              <p:nvPr/>
            </p:nvSpPr>
            <p:spPr>
              <a:xfrm>
                <a:off x="69306" y="44521"/>
                <a:ext cx="600648" cy="570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7"/>
                  </a:lnSpc>
                </a:pPr>
                <a:endParaRPr dirty="0"/>
              </a:p>
            </p:txBody>
          </p:sp>
        </p:grp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7B3421D1-E3FE-AE79-F59E-0CA2193A1FBA}"/>
                </a:ext>
              </a:extLst>
            </p:cNvPr>
            <p:cNvSpPr txBox="1"/>
            <p:nvPr/>
          </p:nvSpPr>
          <p:spPr>
            <a:xfrm>
              <a:off x="169781" y="1209838"/>
              <a:ext cx="1637477" cy="1039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9"/>
                </a:lnSpc>
              </a:pPr>
              <a:r>
                <a:rPr lang="en-US" sz="4649" b="1" dirty="0">
                  <a:solidFill>
                    <a:srgbClr val="001F5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3</a:t>
              </a:r>
            </a:p>
          </p:txBody>
        </p:sp>
      </p:grpSp>
      <p:grpSp>
        <p:nvGrpSpPr>
          <p:cNvPr id="49" name="Group 40">
            <a:extLst>
              <a:ext uri="{FF2B5EF4-FFF2-40B4-BE49-F238E27FC236}">
                <a16:creationId xmlns:a16="http://schemas.microsoft.com/office/drawing/2014/main" id="{E3B99B69-32EF-CA57-0250-0158B60B8116}"/>
              </a:ext>
            </a:extLst>
          </p:cNvPr>
          <p:cNvGrpSpPr/>
          <p:nvPr/>
        </p:nvGrpSpPr>
        <p:grpSpPr>
          <a:xfrm>
            <a:off x="8082802" y="6242601"/>
            <a:ext cx="1482779" cy="1971919"/>
            <a:chOff x="0" y="0"/>
            <a:chExt cx="1977039" cy="2629226"/>
          </a:xfrm>
        </p:grpSpPr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659C7AC4-148B-6DB3-77A2-248766FB355F}"/>
                </a:ext>
              </a:extLst>
            </p:cNvPr>
            <p:cNvSpPr/>
            <p:nvPr/>
          </p:nvSpPr>
          <p:spPr>
            <a:xfrm>
              <a:off x="0" y="0"/>
              <a:ext cx="1977039" cy="2629226"/>
            </a:xfrm>
            <a:custGeom>
              <a:avLst/>
              <a:gdLst/>
              <a:ahLst/>
              <a:cxnLst/>
              <a:rect l="l" t="t" r="r" b="b"/>
              <a:pathLst>
                <a:path w="1977039" h="2629226">
                  <a:moveTo>
                    <a:pt x="0" y="0"/>
                  </a:moveTo>
                  <a:lnTo>
                    <a:pt x="1977039" y="0"/>
                  </a:lnTo>
                  <a:lnTo>
                    <a:pt x="1977039" y="2629226"/>
                  </a:lnTo>
                  <a:lnTo>
                    <a:pt x="0" y="2629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72960" t="-38359" r="-75333" b="-48171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1" name="Group 42">
              <a:extLst>
                <a:ext uri="{FF2B5EF4-FFF2-40B4-BE49-F238E27FC236}">
                  <a16:creationId xmlns:a16="http://schemas.microsoft.com/office/drawing/2014/main" id="{A19BB3DE-B1F1-4D5A-4D6D-EE0DBF304030}"/>
                </a:ext>
              </a:extLst>
            </p:cNvPr>
            <p:cNvGrpSpPr/>
            <p:nvPr/>
          </p:nvGrpSpPr>
          <p:grpSpPr>
            <a:xfrm>
              <a:off x="382899" y="1314613"/>
              <a:ext cx="1160773" cy="1064731"/>
              <a:chOff x="0" y="0"/>
              <a:chExt cx="739259" cy="678093"/>
            </a:xfrm>
          </p:grpSpPr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DCFB4B28-9B4F-8D56-FA89-E08A7A25217F}"/>
                  </a:ext>
                </a:extLst>
              </p:cNvPr>
              <p:cNvSpPr/>
              <p:nvPr/>
            </p:nvSpPr>
            <p:spPr>
              <a:xfrm>
                <a:off x="0" y="0"/>
                <a:ext cx="739259" cy="678093"/>
              </a:xfrm>
              <a:custGeom>
                <a:avLst/>
                <a:gdLst/>
                <a:ahLst/>
                <a:cxnLst/>
                <a:rect l="l" t="t" r="r" b="b"/>
                <a:pathLst>
                  <a:path w="739259" h="678093">
                    <a:moveTo>
                      <a:pt x="369629" y="0"/>
                    </a:moveTo>
                    <a:cubicBezTo>
                      <a:pt x="165489" y="0"/>
                      <a:pt x="0" y="151796"/>
                      <a:pt x="0" y="339046"/>
                    </a:cubicBezTo>
                    <a:cubicBezTo>
                      <a:pt x="0" y="526297"/>
                      <a:pt x="165489" y="678093"/>
                      <a:pt x="369629" y="678093"/>
                    </a:cubicBezTo>
                    <a:cubicBezTo>
                      <a:pt x="573770" y="678093"/>
                      <a:pt x="739259" y="526297"/>
                      <a:pt x="739259" y="339046"/>
                    </a:cubicBezTo>
                    <a:cubicBezTo>
                      <a:pt x="739259" y="151796"/>
                      <a:pt x="573770" y="0"/>
                      <a:pt x="369629" y="0"/>
                    </a:cubicBezTo>
                    <a:close/>
                  </a:path>
                </a:pathLst>
              </a:custGeom>
              <a:solidFill>
                <a:srgbClr val="FFF0F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TextBox 44">
                <a:extLst>
                  <a:ext uri="{FF2B5EF4-FFF2-40B4-BE49-F238E27FC236}">
                    <a16:creationId xmlns:a16="http://schemas.microsoft.com/office/drawing/2014/main" id="{46596AFC-FA3E-BBE3-9AEE-1320033A3C96}"/>
                  </a:ext>
                </a:extLst>
              </p:cNvPr>
              <p:cNvSpPr txBox="1"/>
              <p:nvPr/>
            </p:nvSpPr>
            <p:spPr>
              <a:xfrm>
                <a:off x="69306" y="44521"/>
                <a:ext cx="600648" cy="570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7"/>
                  </a:lnSpc>
                </a:pPr>
                <a:endParaRPr dirty="0"/>
              </a:p>
            </p:txBody>
          </p:sp>
        </p:grpSp>
        <p:sp>
          <p:nvSpPr>
            <p:cNvPr id="52" name="TextBox 45">
              <a:extLst>
                <a:ext uri="{FF2B5EF4-FFF2-40B4-BE49-F238E27FC236}">
                  <a16:creationId xmlns:a16="http://schemas.microsoft.com/office/drawing/2014/main" id="{2F816D39-C1AA-AC4D-0C2F-FF87FB6CB8FF}"/>
                </a:ext>
              </a:extLst>
            </p:cNvPr>
            <p:cNvSpPr txBox="1"/>
            <p:nvPr/>
          </p:nvSpPr>
          <p:spPr>
            <a:xfrm>
              <a:off x="169781" y="1209838"/>
              <a:ext cx="1637477" cy="1039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9"/>
                </a:lnSpc>
              </a:pPr>
              <a:r>
                <a:rPr lang="en-US" sz="4649" b="1" dirty="0">
                  <a:solidFill>
                    <a:srgbClr val="001F51"/>
                  </a:solidFill>
                  <a:latin typeface="Inter Bold"/>
                  <a:ea typeface="Inter Bold"/>
                  <a:cs typeface="Inter Bold"/>
                  <a:sym typeface="Inter Bold"/>
                </a:rPr>
                <a:t>4</a:t>
              </a:r>
            </a:p>
          </p:txBody>
        </p:sp>
      </p:grpSp>
      <p:sp>
        <p:nvSpPr>
          <p:cNvPr id="55" name="TextBox 46">
            <a:extLst>
              <a:ext uri="{FF2B5EF4-FFF2-40B4-BE49-F238E27FC236}">
                <a16:creationId xmlns:a16="http://schemas.microsoft.com/office/drawing/2014/main" id="{FA586F96-6ABB-EF98-BC49-E6C7BA477A02}"/>
              </a:ext>
            </a:extLst>
          </p:cNvPr>
          <p:cNvSpPr txBox="1"/>
          <p:nvPr/>
        </p:nvSpPr>
        <p:spPr>
          <a:xfrm>
            <a:off x="10334114" y="2998196"/>
            <a:ext cx="1938083" cy="50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sz="2938" b="1" dirty="0">
                <a:solidFill>
                  <a:srgbClr val="FF0000"/>
                </a:solidFill>
                <a:latin typeface="Inter Bold"/>
                <a:ea typeface="Inter Bold"/>
                <a:cs typeface="Inter Bold"/>
                <a:sym typeface="Inter Bold"/>
              </a:rPr>
              <a:t>SPARK</a:t>
            </a:r>
          </a:p>
        </p:txBody>
      </p:sp>
      <p:sp>
        <p:nvSpPr>
          <p:cNvPr id="56" name="TextBox 47">
            <a:extLst>
              <a:ext uri="{FF2B5EF4-FFF2-40B4-BE49-F238E27FC236}">
                <a16:creationId xmlns:a16="http://schemas.microsoft.com/office/drawing/2014/main" id="{036BFD52-848E-FC59-4501-97DB820D8461}"/>
              </a:ext>
            </a:extLst>
          </p:cNvPr>
          <p:cNvSpPr txBox="1"/>
          <p:nvPr/>
        </p:nvSpPr>
        <p:spPr>
          <a:xfrm>
            <a:off x="10334114" y="4970116"/>
            <a:ext cx="1938083" cy="50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sz="2938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IGNITE</a:t>
            </a:r>
          </a:p>
        </p:txBody>
      </p:sp>
      <p:sp>
        <p:nvSpPr>
          <p:cNvPr id="57" name="TextBox 48">
            <a:extLst>
              <a:ext uri="{FF2B5EF4-FFF2-40B4-BE49-F238E27FC236}">
                <a16:creationId xmlns:a16="http://schemas.microsoft.com/office/drawing/2014/main" id="{305DBA16-A6B5-CFDE-56B1-0463E0CED772}"/>
              </a:ext>
            </a:extLst>
          </p:cNvPr>
          <p:cNvSpPr txBox="1"/>
          <p:nvPr/>
        </p:nvSpPr>
        <p:spPr>
          <a:xfrm>
            <a:off x="10334114" y="7153657"/>
            <a:ext cx="1938083" cy="50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sz="2938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FUEL</a:t>
            </a:r>
          </a:p>
        </p:txBody>
      </p:sp>
      <p:sp>
        <p:nvSpPr>
          <p:cNvPr id="58" name="TextBox 49">
            <a:extLst>
              <a:ext uri="{FF2B5EF4-FFF2-40B4-BE49-F238E27FC236}">
                <a16:creationId xmlns:a16="http://schemas.microsoft.com/office/drawing/2014/main" id="{2C793927-BAC5-D07F-5DA9-C859237441FF}"/>
              </a:ext>
            </a:extLst>
          </p:cNvPr>
          <p:cNvSpPr txBox="1"/>
          <p:nvPr/>
        </p:nvSpPr>
        <p:spPr>
          <a:xfrm>
            <a:off x="10334114" y="8853195"/>
            <a:ext cx="1938083" cy="50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sz="2938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010AA4-B3C8-0DA9-2E87-FB7A06F81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19" y="8600554"/>
            <a:ext cx="4657748" cy="1518036"/>
          </a:xfrm>
          <a:prstGeom prst="rect">
            <a:avLst/>
          </a:prstGeom>
        </p:spPr>
      </p:pic>
      <p:sp>
        <p:nvSpPr>
          <p:cNvPr id="11" name="TextBox 38">
            <a:extLst>
              <a:ext uri="{FF2B5EF4-FFF2-40B4-BE49-F238E27FC236}">
                <a16:creationId xmlns:a16="http://schemas.microsoft.com/office/drawing/2014/main" id="{7ABD3BB1-5038-8540-2FBD-3F3F079BF749}"/>
              </a:ext>
            </a:extLst>
          </p:cNvPr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</a:p>
        </p:txBody>
      </p:sp>
    </p:spTree>
    <p:extLst>
      <p:ext uri="{BB962C8B-B14F-4D97-AF65-F5344CB8AC3E}">
        <p14:creationId xmlns:p14="http://schemas.microsoft.com/office/powerpoint/2010/main" val="240118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809201-FFE6-0883-4D9C-1A907D725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007F193A-B76C-192D-28F7-DB3528079904}"/>
              </a:ext>
            </a:extLst>
          </p:cNvPr>
          <p:cNvSpPr/>
          <p:nvPr/>
        </p:nvSpPr>
        <p:spPr>
          <a:xfrm rot="-9590322">
            <a:off x="-813670" y="8464514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6" y="0"/>
                </a:lnTo>
                <a:lnTo>
                  <a:pt x="6818826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B296160-7B01-38DE-7D4F-E051350E33F4}"/>
              </a:ext>
            </a:extLst>
          </p:cNvPr>
          <p:cNvSpPr/>
          <p:nvPr/>
        </p:nvSpPr>
        <p:spPr>
          <a:xfrm rot="2311590">
            <a:off x="13321678" y="-1414100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5" y="0"/>
                </a:lnTo>
                <a:lnTo>
                  <a:pt x="6818825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958909B-D8D5-C80D-D35A-46EB8274591F}"/>
              </a:ext>
            </a:extLst>
          </p:cNvPr>
          <p:cNvGrpSpPr/>
          <p:nvPr/>
        </p:nvGrpSpPr>
        <p:grpSpPr>
          <a:xfrm>
            <a:off x="255206" y="0"/>
            <a:ext cx="8983813" cy="3009517"/>
            <a:chOff x="0" y="0"/>
            <a:chExt cx="2366107" cy="92809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BDC898A-55AA-D81D-A639-69B4BA78FCC6}"/>
                </a:ext>
              </a:extLst>
            </p:cNvPr>
            <p:cNvSpPr/>
            <p:nvPr/>
          </p:nvSpPr>
          <p:spPr>
            <a:xfrm>
              <a:off x="0" y="0"/>
              <a:ext cx="2366107" cy="928097"/>
            </a:xfrm>
            <a:custGeom>
              <a:avLst/>
              <a:gdLst/>
              <a:ahLst/>
              <a:cxnLst/>
              <a:rect l="l" t="t" r="r" b="b"/>
              <a:pathLst>
                <a:path w="2366107" h="928097">
                  <a:moveTo>
                    <a:pt x="43950" y="0"/>
                  </a:moveTo>
                  <a:lnTo>
                    <a:pt x="2322157" y="0"/>
                  </a:lnTo>
                  <a:cubicBezTo>
                    <a:pt x="2333813" y="0"/>
                    <a:pt x="2344992" y="4630"/>
                    <a:pt x="2353234" y="12873"/>
                  </a:cubicBezTo>
                  <a:cubicBezTo>
                    <a:pt x="2361477" y="21115"/>
                    <a:pt x="2366107" y="32294"/>
                    <a:pt x="2366107" y="43950"/>
                  </a:cubicBezTo>
                  <a:lnTo>
                    <a:pt x="2366107" y="884147"/>
                  </a:lnTo>
                  <a:cubicBezTo>
                    <a:pt x="2366107" y="895803"/>
                    <a:pt x="2361477" y="906982"/>
                    <a:pt x="2353234" y="915224"/>
                  </a:cubicBezTo>
                  <a:cubicBezTo>
                    <a:pt x="2344992" y="923466"/>
                    <a:pt x="2333813" y="928097"/>
                    <a:pt x="2322157" y="928097"/>
                  </a:cubicBezTo>
                  <a:lnTo>
                    <a:pt x="43950" y="928097"/>
                  </a:lnTo>
                  <a:cubicBezTo>
                    <a:pt x="32294" y="928097"/>
                    <a:pt x="21115" y="923466"/>
                    <a:pt x="12873" y="915224"/>
                  </a:cubicBezTo>
                  <a:cubicBezTo>
                    <a:pt x="4630" y="906982"/>
                    <a:pt x="0" y="895803"/>
                    <a:pt x="0" y="884147"/>
                  </a:cubicBezTo>
                  <a:lnTo>
                    <a:pt x="0" y="43950"/>
                  </a:lnTo>
                  <a:cubicBezTo>
                    <a:pt x="0" y="32294"/>
                    <a:pt x="4630" y="21115"/>
                    <a:pt x="12873" y="12873"/>
                  </a:cubicBezTo>
                  <a:cubicBezTo>
                    <a:pt x="21115" y="4630"/>
                    <a:pt x="32294" y="0"/>
                    <a:pt x="43950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C640A61-1037-331B-B0F7-C0762C026206}"/>
                </a:ext>
              </a:extLst>
            </p:cNvPr>
            <p:cNvSpPr txBox="1"/>
            <p:nvPr/>
          </p:nvSpPr>
          <p:spPr>
            <a:xfrm>
              <a:off x="0" y="-38100"/>
              <a:ext cx="2366107" cy="9661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3FCEFAD-6C32-AB06-9CC1-C0494CB0AC3A}"/>
              </a:ext>
            </a:extLst>
          </p:cNvPr>
          <p:cNvGrpSpPr/>
          <p:nvPr/>
        </p:nvGrpSpPr>
        <p:grpSpPr>
          <a:xfrm>
            <a:off x="9547461" y="3986052"/>
            <a:ext cx="2933386" cy="2933386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23F64E0-20FD-CBF8-970A-29596B7B1C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TextBox 10">
            <a:extLst>
              <a:ext uri="{FF2B5EF4-FFF2-40B4-BE49-F238E27FC236}">
                <a16:creationId xmlns:a16="http://schemas.microsoft.com/office/drawing/2014/main" id="{EA45FDDD-1B8F-B560-CBF1-47B8609E90C0}"/>
              </a:ext>
            </a:extLst>
          </p:cNvPr>
          <p:cNvSpPr txBox="1"/>
          <p:nvPr/>
        </p:nvSpPr>
        <p:spPr>
          <a:xfrm>
            <a:off x="586802" y="792822"/>
            <a:ext cx="8318228" cy="160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999" b="1" spc="534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Aligning Brand and Revenue Goals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861EEF5D-7C1A-B9B7-F3A1-7BFEF6E6398B}"/>
              </a:ext>
            </a:extLst>
          </p:cNvPr>
          <p:cNvSpPr txBox="1"/>
          <p:nvPr/>
        </p:nvSpPr>
        <p:spPr>
          <a:xfrm>
            <a:off x="8905030" y="7191413"/>
            <a:ext cx="4551541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LEIGH HARTMAN SAUTER</a:t>
            </a:r>
          </a:p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FOUNDER</a:t>
            </a:r>
          </a:p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GLASS BALL CONSULTING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6FBCAD1E-6A33-D882-DB4C-55D241E48D40}"/>
              </a:ext>
            </a:extLst>
          </p:cNvPr>
          <p:cNvSpPr txBox="1"/>
          <p:nvPr/>
        </p:nvSpPr>
        <p:spPr>
          <a:xfrm>
            <a:off x="13131327" y="7191413"/>
            <a:ext cx="3381450" cy="111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CATE WHITMAN</a:t>
            </a:r>
          </a:p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COMMERCIAL MARKETING MANAGER</a:t>
            </a:r>
          </a:p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PAPER TRANSPORT, LLC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94B212F8-01C6-31B3-4BCB-188058C9C119}"/>
              </a:ext>
            </a:extLst>
          </p:cNvPr>
          <p:cNvSpPr txBox="1"/>
          <p:nvPr/>
        </p:nvSpPr>
        <p:spPr>
          <a:xfrm>
            <a:off x="5074941" y="7191413"/>
            <a:ext cx="4145259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JOHNNY MCGEE</a:t>
            </a:r>
          </a:p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ENTERPRISE ACCOUNT EXECUTIVE</a:t>
            </a:r>
          </a:p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PROCORE TECHNOLOGIES</a:t>
            </a:r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18AC1352-4457-526A-DF0B-E452A04F2D38}"/>
              </a:ext>
            </a:extLst>
          </p:cNvPr>
          <p:cNvGrpSpPr/>
          <p:nvPr/>
        </p:nvGrpSpPr>
        <p:grpSpPr>
          <a:xfrm>
            <a:off x="1707042" y="3986052"/>
            <a:ext cx="2933386" cy="2933386"/>
            <a:chOff x="0" y="0"/>
            <a:chExt cx="812800" cy="81280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0F12F0F2-5872-44DB-F7A8-F9D91F5AA12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" name="Group 17">
            <a:extLst>
              <a:ext uri="{FF2B5EF4-FFF2-40B4-BE49-F238E27FC236}">
                <a16:creationId xmlns:a16="http://schemas.microsoft.com/office/drawing/2014/main" id="{E5E23A42-829E-CCB5-0FBC-47B46B920C7A}"/>
              </a:ext>
            </a:extLst>
          </p:cNvPr>
          <p:cNvGrpSpPr/>
          <p:nvPr/>
        </p:nvGrpSpPr>
        <p:grpSpPr>
          <a:xfrm>
            <a:off x="13456571" y="3986052"/>
            <a:ext cx="2933386" cy="2933386"/>
            <a:chOff x="0" y="0"/>
            <a:chExt cx="812800" cy="812800"/>
          </a:xfrm>
        </p:grpSpPr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66DA78B1-0CDB-8ABF-918F-F19131A672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0336" r="-16078" b="-46414"/>
              </a:stretch>
            </a:blipFill>
            <a:ln w="3175">
              <a:solidFill>
                <a:schemeClr val="tx1"/>
              </a:solidFill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extBox 14">
            <a:extLst>
              <a:ext uri="{FF2B5EF4-FFF2-40B4-BE49-F238E27FC236}">
                <a16:creationId xmlns:a16="http://schemas.microsoft.com/office/drawing/2014/main" id="{48265B59-A088-B4B9-D422-337A7C3C4816}"/>
              </a:ext>
            </a:extLst>
          </p:cNvPr>
          <p:cNvSpPr txBox="1"/>
          <p:nvPr/>
        </p:nvSpPr>
        <p:spPr>
          <a:xfrm>
            <a:off x="1332950" y="7129107"/>
            <a:ext cx="4145259" cy="835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JIM GILLIS</a:t>
            </a:r>
            <a:endParaRPr lang="en-US" sz="1800" b="1" dirty="0">
              <a:solidFill>
                <a:srgbClr val="FFFFFF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PACIFIC REGION PRESIDENT</a:t>
            </a:r>
          </a:p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IMC LOGISTICS</a:t>
            </a:r>
          </a:p>
        </p:txBody>
      </p:sp>
      <p:pic>
        <p:nvPicPr>
          <p:cNvPr id="11" name="Picture 2" descr="Profile photo of Johnny McGee">
            <a:extLst>
              <a:ext uri="{FF2B5EF4-FFF2-40B4-BE49-F238E27FC236}">
                <a16:creationId xmlns:a16="http://schemas.microsoft.com/office/drawing/2014/main" id="{5D94C9A0-5831-232C-1310-63E50D2F2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13" y="3986052"/>
            <a:ext cx="2935224" cy="293522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im Gillis">
            <a:extLst>
              <a:ext uri="{FF2B5EF4-FFF2-40B4-BE49-F238E27FC236}">
                <a16:creationId xmlns:a16="http://schemas.microsoft.com/office/drawing/2014/main" id="{FFE57428-CDE0-E2D6-4AF8-8949C9008F73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" b="11048"/>
          <a:stretch>
            <a:fillRect/>
          </a:stretch>
        </p:blipFill>
        <p:spPr bwMode="auto">
          <a:xfrm>
            <a:off x="2015639" y="3986052"/>
            <a:ext cx="2935224" cy="293522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23">
            <a:extLst>
              <a:ext uri="{FF2B5EF4-FFF2-40B4-BE49-F238E27FC236}">
                <a16:creationId xmlns:a16="http://schemas.microsoft.com/office/drawing/2014/main" id="{66A897DD-596C-DA6F-2BA8-9907FD0D80B0}"/>
              </a:ext>
            </a:extLst>
          </p:cNvPr>
          <p:cNvSpPr/>
          <p:nvPr/>
        </p:nvSpPr>
        <p:spPr>
          <a:xfrm>
            <a:off x="13134639" y="270541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id="{53FE093B-6607-889B-CDC3-0D91B8588C44}"/>
              </a:ext>
            </a:extLst>
          </p:cNvPr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</a:p>
        </p:txBody>
      </p:sp>
    </p:spTree>
    <p:extLst>
      <p:ext uri="{BB962C8B-B14F-4D97-AF65-F5344CB8AC3E}">
        <p14:creationId xmlns:p14="http://schemas.microsoft.com/office/powerpoint/2010/main" val="180758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9EA005-1FD6-FA25-5CB9-A574246D1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DA83441C-06EA-72F3-FF31-D2F8E9836716}"/>
              </a:ext>
            </a:extLst>
          </p:cNvPr>
          <p:cNvSpPr/>
          <p:nvPr/>
        </p:nvSpPr>
        <p:spPr>
          <a:xfrm rot="-9590322">
            <a:off x="-813670" y="8464514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6" y="0"/>
                </a:lnTo>
                <a:lnTo>
                  <a:pt x="6818826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358E6F5-FC69-B953-1BAC-C9A8AB05321E}"/>
              </a:ext>
            </a:extLst>
          </p:cNvPr>
          <p:cNvSpPr/>
          <p:nvPr/>
        </p:nvSpPr>
        <p:spPr>
          <a:xfrm rot="2311590">
            <a:off x="13321678" y="-1414100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5" y="0"/>
                </a:lnTo>
                <a:lnTo>
                  <a:pt x="6818825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FC48C94B-B101-B4F5-6CB2-142FABD43AC6}"/>
              </a:ext>
            </a:extLst>
          </p:cNvPr>
          <p:cNvSpPr/>
          <p:nvPr/>
        </p:nvSpPr>
        <p:spPr>
          <a:xfrm flipV="1">
            <a:off x="968418" y="1562100"/>
            <a:ext cx="9909953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620EBC1-6A6A-4A37-5E0F-0EF9198FA85B}"/>
              </a:ext>
            </a:extLst>
          </p:cNvPr>
          <p:cNvSpPr txBox="1"/>
          <p:nvPr/>
        </p:nvSpPr>
        <p:spPr>
          <a:xfrm>
            <a:off x="5480560" y="1972331"/>
            <a:ext cx="11970100" cy="7487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800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Sales and marketing are critical to growth—but in many supply chain companies, they are not working together.</a:t>
            </a:r>
          </a:p>
          <a:p>
            <a:pPr algn="l">
              <a:lnSpc>
                <a:spcPts val="4199"/>
              </a:lnSpc>
            </a:pPr>
            <a:endParaRPr lang="en-US" sz="2800" b="1" dirty="0">
              <a:solidFill>
                <a:srgbClr val="FFFFFF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l">
              <a:lnSpc>
                <a:spcPts val="4199"/>
              </a:lnSpc>
            </a:pP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Despite strong investment and capable teams, these functions often operate in silos—leading to inconsistent messaging, missed revenue, and underused resources.</a:t>
            </a:r>
          </a:p>
          <a:p>
            <a:pPr algn="l">
              <a:lnSpc>
                <a:spcPts val="4199"/>
              </a:lnSpc>
            </a:pPr>
            <a:endParaRPr lang="en-US" sz="28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199"/>
              </a:lnSpc>
            </a:pP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How can companies bridge the gap between sales and marketing to drive stronger results?</a:t>
            </a:r>
          </a:p>
          <a:p>
            <a:pPr algn="l">
              <a:lnSpc>
                <a:spcPts val="4199"/>
              </a:lnSpc>
            </a:pPr>
            <a:endParaRPr lang="en-US" sz="28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199"/>
              </a:lnSpc>
            </a:pP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How can leaders align on shared goals, build trust, deliver unified messaging, and turn two functions into one high-impact growth engine?</a:t>
            </a:r>
          </a:p>
          <a:p>
            <a:pPr algn="l">
              <a:lnSpc>
                <a:spcPts val="4199"/>
              </a:lnSpc>
            </a:pPr>
            <a:endParaRPr lang="en-US" sz="28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199"/>
              </a:lnSpc>
            </a:pPr>
            <a:endParaRPr lang="en-US" sz="28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CD8576E8-5EE9-972D-4141-26B975D716A5}"/>
              </a:ext>
            </a:extLst>
          </p:cNvPr>
          <p:cNvSpPr txBox="1"/>
          <p:nvPr/>
        </p:nvSpPr>
        <p:spPr>
          <a:xfrm>
            <a:off x="609600" y="550152"/>
            <a:ext cx="12701810" cy="821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12"/>
              </a:lnSpc>
            </a:pPr>
            <a:r>
              <a:rPr lang="en-US" sz="5400" b="1" spc="577" dirty="0">
                <a:solidFill>
                  <a:srgbClr val="FFFFFF"/>
                </a:solidFill>
                <a:latin typeface="Inter Heavy"/>
                <a:ea typeface="Inter Heavy"/>
                <a:cs typeface="Inter Heavy"/>
                <a:sym typeface="Inter Heavy"/>
              </a:rPr>
              <a:t>FRICTION - THE CHALLENGE</a:t>
            </a:r>
          </a:p>
        </p:txBody>
      </p:sp>
      <p:pic>
        <p:nvPicPr>
          <p:cNvPr id="2050" name="Picture 2" descr="Anthony Pagnotto-1">
            <a:extLst>
              <a:ext uri="{FF2B5EF4-FFF2-40B4-BE49-F238E27FC236}">
                <a16:creationId xmlns:a16="http://schemas.microsoft.com/office/drawing/2014/main" id="{1506ED25-D3F8-FA90-5CAD-E9630BBC5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r="4911" b="6036"/>
          <a:stretch>
            <a:fillRect/>
          </a:stretch>
        </p:blipFill>
        <p:spPr bwMode="auto">
          <a:xfrm>
            <a:off x="1295400" y="3471796"/>
            <a:ext cx="3352800" cy="3929286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84DCB24D-5B29-13F2-FE82-E6B3E5AE06BF}"/>
              </a:ext>
            </a:extLst>
          </p:cNvPr>
          <p:cNvSpPr txBox="1"/>
          <p:nvPr/>
        </p:nvSpPr>
        <p:spPr>
          <a:xfrm>
            <a:off x="968418" y="8028118"/>
            <a:ext cx="4145259" cy="1104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ANTHONY PAGNOTTO</a:t>
            </a:r>
            <a:endParaRPr lang="en-US" sz="1800" b="1" dirty="0">
              <a:solidFill>
                <a:srgbClr val="FFFFFF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VICE PRESIDENT, </a:t>
            </a:r>
          </a:p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GLOBAL SALES AND MARKETING</a:t>
            </a:r>
          </a:p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MOHAWK GLOBAL</a:t>
            </a:r>
          </a:p>
        </p:txBody>
      </p:sp>
      <p:sp>
        <p:nvSpPr>
          <p:cNvPr id="2" name="Freeform 23">
            <a:extLst>
              <a:ext uri="{FF2B5EF4-FFF2-40B4-BE49-F238E27FC236}">
                <a16:creationId xmlns:a16="http://schemas.microsoft.com/office/drawing/2014/main" id="{4C834859-CFC9-5EE0-8221-8A75980F00F6}"/>
              </a:ext>
            </a:extLst>
          </p:cNvPr>
          <p:cNvSpPr/>
          <p:nvPr/>
        </p:nvSpPr>
        <p:spPr>
          <a:xfrm>
            <a:off x="13134639" y="270541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67EA8F-CC56-8260-ACD0-4B1679B70D29}"/>
              </a:ext>
            </a:extLst>
          </p:cNvPr>
          <p:cNvSpPr txBox="1"/>
          <p:nvPr/>
        </p:nvSpPr>
        <p:spPr>
          <a:xfrm>
            <a:off x="10878371" y="9450103"/>
            <a:ext cx="7125871" cy="573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100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</a:p>
        </p:txBody>
      </p:sp>
    </p:spTree>
    <p:extLst>
      <p:ext uri="{BB962C8B-B14F-4D97-AF65-F5344CB8AC3E}">
        <p14:creationId xmlns:p14="http://schemas.microsoft.com/office/powerpoint/2010/main" val="70821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66F5E8-2599-90E6-8EDB-B6C22FAAC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08A23844-C19A-B56D-B4D0-F29748D8F87A}"/>
              </a:ext>
            </a:extLst>
          </p:cNvPr>
          <p:cNvSpPr/>
          <p:nvPr/>
        </p:nvSpPr>
        <p:spPr>
          <a:xfrm rot="-9590322">
            <a:off x="-813670" y="8464514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6" y="0"/>
                </a:lnTo>
                <a:lnTo>
                  <a:pt x="6818826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04AFF73-0D8C-FBC0-35A5-ADB205D3713C}"/>
              </a:ext>
            </a:extLst>
          </p:cNvPr>
          <p:cNvSpPr/>
          <p:nvPr/>
        </p:nvSpPr>
        <p:spPr>
          <a:xfrm rot="2311590">
            <a:off x="13321678" y="-1414100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5" y="0"/>
                </a:lnTo>
                <a:lnTo>
                  <a:pt x="6818825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853CBF57-406E-4D05-9E7B-261B052F1694}"/>
              </a:ext>
            </a:extLst>
          </p:cNvPr>
          <p:cNvSpPr/>
          <p:nvPr/>
        </p:nvSpPr>
        <p:spPr>
          <a:xfrm>
            <a:off x="4515505" y="5871653"/>
            <a:ext cx="9256990" cy="0"/>
          </a:xfrm>
          <a:prstGeom prst="line">
            <a:avLst/>
          </a:prstGeom>
          <a:ln w="28575" cap="flat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317BAEE6-21A7-7140-98A3-86A7CE788945}"/>
              </a:ext>
            </a:extLst>
          </p:cNvPr>
          <p:cNvSpPr txBox="1"/>
          <p:nvPr/>
        </p:nvSpPr>
        <p:spPr>
          <a:xfrm>
            <a:off x="1233330" y="3682862"/>
            <a:ext cx="15675079" cy="194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20"/>
              </a:lnSpc>
            </a:pPr>
            <a:r>
              <a:rPr lang="en-US" sz="11300" b="1" spc="406" dirty="0">
                <a:solidFill>
                  <a:srgbClr val="FFFFFF"/>
                </a:solidFill>
                <a:latin typeface="Inter Heavy"/>
                <a:ea typeface="Inter Heavy"/>
                <a:cs typeface="Inter Heavy"/>
                <a:sym typeface="Inter Heavy"/>
              </a:rPr>
              <a:t>LET’S GET STARTED</a:t>
            </a:r>
          </a:p>
        </p:txBody>
      </p:sp>
      <p:sp>
        <p:nvSpPr>
          <p:cNvPr id="4" name="Freeform 23">
            <a:extLst>
              <a:ext uri="{FF2B5EF4-FFF2-40B4-BE49-F238E27FC236}">
                <a16:creationId xmlns:a16="http://schemas.microsoft.com/office/drawing/2014/main" id="{3AA9CA7F-3789-DAC5-4376-169CD6B06AFF}"/>
              </a:ext>
            </a:extLst>
          </p:cNvPr>
          <p:cNvSpPr/>
          <p:nvPr/>
        </p:nvSpPr>
        <p:spPr>
          <a:xfrm>
            <a:off x="13134639" y="270541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38">
            <a:extLst>
              <a:ext uri="{FF2B5EF4-FFF2-40B4-BE49-F238E27FC236}">
                <a16:creationId xmlns:a16="http://schemas.microsoft.com/office/drawing/2014/main" id="{D60BC97B-59C8-07C2-8786-4E26AB18C792}"/>
              </a:ext>
            </a:extLst>
          </p:cNvPr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</a:p>
        </p:txBody>
      </p:sp>
    </p:spTree>
    <p:extLst>
      <p:ext uri="{BB962C8B-B14F-4D97-AF65-F5344CB8AC3E}">
        <p14:creationId xmlns:p14="http://schemas.microsoft.com/office/powerpoint/2010/main" val="96143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F4EFE-35E8-1153-8330-F2CA8F308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933E0E11-AD4E-C5EE-C07E-4F76B3BF78B1}"/>
              </a:ext>
            </a:extLst>
          </p:cNvPr>
          <p:cNvSpPr/>
          <p:nvPr/>
        </p:nvSpPr>
        <p:spPr>
          <a:xfrm rot="-9590322">
            <a:off x="-813670" y="8464514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6" y="0"/>
                </a:lnTo>
                <a:lnTo>
                  <a:pt x="6818826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653E0FA-9A35-D600-26DF-31DEF3CBD1D1}"/>
              </a:ext>
            </a:extLst>
          </p:cNvPr>
          <p:cNvSpPr/>
          <p:nvPr/>
        </p:nvSpPr>
        <p:spPr>
          <a:xfrm rot="2311590">
            <a:off x="13321678" y="-1414100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5" y="0"/>
                </a:lnTo>
                <a:lnTo>
                  <a:pt x="6818825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3593B1D7-D400-809D-0ADA-46D1582736CB}"/>
              </a:ext>
            </a:extLst>
          </p:cNvPr>
          <p:cNvSpPr/>
          <p:nvPr/>
        </p:nvSpPr>
        <p:spPr>
          <a:xfrm>
            <a:off x="3658063" y="6082879"/>
            <a:ext cx="0" cy="777842"/>
          </a:xfrm>
          <a:prstGeom prst="line">
            <a:avLst/>
          </a:prstGeom>
          <a:ln w="38100" cap="rnd">
            <a:solidFill>
              <a:srgbClr val="FF0000"/>
            </a:solidFill>
            <a:prstDash val="sysDot"/>
            <a:headEnd type="none" w="sm" len="sm"/>
            <a:tailEnd type="triangle" w="lg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2B856B75-9D49-F809-CE2B-A28BC1407E15}"/>
              </a:ext>
            </a:extLst>
          </p:cNvPr>
          <p:cNvSpPr/>
          <p:nvPr/>
        </p:nvSpPr>
        <p:spPr>
          <a:xfrm>
            <a:off x="9121801" y="6082879"/>
            <a:ext cx="0" cy="777842"/>
          </a:xfrm>
          <a:prstGeom prst="line">
            <a:avLst/>
          </a:prstGeom>
          <a:ln w="38100" cap="rnd">
            <a:solidFill>
              <a:srgbClr val="FF0000"/>
            </a:solidFill>
            <a:prstDash val="sysDot"/>
            <a:headEnd type="none" w="sm" len="sm"/>
            <a:tailEnd type="triangle" w="lg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7EE9326E-395C-22B0-1AF1-E9C1F0CE998B}"/>
              </a:ext>
            </a:extLst>
          </p:cNvPr>
          <p:cNvSpPr/>
          <p:nvPr/>
        </p:nvSpPr>
        <p:spPr>
          <a:xfrm>
            <a:off x="14591837" y="6082879"/>
            <a:ext cx="0" cy="777842"/>
          </a:xfrm>
          <a:prstGeom prst="line">
            <a:avLst/>
          </a:prstGeom>
          <a:ln w="38100" cap="rnd">
            <a:solidFill>
              <a:srgbClr val="FF0000"/>
            </a:solidFill>
            <a:prstDash val="sysDot"/>
            <a:headEnd type="none" w="sm" len="sm"/>
            <a:tailEnd type="triangle" w="lg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CB804CC-03BB-93B3-F2A8-4553C6F53AAF}"/>
              </a:ext>
            </a:extLst>
          </p:cNvPr>
          <p:cNvSpPr>
            <a:spLocks noChangeAspect="1"/>
          </p:cNvSpPr>
          <p:nvPr/>
        </p:nvSpPr>
        <p:spPr>
          <a:xfrm>
            <a:off x="2286000" y="31623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552297" h="2552297">
                <a:moveTo>
                  <a:pt x="0" y="0"/>
                </a:moveTo>
                <a:lnTo>
                  <a:pt x="2552296" y="0"/>
                </a:lnTo>
                <a:lnTo>
                  <a:pt x="2552296" y="2552297"/>
                </a:lnTo>
                <a:lnTo>
                  <a:pt x="0" y="25522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87415A2-0C9B-C145-1A06-56D5D9231FA1}"/>
              </a:ext>
            </a:extLst>
          </p:cNvPr>
          <p:cNvSpPr>
            <a:spLocks noChangeAspect="1"/>
          </p:cNvSpPr>
          <p:nvPr/>
        </p:nvSpPr>
        <p:spPr>
          <a:xfrm>
            <a:off x="7772400" y="31623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552297" h="2552297">
                <a:moveTo>
                  <a:pt x="0" y="0"/>
                </a:moveTo>
                <a:lnTo>
                  <a:pt x="2552296" y="0"/>
                </a:lnTo>
                <a:lnTo>
                  <a:pt x="2552296" y="2552297"/>
                </a:lnTo>
                <a:lnTo>
                  <a:pt x="0" y="25522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B0F6D4F0-8813-BB80-1141-B42EE054D1F7}"/>
              </a:ext>
            </a:extLst>
          </p:cNvPr>
          <p:cNvSpPr>
            <a:spLocks noChangeAspect="1"/>
          </p:cNvSpPr>
          <p:nvPr/>
        </p:nvSpPr>
        <p:spPr>
          <a:xfrm>
            <a:off x="13216903" y="3165853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552297" h="2552297">
                <a:moveTo>
                  <a:pt x="0" y="0"/>
                </a:moveTo>
                <a:lnTo>
                  <a:pt x="2552296" y="0"/>
                </a:lnTo>
                <a:lnTo>
                  <a:pt x="2552296" y="2552297"/>
                </a:lnTo>
                <a:lnTo>
                  <a:pt x="0" y="25522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29B4E2AF-FFB2-F899-C77D-FA1A1601609F}"/>
              </a:ext>
            </a:extLst>
          </p:cNvPr>
          <p:cNvSpPr txBox="1"/>
          <p:nvPr/>
        </p:nvSpPr>
        <p:spPr>
          <a:xfrm>
            <a:off x="2558613" y="4252246"/>
            <a:ext cx="213955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4"/>
              </a:lnSpc>
            </a:pPr>
            <a:r>
              <a:rPr lang="en-US" sz="2800" b="1" spc="6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POTENTIAL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BE97A316-FAFA-DB22-F887-7C493545EBEC}"/>
              </a:ext>
            </a:extLst>
          </p:cNvPr>
          <p:cNvSpPr txBox="1"/>
          <p:nvPr/>
        </p:nvSpPr>
        <p:spPr>
          <a:xfrm>
            <a:off x="7931694" y="4232074"/>
            <a:ext cx="234557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4"/>
              </a:lnSpc>
            </a:pPr>
            <a:r>
              <a:rPr lang="en-US" sz="2800" b="1" spc="6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ALIGNMENT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477CD54-66EA-BA9C-551B-8C43463DF97B}"/>
              </a:ext>
            </a:extLst>
          </p:cNvPr>
          <p:cNvSpPr txBox="1"/>
          <p:nvPr/>
        </p:nvSpPr>
        <p:spPr>
          <a:xfrm>
            <a:off x="13555100" y="4168196"/>
            <a:ext cx="2173955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4"/>
              </a:lnSpc>
            </a:pPr>
            <a:r>
              <a:rPr lang="en-US" sz="2800" b="1" spc="6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CULTURAL FIT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4B6A24A-AB8C-28E0-2D1E-7413DB36BA17}"/>
              </a:ext>
            </a:extLst>
          </p:cNvPr>
          <p:cNvSpPr txBox="1"/>
          <p:nvPr/>
        </p:nvSpPr>
        <p:spPr>
          <a:xfrm>
            <a:off x="1143000" y="2306022"/>
            <a:ext cx="16306800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12"/>
              </a:lnSpc>
            </a:pPr>
            <a:r>
              <a:rPr lang="en-US" sz="6000" b="1" spc="577" dirty="0">
                <a:solidFill>
                  <a:srgbClr val="FFFFFF"/>
                </a:solidFill>
                <a:latin typeface="Inter Heavy"/>
                <a:ea typeface="Inter Heavy"/>
                <a:cs typeface="Inter Heavy"/>
                <a:sym typeface="Inter Heavy"/>
              </a:rPr>
              <a:t>SOLUTION ASSESSMENT CRITERIA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A19DD135-A3E9-83B8-2B3D-73981AF5F49F}"/>
              </a:ext>
            </a:extLst>
          </p:cNvPr>
          <p:cNvSpPr txBox="1"/>
          <p:nvPr/>
        </p:nvSpPr>
        <p:spPr>
          <a:xfrm>
            <a:off x="1281870" y="7327446"/>
            <a:ext cx="4415785" cy="146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400" spc="288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Which idea has the highest potential or impact on addressing your challenge?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822FBB1D-5F11-A233-5003-664DD72A4100}"/>
              </a:ext>
            </a:extLst>
          </p:cNvPr>
          <p:cNvSpPr txBox="1"/>
          <p:nvPr/>
        </p:nvSpPr>
        <p:spPr>
          <a:xfrm>
            <a:off x="6764658" y="7327446"/>
            <a:ext cx="4589139" cy="1464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400" spc="288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Which idea is in alignment with, or a closest fit to your Company’s mission, vision, and values?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194020C9-D41D-7DBE-2BFF-F7958420DCBB}"/>
              </a:ext>
            </a:extLst>
          </p:cNvPr>
          <p:cNvSpPr txBox="1"/>
          <p:nvPr/>
        </p:nvSpPr>
        <p:spPr>
          <a:xfrm>
            <a:off x="12308023" y="7327446"/>
            <a:ext cx="4415785" cy="72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400" spc="288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Which idea fits best with you Company’s culture?</a:t>
            </a:r>
          </a:p>
        </p:txBody>
      </p:sp>
      <p:sp>
        <p:nvSpPr>
          <p:cNvPr id="2" name="Freeform 23">
            <a:extLst>
              <a:ext uri="{FF2B5EF4-FFF2-40B4-BE49-F238E27FC236}">
                <a16:creationId xmlns:a16="http://schemas.microsoft.com/office/drawing/2014/main" id="{E3D7C02D-7291-D2BD-5FB7-DE50B161B782}"/>
              </a:ext>
            </a:extLst>
          </p:cNvPr>
          <p:cNvSpPr/>
          <p:nvPr/>
        </p:nvSpPr>
        <p:spPr>
          <a:xfrm>
            <a:off x="13134639" y="270541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8">
            <a:extLst>
              <a:ext uri="{FF2B5EF4-FFF2-40B4-BE49-F238E27FC236}">
                <a16:creationId xmlns:a16="http://schemas.microsoft.com/office/drawing/2014/main" id="{868D1525-E2E4-1825-7432-71F8390CEE08}"/>
              </a:ext>
            </a:extLst>
          </p:cNvPr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</a:p>
        </p:txBody>
      </p:sp>
    </p:spTree>
    <p:extLst>
      <p:ext uri="{BB962C8B-B14F-4D97-AF65-F5344CB8AC3E}">
        <p14:creationId xmlns:p14="http://schemas.microsoft.com/office/powerpoint/2010/main" val="247362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DE66AE-B9B9-12B3-441A-455E78287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716B9F-7D16-4221-F47B-C99E896E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0" t="2174" r="6860"/>
          <a:stretch>
            <a:fillRect/>
          </a:stretch>
        </p:blipFill>
        <p:spPr>
          <a:xfrm>
            <a:off x="1274315" y="0"/>
            <a:ext cx="16519555" cy="9616635"/>
          </a:xfrm>
          <a:prstGeom prst="rect">
            <a:avLst/>
          </a:prstGeom>
        </p:spPr>
      </p:pic>
      <p:sp>
        <p:nvSpPr>
          <p:cNvPr id="9" name="Freeform 9">
            <a:extLst>
              <a:ext uri="{FF2B5EF4-FFF2-40B4-BE49-F238E27FC236}">
                <a16:creationId xmlns:a16="http://schemas.microsoft.com/office/drawing/2014/main" id="{7CDC0D44-F3C1-9E68-2218-8B487095A262}"/>
              </a:ext>
            </a:extLst>
          </p:cNvPr>
          <p:cNvSpPr/>
          <p:nvPr/>
        </p:nvSpPr>
        <p:spPr>
          <a:xfrm rot="-9590322">
            <a:off x="-813670" y="8464514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6" y="0"/>
                </a:lnTo>
                <a:lnTo>
                  <a:pt x="6818826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465B46B-E78D-8FBE-84C8-4D4207305B71}"/>
              </a:ext>
            </a:extLst>
          </p:cNvPr>
          <p:cNvSpPr/>
          <p:nvPr/>
        </p:nvSpPr>
        <p:spPr>
          <a:xfrm rot="2311590">
            <a:off x="13321678" y="-1414100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5" y="0"/>
                </a:lnTo>
                <a:lnTo>
                  <a:pt x="6818825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E2E93338-9132-BF23-005C-F09A2C3F7ABE}"/>
              </a:ext>
            </a:extLst>
          </p:cNvPr>
          <p:cNvSpPr txBox="1"/>
          <p:nvPr/>
        </p:nvSpPr>
        <p:spPr>
          <a:xfrm>
            <a:off x="1012721" y="-6724"/>
            <a:ext cx="15675079" cy="1694823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20"/>
              </a:lnSpc>
            </a:pPr>
            <a:r>
              <a:rPr lang="en-US" sz="6000" b="1" spc="406" dirty="0">
                <a:solidFill>
                  <a:srgbClr val="FFFFFF"/>
                </a:solidFill>
                <a:latin typeface="Inter Heavy"/>
                <a:ea typeface="Inter Heavy"/>
                <a:cs typeface="Inter Heavy"/>
                <a:sym typeface="Inter Heavy"/>
              </a:rPr>
              <a:t>OUR SERVICES</a:t>
            </a:r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9ABAF78D-7EBF-D4D3-BD66-7C52A374AD50}"/>
              </a:ext>
            </a:extLst>
          </p:cNvPr>
          <p:cNvSpPr/>
          <p:nvPr/>
        </p:nvSpPr>
        <p:spPr>
          <a:xfrm>
            <a:off x="13134639" y="270541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7186C360-4EC4-12B1-8547-ECA972B5166E}"/>
              </a:ext>
            </a:extLst>
          </p:cNvPr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</a:p>
        </p:txBody>
      </p:sp>
    </p:spTree>
    <p:extLst>
      <p:ext uri="{BB962C8B-B14F-4D97-AF65-F5344CB8AC3E}">
        <p14:creationId xmlns:p14="http://schemas.microsoft.com/office/powerpoint/2010/main" val="2451748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7504</TotalTime>
  <Words>439</Words>
  <Application>Microsoft Office PowerPoint</Application>
  <PresentationFormat>Custom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Ruda</vt:lpstr>
      <vt:lpstr>Staatliches</vt:lpstr>
      <vt:lpstr>Inter</vt:lpstr>
      <vt:lpstr>Muli</vt:lpstr>
      <vt:lpstr>Wingdings</vt:lpstr>
      <vt:lpstr>Arial</vt:lpstr>
      <vt:lpstr>Inter Heavy</vt:lpstr>
      <vt:lpstr>Inter Bold</vt:lpstr>
      <vt:lpstr>Calibri</vt:lpstr>
      <vt:lpstr>Muli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</dc:title>
  <dc:creator>Leigh Sauter</dc:creator>
  <cp:lastModifiedBy>Eileen Dabrowski</cp:lastModifiedBy>
  <cp:revision>7</cp:revision>
  <dcterms:created xsi:type="dcterms:W3CDTF">2006-08-16T00:00:00Z</dcterms:created>
  <dcterms:modified xsi:type="dcterms:W3CDTF">2025-06-04T19:05:26Z</dcterms:modified>
  <dc:identifier>DAGk2WKSY4s</dc:identifier>
</cp:coreProperties>
</file>