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4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9144000" cy="5143500" type="screen16x9"/>
  <p:notesSz cx="6858000" cy="9144000"/>
  <p:embeddedFontLst>
    <p:embeddedFont>
      <p:font typeface="Lexend ExtraLight" panose="020B0604020202020204" charset="0"/>
      <p:regular r:id="rId41"/>
      <p:bold r:id="rId42"/>
    </p:embeddedFont>
    <p:embeddedFont>
      <p:font typeface="Lexend Thin" panose="020B0604020202020204" charset="0"/>
      <p:regular r:id="rId43"/>
      <p:bold r:id="rId44"/>
    </p:embeddedFont>
    <p:embeddedFont>
      <p:font typeface="Ruda" panose="020B0604020202020204" charset="0"/>
      <p:regular r:id="rId45"/>
      <p:bold r:id="rId46"/>
    </p:embeddedFont>
    <p:embeddedFont>
      <p:font typeface="Staatliches" pitchFamily="2" charset="0"/>
      <p:regular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706" y="3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3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6.fntdata"/><Relationship Id="rId20" Type="http://schemas.openxmlformats.org/officeDocument/2006/relationships/slide" Target="slides/slide18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0f954b49d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350f954b49d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558893267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g3558893267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563574606b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g3563574606b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563574606b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g3563574606b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5588932679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g35588932679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50f954b49d_2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g350f954b49d_2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5588932679_1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g35588932679_1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5588932679_1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g35588932679_1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5588932679_1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g35588932679_1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544a738661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g3544a738661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5588932679_1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g35588932679_1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0f954b49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350f954b49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563574606b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g3563574606b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3541c97f31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g3541c97f31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544a738661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g3544a738661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541c97f313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g3541c97f31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3541c97f313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g3541c97f313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3541c97f313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g3541c97f313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541c97f313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g3541c97f313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3541c97f313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g3541c97f313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3541c97f313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g3541c97f313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355e2cb6a5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g355e2cb6a5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0f954b49d_4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350f954b49d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3541c97f313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g3541c97f313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355e2cb6a5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g355e2cb6a5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3541c97f313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g3541c97f313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5e2cb6a51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g355e2cb6a51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355e2cb6a51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g355e2cb6a51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3541c97f313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g3541c97f313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355e2cb6a51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g355e2cb6a51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350f954b49d_2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g350f954b49d_2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0f954b49d_2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350f954b49d_2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588932679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35588932679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0f954b49d_2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350f954b49d_2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563574606b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3563574606b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0f954b49d_2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g350f954b49d_2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588932679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35588932679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ctrTitle"/>
          </p:nvPr>
        </p:nvSpPr>
        <p:spPr>
          <a:xfrm>
            <a:off x="342900" y="1065213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marR="0" lvl="0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g"/><Relationship Id="rId5" Type="http://schemas.openxmlformats.org/officeDocument/2006/relationships/image" Target="../media/image13.gif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g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g"/><Relationship Id="rId4" Type="http://schemas.openxmlformats.org/officeDocument/2006/relationships/image" Target="../media/image8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g"/><Relationship Id="rId5" Type="http://schemas.openxmlformats.org/officeDocument/2006/relationships/image" Target="../media/image12.jpg"/><Relationship Id="rId4" Type="http://schemas.openxmlformats.org/officeDocument/2006/relationships/hyperlink" Target="http://drive.google.com/file/d/1VIUoxm_VPzWzDAivVhRDAjB1lboxbPw4/view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/>
        </p:nvSpPr>
        <p:spPr>
          <a:xfrm>
            <a:off x="514350" y="1147488"/>
            <a:ext cx="7445400" cy="17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8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30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Getting ahead </a:t>
            </a:r>
            <a:endParaRPr sz="6300">
              <a:solidFill>
                <a:srgbClr val="A5F95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marR="0" lvl="0" indent="0" algn="l" rtl="0">
              <a:lnSpc>
                <a:spcPct val="88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30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with intent data</a:t>
            </a:r>
            <a:endParaRPr sz="7300">
              <a:solidFill>
                <a:srgbClr val="A5F95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grpSp>
        <p:nvGrpSpPr>
          <p:cNvPr id="130" name="Google Shape;130;p25"/>
          <p:cNvGrpSpPr/>
          <p:nvPr/>
        </p:nvGrpSpPr>
        <p:grpSpPr>
          <a:xfrm>
            <a:off x="8972550" y="0"/>
            <a:ext cx="171450" cy="514350"/>
            <a:chOff x="0" y="0"/>
            <a:chExt cx="457200" cy="1371600"/>
          </a:xfrm>
        </p:grpSpPr>
        <p:sp>
          <p:nvSpPr>
            <p:cNvPr id="131" name="Google Shape;131;p25"/>
            <p:cNvSpPr/>
            <p:nvPr/>
          </p:nvSpPr>
          <p:spPr>
            <a:xfrm>
              <a:off x="0" y="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5"/>
            <p:cNvSpPr/>
            <p:nvPr/>
          </p:nvSpPr>
          <p:spPr>
            <a:xfrm>
              <a:off x="0" y="4572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5"/>
            <p:cNvSpPr/>
            <p:nvPr/>
          </p:nvSpPr>
          <p:spPr>
            <a:xfrm>
              <a:off x="0" y="9144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4" name="Google Shape;134;p25"/>
          <p:cNvSpPr/>
          <p:nvPr/>
        </p:nvSpPr>
        <p:spPr>
          <a:xfrm>
            <a:off x="4976123" y="728351"/>
            <a:ext cx="3700254" cy="3686799"/>
          </a:xfrm>
          <a:custGeom>
            <a:avLst/>
            <a:gdLst/>
            <a:ahLst/>
            <a:cxnLst/>
            <a:rect l="l" t="t" r="r" b="b"/>
            <a:pathLst>
              <a:path w="7400509" h="7373598" extrusionOk="0">
                <a:moveTo>
                  <a:pt x="0" y="0"/>
                </a:moveTo>
                <a:lnTo>
                  <a:pt x="7400509" y="0"/>
                </a:lnTo>
                <a:lnTo>
                  <a:pt x="7400509" y="7373598"/>
                </a:lnTo>
                <a:lnTo>
                  <a:pt x="0" y="73735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sasdf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5"/>
          <p:cNvSpPr txBox="1"/>
          <p:nvPr/>
        </p:nvSpPr>
        <p:spPr>
          <a:xfrm>
            <a:off x="6096001" y="4808318"/>
            <a:ext cx="2971800" cy="240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June 8-10, 2025, | Austin, Texas</a:t>
            </a:r>
            <a:endParaRPr sz="700"/>
          </a:p>
        </p:txBody>
      </p:sp>
      <p:sp>
        <p:nvSpPr>
          <p:cNvPr id="136" name="Google Shape;136;p25"/>
          <p:cNvSpPr/>
          <p:nvPr/>
        </p:nvSpPr>
        <p:spPr>
          <a:xfrm>
            <a:off x="6567320" y="135271"/>
            <a:ext cx="2329616" cy="758159"/>
          </a:xfrm>
          <a:custGeom>
            <a:avLst/>
            <a:gdLst/>
            <a:ahLst/>
            <a:cxnLst/>
            <a:rect l="l" t="t" r="r" b="b"/>
            <a:pathLst>
              <a:path w="4659232" h="1516318" extrusionOk="0">
                <a:moveTo>
                  <a:pt x="0" y="0"/>
                </a:moveTo>
                <a:lnTo>
                  <a:pt x="4659232" y="0"/>
                </a:lnTo>
                <a:lnTo>
                  <a:pt x="4659232" y="1516318"/>
                </a:lnTo>
                <a:lnTo>
                  <a:pt x="0" y="1516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5"/>
          <p:cNvSpPr txBox="1"/>
          <p:nvPr/>
        </p:nvSpPr>
        <p:spPr>
          <a:xfrm>
            <a:off x="514350" y="3147013"/>
            <a:ext cx="4611000" cy="8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Supercharging </a:t>
            </a:r>
            <a:r>
              <a:rPr lang="en" sz="20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Sales, Marketing</a:t>
            </a:r>
            <a:endParaRPr sz="2000">
              <a:solidFill>
                <a:schemeClr val="lt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and Retention in Logistics</a:t>
            </a:r>
            <a:endParaRPr sz="2000">
              <a:solidFill>
                <a:schemeClr val="lt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pic>
        <p:nvPicPr>
          <p:cNvPr id="138" name="Google Shape;138;p25"/>
          <p:cNvPicPr preferRelativeResize="0"/>
          <p:nvPr/>
        </p:nvPicPr>
        <p:blipFill rotWithShape="1">
          <a:blip r:embed="rId5">
            <a:alphaModFix/>
          </a:blip>
          <a:srcRect l="42222" r="42225"/>
          <a:stretch/>
        </p:blipFill>
        <p:spPr>
          <a:xfrm rot="5400000">
            <a:off x="3728200" y="2414151"/>
            <a:ext cx="355400" cy="2438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" name="Google Shape;139;p25"/>
          <p:cNvGrpSpPr/>
          <p:nvPr/>
        </p:nvGrpSpPr>
        <p:grpSpPr>
          <a:xfrm rot="-5400000">
            <a:off x="685800" y="4456900"/>
            <a:ext cx="172250" cy="515150"/>
            <a:chOff x="0" y="0"/>
            <a:chExt cx="459334" cy="1373734"/>
          </a:xfrm>
        </p:grpSpPr>
        <p:sp>
          <p:nvSpPr>
            <p:cNvPr id="140" name="Google Shape;140;p25"/>
            <p:cNvSpPr/>
            <p:nvPr/>
          </p:nvSpPr>
          <p:spPr>
            <a:xfrm>
              <a:off x="0" y="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25"/>
            <p:cNvSpPr/>
            <p:nvPr/>
          </p:nvSpPr>
          <p:spPr>
            <a:xfrm>
              <a:off x="0" y="4572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25"/>
            <p:cNvSpPr/>
            <p:nvPr/>
          </p:nvSpPr>
          <p:spPr>
            <a:xfrm>
              <a:off x="0" y="9144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34"/>
          <p:cNvGrpSpPr/>
          <p:nvPr/>
        </p:nvGrpSpPr>
        <p:grpSpPr>
          <a:xfrm>
            <a:off x="8972550" y="0"/>
            <a:ext cx="172250" cy="515150"/>
            <a:chOff x="0" y="0"/>
            <a:chExt cx="459334" cy="1373734"/>
          </a:xfrm>
        </p:grpSpPr>
        <p:sp>
          <p:nvSpPr>
            <p:cNvPr id="306" name="Google Shape;306;p34"/>
            <p:cNvSpPr/>
            <p:nvPr/>
          </p:nvSpPr>
          <p:spPr>
            <a:xfrm>
              <a:off x="0" y="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34"/>
            <p:cNvSpPr/>
            <p:nvPr/>
          </p:nvSpPr>
          <p:spPr>
            <a:xfrm>
              <a:off x="0" y="4572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34"/>
            <p:cNvSpPr/>
            <p:nvPr/>
          </p:nvSpPr>
          <p:spPr>
            <a:xfrm>
              <a:off x="0" y="9144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9" name="Google Shape;309;p34"/>
          <p:cNvSpPr/>
          <p:nvPr/>
        </p:nvSpPr>
        <p:spPr>
          <a:xfrm>
            <a:off x="-1001690" y="3790584"/>
            <a:ext cx="3547242" cy="3527893"/>
          </a:xfrm>
          <a:custGeom>
            <a:avLst/>
            <a:gdLst/>
            <a:ahLst/>
            <a:cxnLst/>
            <a:rect l="l" t="t" r="r" b="b"/>
            <a:pathLst>
              <a:path w="7094484" h="7055787" extrusionOk="0">
                <a:moveTo>
                  <a:pt x="0" y="0"/>
                </a:moveTo>
                <a:lnTo>
                  <a:pt x="7094484" y="0"/>
                </a:lnTo>
                <a:lnTo>
                  <a:pt x="7094484" y="7055787"/>
                </a:lnTo>
                <a:lnTo>
                  <a:pt x="0" y="70557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0" name="Google Shape;310;p34"/>
          <p:cNvGrpSpPr/>
          <p:nvPr/>
        </p:nvGrpSpPr>
        <p:grpSpPr>
          <a:xfrm>
            <a:off x="514350" y="4628350"/>
            <a:ext cx="515150" cy="172250"/>
            <a:chOff x="0" y="-2134"/>
            <a:chExt cx="1373734" cy="459334"/>
          </a:xfrm>
        </p:grpSpPr>
        <p:sp>
          <p:nvSpPr>
            <p:cNvPr id="311" name="Google Shape;311;p34"/>
            <p:cNvSpPr/>
            <p:nvPr/>
          </p:nvSpPr>
          <p:spPr>
            <a:xfrm rot="-5400000">
              <a:off x="0" y="-2134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34"/>
            <p:cNvSpPr/>
            <p:nvPr/>
          </p:nvSpPr>
          <p:spPr>
            <a:xfrm rot="-5400000">
              <a:off x="457200" y="-2134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34"/>
            <p:cNvSpPr/>
            <p:nvPr/>
          </p:nvSpPr>
          <p:spPr>
            <a:xfrm rot="-5400000">
              <a:off x="914400" y="-2134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4" name="Google Shape;314;p34"/>
          <p:cNvSpPr txBox="1"/>
          <p:nvPr/>
        </p:nvSpPr>
        <p:spPr>
          <a:xfrm>
            <a:off x="1029500" y="515150"/>
            <a:ext cx="44145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Types of intent data</a:t>
            </a:r>
            <a:endParaRPr sz="700"/>
          </a:p>
        </p:txBody>
      </p:sp>
      <p:sp>
        <p:nvSpPr>
          <p:cNvPr id="315" name="Google Shape;315;p34"/>
          <p:cNvSpPr txBox="1"/>
          <p:nvPr/>
        </p:nvSpPr>
        <p:spPr>
          <a:xfrm>
            <a:off x="1321350" y="1264825"/>
            <a:ext cx="147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First-Party</a:t>
            </a:r>
            <a:endParaRPr sz="2400"/>
          </a:p>
        </p:txBody>
      </p:sp>
      <p:sp>
        <p:nvSpPr>
          <p:cNvPr id="316" name="Google Shape;316;p34"/>
          <p:cNvSpPr txBox="1"/>
          <p:nvPr/>
        </p:nvSpPr>
        <p:spPr>
          <a:xfrm>
            <a:off x="1406700" y="1885188"/>
            <a:ext cx="4041900" cy="19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First-party intent data is the information you collect directly from your own audience on your website and other digital platforms. </a:t>
            </a:r>
            <a:endParaRPr sz="1800">
              <a:solidFill>
                <a:srgbClr val="FFFFFF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Example: Tracking email campaigns, website visits, social listening tools, etc.</a:t>
            </a:r>
            <a:endParaRPr sz="1800">
              <a:solidFill>
                <a:srgbClr val="FFFFFF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sp>
        <p:nvSpPr>
          <p:cNvPr id="317" name="Google Shape;317;p34"/>
          <p:cNvSpPr txBox="1"/>
          <p:nvPr/>
        </p:nvSpPr>
        <p:spPr>
          <a:xfrm>
            <a:off x="6096001" y="4808318"/>
            <a:ext cx="29718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June 8-10, 2025, | Austin, Texas</a:t>
            </a:r>
            <a:endParaRPr sz="700"/>
          </a:p>
        </p:txBody>
      </p:sp>
      <p:sp>
        <p:nvSpPr>
          <p:cNvPr id="318" name="Google Shape;318;p34"/>
          <p:cNvSpPr/>
          <p:nvPr/>
        </p:nvSpPr>
        <p:spPr>
          <a:xfrm>
            <a:off x="6567320" y="135271"/>
            <a:ext cx="2329616" cy="758159"/>
          </a:xfrm>
          <a:custGeom>
            <a:avLst/>
            <a:gdLst/>
            <a:ahLst/>
            <a:cxnLst/>
            <a:rect l="l" t="t" r="r" b="b"/>
            <a:pathLst>
              <a:path w="4659232" h="1516318" extrusionOk="0">
                <a:moveTo>
                  <a:pt x="0" y="0"/>
                </a:moveTo>
                <a:lnTo>
                  <a:pt x="4659232" y="0"/>
                </a:lnTo>
                <a:lnTo>
                  <a:pt x="4659232" y="1516318"/>
                </a:lnTo>
                <a:lnTo>
                  <a:pt x="0" y="1516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9" name="Google Shape;319;p34" descr="a blue and white globe with squares in it (Provided by Tenor)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46725" y="2032511"/>
            <a:ext cx="1078500" cy="107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4" descr="Email Spamming Icon, Spam mailing, wrong e-mail address (Provided by Getty Images)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23350" y="2076137"/>
            <a:ext cx="1078502" cy="1078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35"/>
          <p:cNvGrpSpPr/>
          <p:nvPr/>
        </p:nvGrpSpPr>
        <p:grpSpPr>
          <a:xfrm>
            <a:off x="8972550" y="0"/>
            <a:ext cx="172250" cy="515150"/>
            <a:chOff x="0" y="0"/>
            <a:chExt cx="459334" cy="1373734"/>
          </a:xfrm>
        </p:grpSpPr>
        <p:sp>
          <p:nvSpPr>
            <p:cNvPr id="326" name="Google Shape;326;p35"/>
            <p:cNvSpPr/>
            <p:nvPr/>
          </p:nvSpPr>
          <p:spPr>
            <a:xfrm>
              <a:off x="0" y="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35"/>
            <p:cNvSpPr/>
            <p:nvPr/>
          </p:nvSpPr>
          <p:spPr>
            <a:xfrm>
              <a:off x="0" y="4572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35"/>
            <p:cNvSpPr/>
            <p:nvPr/>
          </p:nvSpPr>
          <p:spPr>
            <a:xfrm>
              <a:off x="0" y="9144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9" name="Google Shape;329;p35"/>
          <p:cNvSpPr/>
          <p:nvPr/>
        </p:nvSpPr>
        <p:spPr>
          <a:xfrm>
            <a:off x="-406115" y="3185459"/>
            <a:ext cx="3547242" cy="3527893"/>
          </a:xfrm>
          <a:custGeom>
            <a:avLst/>
            <a:gdLst/>
            <a:ahLst/>
            <a:cxnLst/>
            <a:rect l="l" t="t" r="r" b="b"/>
            <a:pathLst>
              <a:path w="7094484" h="7055787" extrusionOk="0">
                <a:moveTo>
                  <a:pt x="0" y="0"/>
                </a:moveTo>
                <a:lnTo>
                  <a:pt x="7094484" y="0"/>
                </a:lnTo>
                <a:lnTo>
                  <a:pt x="7094484" y="7055787"/>
                </a:lnTo>
                <a:lnTo>
                  <a:pt x="0" y="70557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0" name="Google Shape;330;p35"/>
          <p:cNvGrpSpPr/>
          <p:nvPr/>
        </p:nvGrpSpPr>
        <p:grpSpPr>
          <a:xfrm>
            <a:off x="514350" y="4628350"/>
            <a:ext cx="515150" cy="172250"/>
            <a:chOff x="0" y="-2134"/>
            <a:chExt cx="1373734" cy="459334"/>
          </a:xfrm>
        </p:grpSpPr>
        <p:sp>
          <p:nvSpPr>
            <p:cNvPr id="331" name="Google Shape;331;p35"/>
            <p:cNvSpPr/>
            <p:nvPr/>
          </p:nvSpPr>
          <p:spPr>
            <a:xfrm rot="-5400000">
              <a:off x="0" y="-2134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35"/>
            <p:cNvSpPr/>
            <p:nvPr/>
          </p:nvSpPr>
          <p:spPr>
            <a:xfrm rot="-5400000">
              <a:off x="457200" y="-2134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35"/>
            <p:cNvSpPr/>
            <p:nvPr/>
          </p:nvSpPr>
          <p:spPr>
            <a:xfrm rot="-5400000">
              <a:off x="914400" y="-2134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4" name="Google Shape;334;p35"/>
          <p:cNvSpPr txBox="1"/>
          <p:nvPr/>
        </p:nvSpPr>
        <p:spPr>
          <a:xfrm>
            <a:off x="6096001" y="4808318"/>
            <a:ext cx="29718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June 8-10, 2025, | Austin, Texas</a:t>
            </a:r>
            <a:endParaRPr sz="700"/>
          </a:p>
        </p:txBody>
      </p:sp>
      <p:sp>
        <p:nvSpPr>
          <p:cNvPr id="335" name="Google Shape;335;p35"/>
          <p:cNvSpPr/>
          <p:nvPr/>
        </p:nvSpPr>
        <p:spPr>
          <a:xfrm>
            <a:off x="6567320" y="135271"/>
            <a:ext cx="2329616" cy="758159"/>
          </a:xfrm>
          <a:custGeom>
            <a:avLst/>
            <a:gdLst/>
            <a:ahLst/>
            <a:cxnLst/>
            <a:rect l="l" t="t" r="r" b="b"/>
            <a:pathLst>
              <a:path w="4659232" h="1516318" extrusionOk="0">
                <a:moveTo>
                  <a:pt x="0" y="0"/>
                </a:moveTo>
                <a:lnTo>
                  <a:pt x="4659232" y="0"/>
                </a:lnTo>
                <a:lnTo>
                  <a:pt x="4659232" y="1516318"/>
                </a:lnTo>
                <a:lnTo>
                  <a:pt x="0" y="1516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35"/>
          <p:cNvSpPr txBox="1"/>
          <p:nvPr/>
        </p:nvSpPr>
        <p:spPr>
          <a:xfrm>
            <a:off x="1406700" y="893425"/>
            <a:ext cx="176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Second-party</a:t>
            </a:r>
            <a:endParaRPr sz="2400">
              <a:solidFill>
                <a:srgbClr val="A5F95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337" name="Google Shape;337;p35"/>
          <p:cNvSpPr txBox="1"/>
          <p:nvPr/>
        </p:nvSpPr>
        <p:spPr>
          <a:xfrm>
            <a:off x="1500700" y="1575938"/>
            <a:ext cx="4041900" cy="14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Second-party intent data consists of first-party data collected by another company that you can access or purchase.</a:t>
            </a:r>
            <a:endParaRPr sz="1800">
              <a:solidFill>
                <a:srgbClr val="FFFFFF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Example: CarrierSource, G2</a:t>
            </a:r>
            <a:endParaRPr sz="1800">
              <a:solidFill>
                <a:srgbClr val="FFFFFF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pic>
        <p:nvPicPr>
          <p:cNvPr id="338" name="Google Shape;338;p35"/>
          <p:cNvPicPr preferRelativeResize="0"/>
          <p:nvPr/>
        </p:nvPicPr>
        <p:blipFill rotWithShape="1">
          <a:blip r:embed="rId5">
            <a:alphaModFix/>
          </a:blip>
          <a:srcRect l="9643" t="8245" r="13516" b="6922"/>
          <a:stretch/>
        </p:blipFill>
        <p:spPr>
          <a:xfrm>
            <a:off x="7601876" y="1888679"/>
            <a:ext cx="823721" cy="870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95997" y="1851725"/>
            <a:ext cx="952472" cy="944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" name="Google Shape;344;p36"/>
          <p:cNvGrpSpPr/>
          <p:nvPr/>
        </p:nvGrpSpPr>
        <p:grpSpPr>
          <a:xfrm>
            <a:off x="8972550" y="0"/>
            <a:ext cx="172250" cy="515150"/>
            <a:chOff x="0" y="0"/>
            <a:chExt cx="459334" cy="1373734"/>
          </a:xfrm>
        </p:grpSpPr>
        <p:sp>
          <p:nvSpPr>
            <p:cNvPr id="345" name="Google Shape;345;p36"/>
            <p:cNvSpPr/>
            <p:nvPr/>
          </p:nvSpPr>
          <p:spPr>
            <a:xfrm>
              <a:off x="0" y="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0" y="4572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0" y="9144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8" name="Google Shape;348;p36"/>
          <p:cNvSpPr/>
          <p:nvPr/>
        </p:nvSpPr>
        <p:spPr>
          <a:xfrm>
            <a:off x="-949165" y="3488009"/>
            <a:ext cx="3547242" cy="3527893"/>
          </a:xfrm>
          <a:custGeom>
            <a:avLst/>
            <a:gdLst/>
            <a:ahLst/>
            <a:cxnLst/>
            <a:rect l="l" t="t" r="r" b="b"/>
            <a:pathLst>
              <a:path w="7094484" h="7055787" extrusionOk="0">
                <a:moveTo>
                  <a:pt x="0" y="0"/>
                </a:moveTo>
                <a:lnTo>
                  <a:pt x="7094484" y="0"/>
                </a:lnTo>
                <a:lnTo>
                  <a:pt x="7094484" y="7055787"/>
                </a:lnTo>
                <a:lnTo>
                  <a:pt x="0" y="70557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9" name="Google Shape;349;p36"/>
          <p:cNvGrpSpPr/>
          <p:nvPr/>
        </p:nvGrpSpPr>
        <p:grpSpPr>
          <a:xfrm>
            <a:off x="514350" y="4628350"/>
            <a:ext cx="515150" cy="172250"/>
            <a:chOff x="0" y="-2134"/>
            <a:chExt cx="1373734" cy="459334"/>
          </a:xfrm>
        </p:grpSpPr>
        <p:sp>
          <p:nvSpPr>
            <p:cNvPr id="350" name="Google Shape;350;p36"/>
            <p:cNvSpPr/>
            <p:nvPr/>
          </p:nvSpPr>
          <p:spPr>
            <a:xfrm rot="-5400000">
              <a:off x="0" y="-2134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36"/>
            <p:cNvSpPr/>
            <p:nvPr/>
          </p:nvSpPr>
          <p:spPr>
            <a:xfrm rot="-5400000">
              <a:off x="457200" y="-2134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36"/>
            <p:cNvSpPr/>
            <p:nvPr/>
          </p:nvSpPr>
          <p:spPr>
            <a:xfrm rot="-5400000">
              <a:off x="914400" y="-2134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3" name="Google Shape;353;p36"/>
          <p:cNvSpPr txBox="1"/>
          <p:nvPr/>
        </p:nvSpPr>
        <p:spPr>
          <a:xfrm>
            <a:off x="6096001" y="4808318"/>
            <a:ext cx="29718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June 8-10, 2025, | Austin, Texas</a:t>
            </a:r>
            <a:endParaRPr sz="700"/>
          </a:p>
        </p:txBody>
      </p:sp>
      <p:sp>
        <p:nvSpPr>
          <p:cNvPr id="354" name="Google Shape;354;p36"/>
          <p:cNvSpPr/>
          <p:nvPr/>
        </p:nvSpPr>
        <p:spPr>
          <a:xfrm>
            <a:off x="6567320" y="135271"/>
            <a:ext cx="2329616" cy="758159"/>
          </a:xfrm>
          <a:custGeom>
            <a:avLst/>
            <a:gdLst/>
            <a:ahLst/>
            <a:cxnLst/>
            <a:rect l="l" t="t" r="r" b="b"/>
            <a:pathLst>
              <a:path w="4659232" h="1516318" extrusionOk="0">
                <a:moveTo>
                  <a:pt x="0" y="0"/>
                </a:moveTo>
                <a:lnTo>
                  <a:pt x="4659232" y="0"/>
                </a:lnTo>
                <a:lnTo>
                  <a:pt x="4659232" y="1516318"/>
                </a:lnTo>
                <a:lnTo>
                  <a:pt x="0" y="1516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36"/>
          <p:cNvSpPr txBox="1"/>
          <p:nvPr/>
        </p:nvSpPr>
        <p:spPr>
          <a:xfrm>
            <a:off x="1336850" y="899238"/>
            <a:ext cx="176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Third-party</a:t>
            </a:r>
            <a:endParaRPr sz="2400">
              <a:solidFill>
                <a:srgbClr val="A5F95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356" name="Google Shape;356;p36"/>
          <p:cNvSpPr txBox="1"/>
          <p:nvPr/>
        </p:nvSpPr>
        <p:spPr>
          <a:xfrm>
            <a:off x="1414450" y="1581750"/>
            <a:ext cx="4041900" cy="19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Third-party intent data comes from companies that specialize in selling data collected from various digital sources, including online behavior, ad impressions, events, and insights across multiple channels</a:t>
            </a:r>
            <a:endParaRPr sz="1800">
              <a:solidFill>
                <a:srgbClr val="FFFFFF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Example: Sixsense, Zoominfo</a:t>
            </a:r>
            <a:endParaRPr sz="1800">
              <a:solidFill>
                <a:srgbClr val="FFFFFF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pic>
        <p:nvPicPr>
          <p:cNvPr id="357" name="Google Shape;357;p36"/>
          <p:cNvPicPr preferRelativeResize="0"/>
          <p:nvPr/>
        </p:nvPicPr>
        <p:blipFill rotWithShape="1">
          <a:blip r:embed="rId5">
            <a:alphaModFix/>
          </a:blip>
          <a:srcRect l="18965" t="18573" r="18046" b="15494"/>
          <a:stretch/>
        </p:blipFill>
        <p:spPr>
          <a:xfrm>
            <a:off x="7601874" y="2094471"/>
            <a:ext cx="972825" cy="814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6" title="download-2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18800" y="2122774"/>
            <a:ext cx="1353815" cy="75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Google Shape;363;p37"/>
          <p:cNvGrpSpPr/>
          <p:nvPr/>
        </p:nvGrpSpPr>
        <p:grpSpPr>
          <a:xfrm>
            <a:off x="8972550" y="0"/>
            <a:ext cx="172250" cy="515150"/>
            <a:chOff x="0" y="0"/>
            <a:chExt cx="459334" cy="1373734"/>
          </a:xfrm>
        </p:grpSpPr>
        <p:sp>
          <p:nvSpPr>
            <p:cNvPr id="364" name="Google Shape;364;p37"/>
            <p:cNvSpPr/>
            <p:nvPr/>
          </p:nvSpPr>
          <p:spPr>
            <a:xfrm>
              <a:off x="0" y="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37"/>
            <p:cNvSpPr/>
            <p:nvPr/>
          </p:nvSpPr>
          <p:spPr>
            <a:xfrm>
              <a:off x="0" y="4572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37"/>
            <p:cNvSpPr/>
            <p:nvPr/>
          </p:nvSpPr>
          <p:spPr>
            <a:xfrm>
              <a:off x="0" y="9144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7" name="Google Shape;367;p37"/>
          <p:cNvGrpSpPr/>
          <p:nvPr/>
        </p:nvGrpSpPr>
        <p:grpSpPr>
          <a:xfrm rot="-5400000">
            <a:off x="685800" y="4456900"/>
            <a:ext cx="172250" cy="515150"/>
            <a:chOff x="0" y="0"/>
            <a:chExt cx="459334" cy="1373734"/>
          </a:xfrm>
        </p:grpSpPr>
        <p:sp>
          <p:nvSpPr>
            <p:cNvPr id="368" name="Google Shape;368;p37"/>
            <p:cNvSpPr/>
            <p:nvPr/>
          </p:nvSpPr>
          <p:spPr>
            <a:xfrm>
              <a:off x="0" y="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37"/>
            <p:cNvSpPr/>
            <p:nvPr/>
          </p:nvSpPr>
          <p:spPr>
            <a:xfrm>
              <a:off x="0" y="4572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37"/>
            <p:cNvSpPr/>
            <p:nvPr/>
          </p:nvSpPr>
          <p:spPr>
            <a:xfrm>
              <a:off x="0" y="9144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1" name="Google Shape;371;p37"/>
          <p:cNvSpPr/>
          <p:nvPr/>
        </p:nvSpPr>
        <p:spPr>
          <a:xfrm>
            <a:off x="514350" y="4629150"/>
            <a:ext cx="196174" cy="196174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37"/>
          <p:cNvSpPr/>
          <p:nvPr/>
        </p:nvSpPr>
        <p:spPr>
          <a:xfrm>
            <a:off x="6919468" y="2724871"/>
            <a:ext cx="3420365" cy="3053453"/>
          </a:xfrm>
          <a:custGeom>
            <a:avLst/>
            <a:gdLst/>
            <a:ahLst/>
            <a:cxnLst/>
            <a:rect l="l" t="t" r="r" b="b"/>
            <a:pathLst>
              <a:path w="6840729" h="6106905" extrusionOk="0">
                <a:moveTo>
                  <a:pt x="0" y="0"/>
                </a:moveTo>
                <a:lnTo>
                  <a:pt x="6840728" y="0"/>
                </a:lnTo>
                <a:lnTo>
                  <a:pt x="6840728" y="6106905"/>
                </a:lnTo>
                <a:lnTo>
                  <a:pt x="0" y="61069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37"/>
          <p:cNvSpPr txBox="1"/>
          <p:nvPr/>
        </p:nvSpPr>
        <p:spPr>
          <a:xfrm>
            <a:off x="4295664" y="1681515"/>
            <a:ext cx="4334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374" name="Google Shape;374;p37"/>
          <p:cNvSpPr txBox="1"/>
          <p:nvPr/>
        </p:nvSpPr>
        <p:spPr>
          <a:xfrm>
            <a:off x="1029500" y="515150"/>
            <a:ext cx="43701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Who CAN USE INTENT DATA?</a:t>
            </a:r>
            <a:endParaRPr sz="3600"/>
          </a:p>
        </p:txBody>
      </p:sp>
      <p:sp>
        <p:nvSpPr>
          <p:cNvPr id="375" name="Google Shape;375;p37"/>
          <p:cNvSpPr txBox="1"/>
          <p:nvPr/>
        </p:nvSpPr>
        <p:spPr>
          <a:xfrm>
            <a:off x="514350" y="317109"/>
            <a:ext cx="2667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1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376" name="Google Shape;376;p37"/>
          <p:cNvSpPr txBox="1"/>
          <p:nvPr/>
        </p:nvSpPr>
        <p:spPr>
          <a:xfrm>
            <a:off x="6096001" y="4808318"/>
            <a:ext cx="29718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June 8-10, 2025, | Austin, Texas</a:t>
            </a:r>
            <a:endParaRPr sz="700"/>
          </a:p>
        </p:txBody>
      </p:sp>
      <p:pic>
        <p:nvPicPr>
          <p:cNvPr id="377" name="Google Shape;377;p37" descr="The Office gif. We zoom in on Steve Carell as Michael Scott, who grins as he gives us finger guns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0425" y="1590613"/>
            <a:ext cx="4694850" cy="264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37"/>
          <p:cNvSpPr/>
          <p:nvPr/>
        </p:nvSpPr>
        <p:spPr>
          <a:xfrm>
            <a:off x="6567320" y="135271"/>
            <a:ext cx="2329616" cy="758159"/>
          </a:xfrm>
          <a:custGeom>
            <a:avLst/>
            <a:gdLst/>
            <a:ahLst/>
            <a:cxnLst/>
            <a:rect l="l" t="t" r="r" b="b"/>
            <a:pathLst>
              <a:path w="4659232" h="1516318" extrusionOk="0">
                <a:moveTo>
                  <a:pt x="0" y="0"/>
                </a:moveTo>
                <a:lnTo>
                  <a:pt x="4659232" y="0"/>
                </a:lnTo>
                <a:lnTo>
                  <a:pt x="4659232" y="1516318"/>
                </a:lnTo>
                <a:lnTo>
                  <a:pt x="0" y="1516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" name="Google Shape;383;p38"/>
          <p:cNvGrpSpPr/>
          <p:nvPr/>
        </p:nvGrpSpPr>
        <p:grpSpPr>
          <a:xfrm>
            <a:off x="8972550" y="0"/>
            <a:ext cx="171450" cy="514350"/>
            <a:chOff x="0" y="0"/>
            <a:chExt cx="457200" cy="1371600"/>
          </a:xfrm>
        </p:grpSpPr>
        <p:sp>
          <p:nvSpPr>
            <p:cNvPr id="384" name="Google Shape;384;p38"/>
            <p:cNvSpPr/>
            <p:nvPr/>
          </p:nvSpPr>
          <p:spPr>
            <a:xfrm>
              <a:off x="0" y="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38"/>
            <p:cNvSpPr/>
            <p:nvPr/>
          </p:nvSpPr>
          <p:spPr>
            <a:xfrm>
              <a:off x="0" y="4572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38"/>
            <p:cNvSpPr/>
            <p:nvPr/>
          </p:nvSpPr>
          <p:spPr>
            <a:xfrm>
              <a:off x="0" y="9144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7" name="Google Shape;387;p38"/>
          <p:cNvGrpSpPr/>
          <p:nvPr/>
        </p:nvGrpSpPr>
        <p:grpSpPr>
          <a:xfrm rot="-5400000">
            <a:off x="685800" y="4457700"/>
            <a:ext cx="171450" cy="514350"/>
            <a:chOff x="0" y="0"/>
            <a:chExt cx="457200" cy="1371600"/>
          </a:xfrm>
        </p:grpSpPr>
        <p:sp>
          <p:nvSpPr>
            <p:cNvPr id="388" name="Google Shape;388;p38"/>
            <p:cNvSpPr/>
            <p:nvPr/>
          </p:nvSpPr>
          <p:spPr>
            <a:xfrm>
              <a:off x="0" y="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38"/>
            <p:cNvSpPr/>
            <p:nvPr/>
          </p:nvSpPr>
          <p:spPr>
            <a:xfrm>
              <a:off x="0" y="4572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38"/>
            <p:cNvSpPr/>
            <p:nvPr/>
          </p:nvSpPr>
          <p:spPr>
            <a:xfrm>
              <a:off x="0" y="9144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1" name="Google Shape;391;p38"/>
          <p:cNvSpPr/>
          <p:nvPr/>
        </p:nvSpPr>
        <p:spPr>
          <a:xfrm>
            <a:off x="514350" y="4629150"/>
            <a:ext cx="194146" cy="194146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38"/>
          <p:cNvSpPr/>
          <p:nvPr/>
        </p:nvSpPr>
        <p:spPr>
          <a:xfrm>
            <a:off x="6919468" y="2724871"/>
            <a:ext cx="3420364" cy="3053453"/>
          </a:xfrm>
          <a:custGeom>
            <a:avLst/>
            <a:gdLst/>
            <a:ahLst/>
            <a:cxnLst/>
            <a:rect l="l" t="t" r="r" b="b"/>
            <a:pathLst>
              <a:path w="6840729" h="6106905" extrusionOk="0">
                <a:moveTo>
                  <a:pt x="0" y="0"/>
                </a:moveTo>
                <a:lnTo>
                  <a:pt x="6840728" y="0"/>
                </a:lnTo>
                <a:lnTo>
                  <a:pt x="6840728" y="6106905"/>
                </a:lnTo>
                <a:lnTo>
                  <a:pt x="0" y="61069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38"/>
          <p:cNvSpPr txBox="1"/>
          <p:nvPr/>
        </p:nvSpPr>
        <p:spPr>
          <a:xfrm>
            <a:off x="1242150" y="1393343"/>
            <a:ext cx="43341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rgbClr val="FFFFFF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Pinpoint target accounts that are actively searching for new logistics partners so you aren’t wasting time, energy, and money on companies that aren’t currently in market</a:t>
            </a:r>
            <a:endParaRPr sz="1800">
              <a:solidFill>
                <a:srgbClr val="FFFFFF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rgbClr val="FFFFFF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Refine content strategies by creating and promoting content tailored to the needs of the shippers showing interest in specific services</a:t>
            </a:r>
            <a:endParaRPr sz="1800">
              <a:solidFill>
                <a:srgbClr val="FFFFFF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sp>
        <p:nvSpPr>
          <p:cNvPr id="394" name="Google Shape;394;p38"/>
          <p:cNvSpPr txBox="1"/>
          <p:nvPr/>
        </p:nvSpPr>
        <p:spPr>
          <a:xfrm>
            <a:off x="1028700" y="514350"/>
            <a:ext cx="18573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Marketing</a:t>
            </a:r>
            <a:endParaRPr sz="3600"/>
          </a:p>
        </p:txBody>
      </p:sp>
      <p:sp>
        <p:nvSpPr>
          <p:cNvPr id="395" name="Google Shape;395;p38"/>
          <p:cNvSpPr txBox="1"/>
          <p:nvPr/>
        </p:nvSpPr>
        <p:spPr>
          <a:xfrm>
            <a:off x="6096001" y="4808318"/>
            <a:ext cx="2971800" cy="240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June 8-10, 2025, | Austin, Texas</a:t>
            </a:r>
            <a:endParaRPr sz="700"/>
          </a:p>
        </p:txBody>
      </p:sp>
      <p:sp>
        <p:nvSpPr>
          <p:cNvPr id="396" name="Google Shape;396;p38"/>
          <p:cNvSpPr/>
          <p:nvPr/>
        </p:nvSpPr>
        <p:spPr>
          <a:xfrm>
            <a:off x="6567320" y="135271"/>
            <a:ext cx="2329616" cy="758159"/>
          </a:xfrm>
          <a:custGeom>
            <a:avLst/>
            <a:gdLst/>
            <a:ahLst/>
            <a:cxnLst/>
            <a:rect l="l" t="t" r="r" b="b"/>
            <a:pathLst>
              <a:path w="4659232" h="1516318" extrusionOk="0">
                <a:moveTo>
                  <a:pt x="0" y="0"/>
                </a:moveTo>
                <a:lnTo>
                  <a:pt x="4659232" y="0"/>
                </a:lnTo>
                <a:lnTo>
                  <a:pt x="4659232" y="1516318"/>
                </a:lnTo>
                <a:lnTo>
                  <a:pt x="0" y="1516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7" name="Google Shape;39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4453" y="1393353"/>
            <a:ext cx="1665238" cy="1665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" name="Google Shape;402;p39"/>
          <p:cNvGrpSpPr/>
          <p:nvPr/>
        </p:nvGrpSpPr>
        <p:grpSpPr>
          <a:xfrm>
            <a:off x="8972550" y="0"/>
            <a:ext cx="172250" cy="515150"/>
            <a:chOff x="0" y="0"/>
            <a:chExt cx="459334" cy="1373734"/>
          </a:xfrm>
        </p:grpSpPr>
        <p:sp>
          <p:nvSpPr>
            <p:cNvPr id="403" name="Google Shape;403;p39"/>
            <p:cNvSpPr/>
            <p:nvPr/>
          </p:nvSpPr>
          <p:spPr>
            <a:xfrm>
              <a:off x="0" y="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39"/>
            <p:cNvSpPr/>
            <p:nvPr/>
          </p:nvSpPr>
          <p:spPr>
            <a:xfrm>
              <a:off x="0" y="4572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39"/>
            <p:cNvSpPr/>
            <p:nvPr/>
          </p:nvSpPr>
          <p:spPr>
            <a:xfrm>
              <a:off x="0" y="9144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6" name="Google Shape;406;p39"/>
          <p:cNvGrpSpPr/>
          <p:nvPr/>
        </p:nvGrpSpPr>
        <p:grpSpPr>
          <a:xfrm rot="-5400000">
            <a:off x="685800" y="4456900"/>
            <a:ext cx="172250" cy="515150"/>
            <a:chOff x="0" y="0"/>
            <a:chExt cx="459334" cy="1373734"/>
          </a:xfrm>
        </p:grpSpPr>
        <p:sp>
          <p:nvSpPr>
            <p:cNvPr id="407" name="Google Shape;407;p39"/>
            <p:cNvSpPr/>
            <p:nvPr/>
          </p:nvSpPr>
          <p:spPr>
            <a:xfrm>
              <a:off x="0" y="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39"/>
            <p:cNvSpPr/>
            <p:nvPr/>
          </p:nvSpPr>
          <p:spPr>
            <a:xfrm>
              <a:off x="0" y="4572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39"/>
            <p:cNvSpPr/>
            <p:nvPr/>
          </p:nvSpPr>
          <p:spPr>
            <a:xfrm>
              <a:off x="0" y="9144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0" name="Google Shape;410;p39"/>
          <p:cNvSpPr/>
          <p:nvPr/>
        </p:nvSpPr>
        <p:spPr>
          <a:xfrm>
            <a:off x="514350" y="4629150"/>
            <a:ext cx="196174" cy="196174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39"/>
          <p:cNvSpPr/>
          <p:nvPr/>
        </p:nvSpPr>
        <p:spPr>
          <a:xfrm>
            <a:off x="6919468" y="2724871"/>
            <a:ext cx="3420365" cy="3053453"/>
          </a:xfrm>
          <a:custGeom>
            <a:avLst/>
            <a:gdLst/>
            <a:ahLst/>
            <a:cxnLst/>
            <a:rect l="l" t="t" r="r" b="b"/>
            <a:pathLst>
              <a:path w="6840729" h="6106905" extrusionOk="0">
                <a:moveTo>
                  <a:pt x="0" y="0"/>
                </a:moveTo>
                <a:lnTo>
                  <a:pt x="6840728" y="0"/>
                </a:lnTo>
                <a:lnTo>
                  <a:pt x="6840728" y="6106905"/>
                </a:lnTo>
                <a:lnTo>
                  <a:pt x="0" y="61069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39"/>
          <p:cNvSpPr txBox="1"/>
          <p:nvPr/>
        </p:nvSpPr>
        <p:spPr>
          <a:xfrm>
            <a:off x="1254025" y="1394968"/>
            <a:ext cx="4334100" cy="19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❏"/>
            </a:pPr>
            <a:r>
              <a:rPr lang="en" sz="1800">
                <a:solidFill>
                  <a:srgbClr val="FFFFFF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Prioritize</a:t>
            </a:r>
            <a:r>
              <a:rPr lang="en" sz="1800">
                <a:solidFill>
                  <a:srgbClr val="FFFFFF"/>
                </a:solidFill>
                <a:latin typeface="Ruda"/>
                <a:ea typeface="Ruda"/>
                <a:cs typeface="Ruda"/>
                <a:sym typeface="Ruda"/>
              </a:rPr>
              <a:t> </a:t>
            </a:r>
            <a:r>
              <a:rPr lang="en" sz="1800">
                <a:solidFill>
                  <a:srgbClr val="FFFFFF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high-intent shippers who are actively looking for services you offer</a:t>
            </a:r>
            <a:endParaRPr sz="1800">
              <a:solidFill>
                <a:srgbClr val="FFFFFF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rgbClr val="FFFFFF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Personalize your outreach for maximum relevance, based on the specific searches shippers are doing</a:t>
            </a:r>
            <a:endParaRPr sz="1800">
              <a:solidFill>
                <a:srgbClr val="FFFFFF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45720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sp>
        <p:nvSpPr>
          <p:cNvPr id="413" name="Google Shape;413;p39"/>
          <p:cNvSpPr txBox="1"/>
          <p:nvPr/>
        </p:nvSpPr>
        <p:spPr>
          <a:xfrm>
            <a:off x="1029500" y="515155"/>
            <a:ext cx="32964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Sales</a:t>
            </a:r>
            <a:endParaRPr sz="700"/>
          </a:p>
        </p:txBody>
      </p:sp>
      <p:sp>
        <p:nvSpPr>
          <p:cNvPr id="414" name="Google Shape;414;p39"/>
          <p:cNvSpPr txBox="1"/>
          <p:nvPr/>
        </p:nvSpPr>
        <p:spPr>
          <a:xfrm>
            <a:off x="6096001" y="4808318"/>
            <a:ext cx="29718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June 8-10, 2025, | Austin, Texas</a:t>
            </a:r>
            <a:endParaRPr sz="700"/>
          </a:p>
        </p:txBody>
      </p:sp>
      <p:sp>
        <p:nvSpPr>
          <p:cNvPr id="415" name="Google Shape;415;p39"/>
          <p:cNvSpPr/>
          <p:nvPr/>
        </p:nvSpPr>
        <p:spPr>
          <a:xfrm>
            <a:off x="6567320" y="135271"/>
            <a:ext cx="2329616" cy="758159"/>
          </a:xfrm>
          <a:custGeom>
            <a:avLst/>
            <a:gdLst/>
            <a:ahLst/>
            <a:cxnLst/>
            <a:rect l="l" t="t" r="r" b="b"/>
            <a:pathLst>
              <a:path w="4659232" h="1516318" extrusionOk="0">
                <a:moveTo>
                  <a:pt x="0" y="0"/>
                </a:moveTo>
                <a:lnTo>
                  <a:pt x="4659232" y="0"/>
                </a:lnTo>
                <a:lnTo>
                  <a:pt x="4659232" y="1516318"/>
                </a:lnTo>
                <a:lnTo>
                  <a:pt x="0" y="1516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6" name="Google Shape;416;p39" descr="Business strategy, planning, sales growth, presentation icon (Provided by Getty Images)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6000" y="1394975"/>
            <a:ext cx="2044498" cy="1887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40"/>
          <p:cNvGrpSpPr/>
          <p:nvPr/>
        </p:nvGrpSpPr>
        <p:grpSpPr>
          <a:xfrm>
            <a:off x="8972550" y="0"/>
            <a:ext cx="172250" cy="515150"/>
            <a:chOff x="0" y="0"/>
            <a:chExt cx="459334" cy="1373734"/>
          </a:xfrm>
        </p:grpSpPr>
        <p:sp>
          <p:nvSpPr>
            <p:cNvPr id="422" name="Google Shape;422;p40"/>
            <p:cNvSpPr/>
            <p:nvPr/>
          </p:nvSpPr>
          <p:spPr>
            <a:xfrm>
              <a:off x="0" y="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0" y="4572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0" y="9144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5" name="Google Shape;425;p40"/>
          <p:cNvGrpSpPr/>
          <p:nvPr/>
        </p:nvGrpSpPr>
        <p:grpSpPr>
          <a:xfrm rot="-5400000">
            <a:off x="685800" y="4456900"/>
            <a:ext cx="172250" cy="515150"/>
            <a:chOff x="0" y="0"/>
            <a:chExt cx="459334" cy="1373734"/>
          </a:xfrm>
        </p:grpSpPr>
        <p:sp>
          <p:nvSpPr>
            <p:cNvPr id="426" name="Google Shape;426;p40"/>
            <p:cNvSpPr/>
            <p:nvPr/>
          </p:nvSpPr>
          <p:spPr>
            <a:xfrm>
              <a:off x="0" y="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0" y="4572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0" y="9144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9" name="Google Shape;429;p40"/>
          <p:cNvSpPr/>
          <p:nvPr/>
        </p:nvSpPr>
        <p:spPr>
          <a:xfrm>
            <a:off x="514350" y="4629150"/>
            <a:ext cx="196174" cy="196174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40"/>
          <p:cNvSpPr/>
          <p:nvPr/>
        </p:nvSpPr>
        <p:spPr>
          <a:xfrm>
            <a:off x="6919468" y="2724871"/>
            <a:ext cx="3420365" cy="3053453"/>
          </a:xfrm>
          <a:custGeom>
            <a:avLst/>
            <a:gdLst/>
            <a:ahLst/>
            <a:cxnLst/>
            <a:rect l="l" t="t" r="r" b="b"/>
            <a:pathLst>
              <a:path w="6840729" h="6106905" extrusionOk="0">
                <a:moveTo>
                  <a:pt x="0" y="0"/>
                </a:moveTo>
                <a:lnTo>
                  <a:pt x="6840728" y="0"/>
                </a:lnTo>
                <a:lnTo>
                  <a:pt x="6840728" y="6106905"/>
                </a:lnTo>
                <a:lnTo>
                  <a:pt x="0" y="61069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40"/>
          <p:cNvSpPr txBox="1"/>
          <p:nvPr/>
        </p:nvSpPr>
        <p:spPr>
          <a:xfrm>
            <a:off x="1395650" y="1965300"/>
            <a:ext cx="6561600" cy="7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rgbClr val="FFFFFF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Identify when a customer is exploring other options</a:t>
            </a:r>
            <a:endParaRPr sz="1800">
              <a:solidFill>
                <a:srgbClr val="FFFFFF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rgbClr val="FFFFFF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Spot gaps in your existing service contracts</a:t>
            </a:r>
            <a:endParaRPr>
              <a:solidFill>
                <a:srgbClr val="FFFFFF"/>
              </a:solidFill>
              <a:latin typeface="Ruda"/>
              <a:ea typeface="Ruda"/>
              <a:cs typeface="Ruda"/>
              <a:sym typeface="Ruda"/>
            </a:endParaRPr>
          </a:p>
        </p:txBody>
      </p:sp>
      <p:sp>
        <p:nvSpPr>
          <p:cNvPr id="432" name="Google Shape;432;p40"/>
          <p:cNvSpPr txBox="1"/>
          <p:nvPr/>
        </p:nvSpPr>
        <p:spPr>
          <a:xfrm>
            <a:off x="1029500" y="515150"/>
            <a:ext cx="5066400" cy="10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Customer Support/Account Management</a:t>
            </a:r>
            <a:endParaRPr sz="3600">
              <a:solidFill>
                <a:srgbClr val="A5F95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433" name="Google Shape;433;p40"/>
          <p:cNvSpPr txBox="1"/>
          <p:nvPr/>
        </p:nvSpPr>
        <p:spPr>
          <a:xfrm>
            <a:off x="6096001" y="4808318"/>
            <a:ext cx="29718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June 8-10, 2025, | Austin, Texas</a:t>
            </a:r>
            <a:endParaRPr sz="700"/>
          </a:p>
        </p:txBody>
      </p:sp>
      <p:sp>
        <p:nvSpPr>
          <p:cNvPr id="434" name="Google Shape;434;p40"/>
          <p:cNvSpPr/>
          <p:nvPr/>
        </p:nvSpPr>
        <p:spPr>
          <a:xfrm>
            <a:off x="6567320" y="135271"/>
            <a:ext cx="2329616" cy="758159"/>
          </a:xfrm>
          <a:custGeom>
            <a:avLst/>
            <a:gdLst/>
            <a:ahLst/>
            <a:cxnLst/>
            <a:rect l="l" t="t" r="r" b="b"/>
            <a:pathLst>
              <a:path w="4659232" h="1516318" extrusionOk="0">
                <a:moveTo>
                  <a:pt x="0" y="0"/>
                </a:moveTo>
                <a:lnTo>
                  <a:pt x="4659232" y="0"/>
                </a:lnTo>
                <a:lnTo>
                  <a:pt x="4659232" y="1516318"/>
                </a:lnTo>
                <a:lnTo>
                  <a:pt x="0" y="1516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5" name="Google Shape;435;p40" descr="Customer Support Icon (Provided by Getty Images)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6599" y="3058350"/>
            <a:ext cx="1570801" cy="157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" name="Google Shape;440;p41"/>
          <p:cNvGrpSpPr/>
          <p:nvPr/>
        </p:nvGrpSpPr>
        <p:grpSpPr>
          <a:xfrm>
            <a:off x="8972550" y="0"/>
            <a:ext cx="172250" cy="515150"/>
            <a:chOff x="0" y="0"/>
            <a:chExt cx="459334" cy="1373734"/>
          </a:xfrm>
        </p:grpSpPr>
        <p:sp>
          <p:nvSpPr>
            <p:cNvPr id="441" name="Google Shape;441;p41"/>
            <p:cNvSpPr/>
            <p:nvPr/>
          </p:nvSpPr>
          <p:spPr>
            <a:xfrm>
              <a:off x="0" y="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41"/>
            <p:cNvSpPr/>
            <p:nvPr/>
          </p:nvSpPr>
          <p:spPr>
            <a:xfrm>
              <a:off x="0" y="4572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41"/>
            <p:cNvSpPr/>
            <p:nvPr/>
          </p:nvSpPr>
          <p:spPr>
            <a:xfrm>
              <a:off x="0" y="9144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4" name="Google Shape;444;p41"/>
          <p:cNvSpPr/>
          <p:nvPr/>
        </p:nvSpPr>
        <p:spPr>
          <a:xfrm rot="-5400000">
            <a:off x="514350" y="4628350"/>
            <a:ext cx="172250" cy="17225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A5F951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41"/>
          <p:cNvSpPr/>
          <p:nvPr/>
        </p:nvSpPr>
        <p:spPr>
          <a:xfrm rot="-5400000">
            <a:off x="685800" y="4628350"/>
            <a:ext cx="172250" cy="17225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717273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41"/>
          <p:cNvSpPr/>
          <p:nvPr/>
        </p:nvSpPr>
        <p:spPr>
          <a:xfrm rot="-5400000">
            <a:off x="857250" y="4628350"/>
            <a:ext cx="172250" cy="17225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41"/>
          <p:cNvSpPr txBox="1"/>
          <p:nvPr/>
        </p:nvSpPr>
        <p:spPr>
          <a:xfrm>
            <a:off x="1029500" y="515150"/>
            <a:ext cx="6393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Define your Icp </a:t>
            </a:r>
            <a:endParaRPr sz="3600">
              <a:solidFill>
                <a:srgbClr val="A5F95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marR="0" lvl="0" indent="0" algn="l" rtl="0">
              <a:lnSpc>
                <a:spcPct val="9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(Ideal customer profile)</a:t>
            </a:r>
            <a:endParaRPr sz="2400">
              <a:solidFill>
                <a:srgbClr val="A5F95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448" name="Google Shape;448;p41"/>
          <p:cNvSpPr txBox="1"/>
          <p:nvPr/>
        </p:nvSpPr>
        <p:spPr>
          <a:xfrm>
            <a:off x="6096001" y="4808318"/>
            <a:ext cx="29718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June 8-10, 2025, | Austin, Texas</a:t>
            </a:r>
            <a:endParaRPr sz="700"/>
          </a:p>
        </p:txBody>
      </p:sp>
      <p:sp>
        <p:nvSpPr>
          <p:cNvPr id="449" name="Google Shape;449;p41"/>
          <p:cNvSpPr/>
          <p:nvPr/>
        </p:nvSpPr>
        <p:spPr>
          <a:xfrm>
            <a:off x="6567320" y="135271"/>
            <a:ext cx="2329616" cy="758159"/>
          </a:xfrm>
          <a:custGeom>
            <a:avLst/>
            <a:gdLst/>
            <a:ahLst/>
            <a:cxnLst/>
            <a:rect l="l" t="t" r="r" b="b"/>
            <a:pathLst>
              <a:path w="4659232" h="1516318" extrusionOk="0">
                <a:moveTo>
                  <a:pt x="0" y="0"/>
                </a:moveTo>
                <a:lnTo>
                  <a:pt x="4659232" y="0"/>
                </a:lnTo>
                <a:lnTo>
                  <a:pt x="4659232" y="1516318"/>
                </a:lnTo>
                <a:lnTo>
                  <a:pt x="0" y="1516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41"/>
          <p:cNvSpPr txBox="1"/>
          <p:nvPr/>
        </p:nvSpPr>
        <p:spPr>
          <a:xfrm>
            <a:off x="1029500" y="1582550"/>
            <a:ext cx="3714600" cy="11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Start with your best customers: Identify who gets the most value, renews, expands, and refers others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sp>
        <p:nvSpPr>
          <p:cNvPr id="451" name="Google Shape;451;p41"/>
          <p:cNvSpPr txBox="1"/>
          <p:nvPr/>
        </p:nvSpPr>
        <p:spPr>
          <a:xfrm>
            <a:off x="4916400" y="1582550"/>
            <a:ext cx="3403200" cy="11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Company Demographics: Industry, size, location, revenue, business model, tech stack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sp>
        <p:nvSpPr>
          <p:cNvPr id="452" name="Google Shape;452;p41"/>
          <p:cNvSpPr txBox="1"/>
          <p:nvPr/>
        </p:nvSpPr>
        <p:spPr>
          <a:xfrm>
            <a:off x="1029501" y="3007663"/>
            <a:ext cx="3714600" cy="11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Find the right roles: Who buys vs. who uses? Capture job titles, seniority, and departments</a:t>
            </a:r>
            <a:endParaRPr/>
          </a:p>
        </p:txBody>
      </p:sp>
      <p:sp>
        <p:nvSpPr>
          <p:cNvPr id="453" name="Google Shape;453;p41"/>
          <p:cNvSpPr txBox="1"/>
          <p:nvPr/>
        </p:nvSpPr>
        <p:spPr>
          <a:xfrm>
            <a:off x="4916400" y="2991638"/>
            <a:ext cx="3403200" cy="9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Dig Into Pain Points: What challenges are they solving with your product?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42"/>
          <p:cNvGrpSpPr/>
          <p:nvPr/>
        </p:nvGrpSpPr>
        <p:grpSpPr>
          <a:xfrm>
            <a:off x="8972550" y="0"/>
            <a:ext cx="172250" cy="515150"/>
            <a:chOff x="0" y="0"/>
            <a:chExt cx="459334" cy="1373734"/>
          </a:xfrm>
        </p:grpSpPr>
        <p:sp>
          <p:nvSpPr>
            <p:cNvPr id="459" name="Google Shape;459;p42"/>
            <p:cNvSpPr/>
            <p:nvPr/>
          </p:nvSpPr>
          <p:spPr>
            <a:xfrm>
              <a:off x="0" y="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42"/>
            <p:cNvSpPr/>
            <p:nvPr/>
          </p:nvSpPr>
          <p:spPr>
            <a:xfrm>
              <a:off x="0" y="4572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42"/>
            <p:cNvSpPr/>
            <p:nvPr/>
          </p:nvSpPr>
          <p:spPr>
            <a:xfrm>
              <a:off x="0" y="9144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2" name="Google Shape;462;p42"/>
          <p:cNvSpPr/>
          <p:nvPr/>
        </p:nvSpPr>
        <p:spPr>
          <a:xfrm rot="-5400000">
            <a:off x="514350" y="4628350"/>
            <a:ext cx="172250" cy="17225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A5F951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42"/>
          <p:cNvSpPr/>
          <p:nvPr/>
        </p:nvSpPr>
        <p:spPr>
          <a:xfrm rot="-5400000">
            <a:off x="685800" y="4628350"/>
            <a:ext cx="172250" cy="17225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717273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42"/>
          <p:cNvSpPr/>
          <p:nvPr/>
        </p:nvSpPr>
        <p:spPr>
          <a:xfrm rot="-5400000">
            <a:off x="857250" y="4628350"/>
            <a:ext cx="172250" cy="17225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42"/>
          <p:cNvSpPr txBox="1"/>
          <p:nvPr/>
        </p:nvSpPr>
        <p:spPr>
          <a:xfrm>
            <a:off x="1029500" y="515150"/>
            <a:ext cx="6393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Define your Icp </a:t>
            </a:r>
            <a:endParaRPr sz="3600">
              <a:solidFill>
                <a:srgbClr val="A5F95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marR="0" lvl="0" indent="0" algn="l" rtl="0">
              <a:lnSpc>
                <a:spcPct val="9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(Ideal customer profile)</a:t>
            </a:r>
            <a:endParaRPr sz="2400">
              <a:solidFill>
                <a:srgbClr val="A5F95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466" name="Google Shape;466;p42"/>
          <p:cNvSpPr txBox="1"/>
          <p:nvPr/>
        </p:nvSpPr>
        <p:spPr>
          <a:xfrm>
            <a:off x="6096001" y="4808318"/>
            <a:ext cx="29718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June 8-10, 2025, | Austin, Texas</a:t>
            </a:r>
            <a:endParaRPr sz="700"/>
          </a:p>
        </p:txBody>
      </p:sp>
      <p:sp>
        <p:nvSpPr>
          <p:cNvPr id="467" name="Google Shape;467;p42"/>
          <p:cNvSpPr/>
          <p:nvPr/>
        </p:nvSpPr>
        <p:spPr>
          <a:xfrm>
            <a:off x="6567320" y="135271"/>
            <a:ext cx="2329616" cy="758159"/>
          </a:xfrm>
          <a:custGeom>
            <a:avLst/>
            <a:gdLst/>
            <a:ahLst/>
            <a:cxnLst/>
            <a:rect l="l" t="t" r="r" b="b"/>
            <a:pathLst>
              <a:path w="4659232" h="1516318" extrusionOk="0">
                <a:moveTo>
                  <a:pt x="0" y="0"/>
                </a:moveTo>
                <a:lnTo>
                  <a:pt x="4659232" y="0"/>
                </a:lnTo>
                <a:lnTo>
                  <a:pt x="4659232" y="1516318"/>
                </a:lnTo>
                <a:lnTo>
                  <a:pt x="0" y="1516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42"/>
          <p:cNvSpPr txBox="1"/>
          <p:nvPr/>
        </p:nvSpPr>
        <p:spPr>
          <a:xfrm>
            <a:off x="1029500" y="1685513"/>
            <a:ext cx="7542900" cy="21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Spot Buying Triggers: Events like funding, growth, new distro centers, regulation changes, new initiatives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Track Behavioral Signals: How do good-fit customers behave before they buy?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Channels: Where do they hang out online? Offline? How can you best reach them?</a:t>
            </a:r>
            <a:endParaRPr sz="2000"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43"/>
          <p:cNvGrpSpPr/>
          <p:nvPr/>
        </p:nvGrpSpPr>
        <p:grpSpPr>
          <a:xfrm>
            <a:off x="8972550" y="0"/>
            <a:ext cx="172250" cy="515150"/>
            <a:chOff x="0" y="0"/>
            <a:chExt cx="459334" cy="1373734"/>
          </a:xfrm>
        </p:grpSpPr>
        <p:sp>
          <p:nvSpPr>
            <p:cNvPr id="474" name="Google Shape;474;p43"/>
            <p:cNvSpPr/>
            <p:nvPr/>
          </p:nvSpPr>
          <p:spPr>
            <a:xfrm>
              <a:off x="0" y="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43"/>
            <p:cNvSpPr/>
            <p:nvPr/>
          </p:nvSpPr>
          <p:spPr>
            <a:xfrm>
              <a:off x="0" y="4572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43"/>
            <p:cNvSpPr/>
            <p:nvPr/>
          </p:nvSpPr>
          <p:spPr>
            <a:xfrm>
              <a:off x="0" y="9144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7" name="Google Shape;477;p43"/>
          <p:cNvSpPr/>
          <p:nvPr/>
        </p:nvSpPr>
        <p:spPr>
          <a:xfrm rot="-5400000">
            <a:off x="514350" y="4628350"/>
            <a:ext cx="172250" cy="17225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A5F951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43"/>
          <p:cNvSpPr/>
          <p:nvPr/>
        </p:nvSpPr>
        <p:spPr>
          <a:xfrm rot="-5400000">
            <a:off x="685800" y="4628350"/>
            <a:ext cx="172250" cy="17225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717273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43"/>
          <p:cNvSpPr/>
          <p:nvPr/>
        </p:nvSpPr>
        <p:spPr>
          <a:xfrm rot="-5400000">
            <a:off x="857250" y="4628350"/>
            <a:ext cx="172250" cy="17225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43"/>
          <p:cNvSpPr txBox="1"/>
          <p:nvPr/>
        </p:nvSpPr>
        <p:spPr>
          <a:xfrm>
            <a:off x="1029500" y="515150"/>
            <a:ext cx="41994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Get your house in order</a:t>
            </a:r>
            <a:endParaRPr sz="5000">
              <a:solidFill>
                <a:srgbClr val="A5F95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481" name="Google Shape;481;p43"/>
          <p:cNvSpPr txBox="1"/>
          <p:nvPr/>
        </p:nvSpPr>
        <p:spPr>
          <a:xfrm>
            <a:off x="6096001" y="4808318"/>
            <a:ext cx="29718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June 8-10, 2025, | Austin, Texas</a:t>
            </a:r>
            <a:endParaRPr sz="700"/>
          </a:p>
        </p:txBody>
      </p:sp>
      <p:sp>
        <p:nvSpPr>
          <p:cNvPr id="482" name="Google Shape;482;p43"/>
          <p:cNvSpPr txBox="1"/>
          <p:nvPr/>
        </p:nvSpPr>
        <p:spPr>
          <a:xfrm>
            <a:off x="600450" y="1513188"/>
            <a:ext cx="7943100" cy="26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What do you find when you google yourself? Do you own your Google Business Profile?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What things might people Google to find you? Common spelling mistakes?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Top 3 search engines your site gets referral traffic from?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Do you have Google Search Console set up?</a:t>
            </a:r>
            <a:r>
              <a:rPr lang="en" sz="17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 </a:t>
            </a:r>
            <a:r>
              <a:rPr lang="en" sz="1600">
                <a:solidFill>
                  <a:schemeClr val="lt1"/>
                </a:solidFill>
                <a:latin typeface="Lexend Thin"/>
                <a:ea typeface="Lexend Thin"/>
                <a:cs typeface="Lexend Thin"/>
                <a:sym typeface="Lexend Thin"/>
              </a:rPr>
              <a:t>https://search.google.com/search-console/about</a:t>
            </a:r>
            <a:endParaRPr sz="1600">
              <a:solidFill>
                <a:schemeClr val="dk1"/>
              </a:solidFill>
              <a:latin typeface="Lexend Thin"/>
              <a:ea typeface="Lexend Thin"/>
              <a:cs typeface="Lexend Thin"/>
              <a:sym typeface="Lexend Thin"/>
            </a:endParaRPr>
          </a:p>
        </p:txBody>
      </p:sp>
      <p:sp>
        <p:nvSpPr>
          <p:cNvPr id="483" name="Google Shape;483;p43"/>
          <p:cNvSpPr/>
          <p:nvPr/>
        </p:nvSpPr>
        <p:spPr>
          <a:xfrm>
            <a:off x="6567320" y="135271"/>
            <a:ext cx="2329616" cy="758159"/>
          </a:xfrm>
          <a:custGeom>
            <a:avLst/>
            <a:gdLst/>
            <a:ahLst/>
            <a:cxnLst/>
            <a:rect l="l" t="t" r="r" b="b"/>
            <a:pathLst>
              <a:path w="4659232" h="1516318" extrusionOk="0">
                <a:moveTo>
                  <a:pt x="0" y="0"/>
                </a:moveTo>
                <a:lnTo>
                  <a:pt x="4659232" y="0"/>
                </a:lnTo>
                <a:lnTo>
                  <a:pt x="4659232" y="1516318"/>
                </a:lnTo>
                <a:lnTo>
                  <a:pt x="0" y="1516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43"/>
          <p:cNvSpPr txBox="1"/>
          <p:nvPr/>
        </p:nvSpPr>
        <p:spPr>
          <a:xfrm>
            <a:off x="1302550" y="1098175"/>
            <a:ext cx="23295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Search Engines</a:t>
            </a:r>
            <a:endParaRPr sz="2400">
              <a:solidFill>
                <a:srgbClr val="A5F95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26"/>
          <p:cNvGrpSpPr/>
          <p:nvPr/>
        </p:nvGrpSpPr>
        <p:grpSpPr>
          <a:xfrm>
            <a:off x="8972550" y="0"/>
            <a:ext cx="172250" cy="515150"/>
            <a:chOff x="0" y="0"/>
            <a:chExt cx="459334" cy="1373734"/>
          </a:xfrm>
        </p:grpSpPr>
        <p:sp>
          <p:nvSpPr>
            <p:cNvPr id="148" name="Google Shape;148;p26"/>
            <p:cNvSpPr/>
            <p:nvPr/>
          </p:nvSpPr>
          <p:spPr>
            <a:xfrm>
              <a:off x="0" y="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6"/>
            <p:cNvSpPr/>
            <p:nvPr/>
          </p:nvSpPr>
          <p:spPr>
            <a:xfrm>
              <a:off x="0" y="4572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26"/>
            <p:cNvSpPr/>
            <p:nvPr/>
          </p:nvSpPr>
          <p:spPr>
            <a:xfrm>
              <a:off x="0" y="9144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" name="Google Shape;151;p26"/>
          <p:cNvSpPr/>
          <p:nvPr/>
        </p:nvSpPr>
        <p:spPr>
          <a:xfrm>
            <a:off x="7544093" y="3200509"/>
            <a:ext cx="3420365" cy="3053453"/>
          </a:xfrm>
          <a:custGeom>
            <a:avLst/>
            <a:gdLst/>
            <a:ahLst/>
            <a:cxnLst/>
            <a:rect l="l" t="t" r="r" b="b"/>
            <a:pathLst>
              <a:path w="6840729" h="6106905" extrusionOk="0">
                <a:moveTo>
                  <a:pt x="0" y="0"/>
                </a:moveTo>
                <a:lnTo>
                  <a:pt x="6840728" y="0"/>
                </a:lnTo>
                <a:lnTo>
                  <a:pt x="6840728" y="6106905"/>
                </a:lnTo>
                <a:lnTo>
                  <a:pt x="0" y="61069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6"/>
          <p:cNvSpPr txBox="1"/>
          <p:nvPr/>
        </p:nvSpPr>
        <p:spPr>
          <a:xfrm>
            <a:off x="1217325" y="515150"/>
            <a:ext cx="22473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   Who Am I?</a:t>
            </a:r>
            <a:endParaRPr sz="3600"/>
          </a:p>
        </p:txBody>
      </p:sp>
      <p:sp>
        <p:nvSpPr>
          <p:cNvPr id="153" name="Google Shape;153;p26"/>
          <p:cNvSpPr txBox="1"/>
          <p:nvPr/>
        </p:nvSpPr>
        <p:spPr>
          <a:xfrm>
            <a:off x="514350" y="317109"/>
            <a:ext cx="2667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1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154" name="Google Shape;154;p26"/>
          <p:cNvSpPr txBox="1"/>
          <p:nvPr/>
        </p:nvSpPr>
        <p:spPr>
          <a:xfrm>
            <a:off x="6096001" y="4808318"/>
            <a:ext cx="29718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June 8-10, 2025, | Austin, Texas</a:t>
            </a:r>
            <a:endParaRPr sz="700"/>
          </a:p>
        </p:txBody>
      </p:sp>
      <p:pic>
        <p:nvPicPr>
          <p:cNvPr id="155" name="Google Shape;155;p26" title="Clara Flaherty Headshot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7450" y="1896250"/>
            <a:ext cx="1552850" cy="155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6"/>
          <p:cNvSpPr/>
          <p:nvPr/>
        </p:nvSpPr>
        <p:spPr>
          <a:xfrm>
            <a:off x="6567320" y="135271"/>
            <a:ext cx="2329616" cy="758159"/>
          </a:xfrm>
          <a:custGeom>
            <a:avLst/>
            <a:gdLst/>
            <a:ahLst/>
            <a:cxnLst/>
            <a:rect l="l" t="t" r="r" b="b"/>
            <a:pathLst>
              <a:path w="4659232" h="1516318" extrusionOk="0">
                <a:moveTo>
                  <a:pt x="0" y="0"/>
                </a:moveTo>
                <a:lnTo>
                  <a:pt x="4659232" y="0"/>
                </a:lnTo>
                <a:lnTo>
                  <a:pt x="4659232" y="1516318"/>
                </a:lnTo>
                <a:lnTo>
                  <a:pt x="0" y="1516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26"/>
          <p:cNvPicPr preferRelativeResize="0"/>
          <p:nvPr/>
        </p:nvPicPr>
        <p:blipFill rotWithShape="1">
          <a:blip r:embed="rId6">
            <a:alphaModFix/>
          </a:blip>
          <a:srcRect l="9643" t="8245" r="13516" b="6922"/>
          <a:stretch/>
        </p:blipFill>
        <p:spPr>
          <a:xfrm>
            <a:off x="4290563" y="2070193"/>
            <a:ext cx="1091451" cy="1204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44300" y="2070200"/>
            <a:ext cx="1262050" cy="130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6"/>
          <p:cNvSpPr txBox="1"/>
          <p:nvPr/>
        </p:nvSpPr>
        <p:spPr>
          <a:xfrm>
            <a:off x="719475" y="3595025"/>
            <a:ext cx="26088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Clara Flaherty</a:t>
            </a:r>
            <a:endParaRPr sz="2400">
              <a:solidFill>
                <a:schemeClr val="lt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Head of Growth &amp; Co-founder</a:t>
            </a:r>
            <a:endParaRPr sz="1800">
              <a:solidFill>
                <a:schemeClr val="lt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CarrierSource</a:t>
            </a:r>
            <a:endParaRPr sz="1800">
              <a:solidFill>
                <a:schemeClr val="lt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lvl="0" indent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>
              <a:solidFill>
                <a:schemeClr val="lt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9" name="Google Shape;489;p44"/>
          <p:cNvGrpSpPr/>
          <p:nvPr/>
        </p:nvGrpSpPr>
        <p:grpSpPr>
          <a:xfrm>
            <a:off x="8972550" y="0"/>
            <a:ext cx="172250" cy="515150"/>
            <a:chOff x="0" y="0"/>
            <a:chExt cx="459334" cy="1373734"/>
          </a:xfrm>
        </p:grpSpPr>
        <p:sp>
          <p:nvSpPr>
            <p:cNvPr id="490" name="Google Shape;490;p44"/>
            <p:cNvSpPr/>
            <p:nvPr/>
          </p:nvSpPr>
          <p:spPr>
            <a:xfrm>
              <a:off x="0" y="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0" y="4572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0" y="9144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3" name="Google Shape;493;p44"/>
          <p:cNvSpPr/>
          <p:nvPr/>
        </p:nvSpPr>
        <p:spPr>
          <a:xfrm rot="-5400000">
            <a:off x="514350" y="4628350"/>
            <a:ext cx="172250" cy="17225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A5F951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44"/>
          <p:cNvSpPr/>
          <p:nvPr/>
        </p:nvSpPr>
        <p:spPr>
          <a:xfrm rot="-5400000">
            <a:off x="685800" y="4628350"/>
            <a:ext cx="172250" cy="17225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717273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44"/>
          <p:cNvSpPr/>
          <p:nvPr/>
        </p:nvSpPr>
        <p:spPr>
          <a:xfrm rot="-5400000">
            <a:off x="857250" y="4628350"/>
            <a:ext cx="172250" cy="17225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44"/>
          <p:cNvSpPr txBox="1"/>
          <p:nvPr/>
        </p:nvSpPr>
        <p:spPr>
          <a:xfrm>
            <a:off x="6096001" y="4808318"/>
            <a:ext cx="29718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June 8-10, 2025, | Austin, Texas</a:t>
            </a:r>
            <a:endParaRPr sz="700"/>
          </a:p>
        </p:txBody>
      </p:sp>
      <p:sp>
        <p:nvSpPr>
          <p:cNvPr id="497" name="Google Shape;497;p44"/>
          <p:cNvSpPr/>
          <p:nvPr/>
        </p:nvSpPr>
        <p:spPr>
          <a:xfrm>
            <a:off x="6567320" y="135271"/>
            <a:ext cx="2329616" cy="758159"/>
          </a:xfrm>
          <a:custGeom>
            <a:avLst/>
            <a:gdLst/>
            <a:ahLst/>
            <a:cxnLst/>
            <a:rect l="l" t="t" r="r" b="b"/>
            <a:pathLst>
              <a:path w="4659232" h="1516318" extrusionOk="0">
                <a:moveTo>
                  <a:pt x="0" y="0"/>
                </a:moveTo>
                <a:lnTo>
                  <a:pt x="4659232" y="0"/>
                </a:lnTo>
                <a:lnTo>
                  <a:pt x="4659232" y="1516318"/>
                </a:lnTo>
                <a:lnTo>
                  <a:pt x="0" y="1516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44"/>
          <p:cNvSpPr txBox="1"/>
          <p:nvPr/>
        </p:nvSpPr>
        <p:spPr>
          <a:xfrm>
            <a:off x="50775" y="1593063"/>
            <a:ext cx="30834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Does your website tell people exactly what you do? Is it made for your ICP?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What happens when you click “contact” on your website?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sp>
        <p:nvSpPr>
          <p:cNvPr id="499" name="Google Shape;499;p44"/>
          <p:cNvSpPr txBox="1"/>
          <p:nvPr/>
        </p:nvSpPr>
        <p:spPr>
          <a:xfrm>
            <a:off x="2735050" y="1593063"/>
            <a:ext cx="3353100" cy="24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Are all your social media platforms up to date and sharing similar messaging?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What happens if someone reaches out to you through social media?</a:t>
            </a:r>
            <a:endParaRPr sz="1800"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sp>
        <p:nvSpPr>
          <p:cNvPr id="500" name="Google Shape;500;p44"/>
          <p:cNvSpPr txBox="1"/>
          <p:nvPr/>
        </p:nvSpPr>
        <p:spPr>
          <a:xfrm>
            <a:off x="5802250" y="1593075"/>
            <a:ext cx="2971800" cy="19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Do your reps have an online presence?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What happens when you google your sales rep?</a:t>
            </a:r>
            <a:endParaRPr sz="1800"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sp>
        <p:nvSpPr>
          <p:cNvPr id="501" name="Google Shape;501;p44"/>
          <p:cNvSpPr txBox="1"/>
          <p:nvPr/>
        </p:nvSpPr>
        <p:spPr>
          <a:xfrm>
            <a:off x="6559600" y="986325"/>
            <a:ext cx="18720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Your Sales Team</a:t>
            </a:r>
            <a:endParaRPr sz="2400"/>
          </a:p>
        </p:txBody>
      </p:sp>
      <p:sp>
        <p:nvSpPr>
          <p:cNvPr id="502" name="Google Shape;502;p44"/>
          <p:cNvSpPr txBox="1"/>
          <p:nvPr/>
        </p:nvSpPr>
        <p:spPr>
          <a:xfrm>
            <a:off x="3805638" y="986325"/>
            <a:ext cx="14649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Social Media</a:t>
            </a:r>
            <a:endParaRPr sz="2400">
              <a:solidFill>
                <a:srgbClr val="A5F95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503" name="Google Shape;503;p44"/>
          <p:cNvSpPr txBox="1"/>
          <p:nvPr/>
        </p:nvSpPr>
        <p:spPr>
          <a:xfrm>
            <a:off x="962600" y="986325"/>
            <a:ext cx="15540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Your Website</a:t>
            </a:r>
            <a:endParaRPr sz="2400">
              <a:solidFill>
                <a:srgbClr val="A5F95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8" name="Google Shape;508;p45"/>
          <p:cNvGrpSpPr/>
          <p:nvPr/>
        </p:nvGrpSpPr>
        <p:grpSpPr>
          <a:xfrm>
            <a:off x="8972550" y="0"/>
            <a:ext cx="172250" cy="515150"/>
            <a:chOff x="0" y="0"/>
            <a:chExt cx="459334" cy="1373734"/>
          </a:xfrm>
        </p:grpSpPr>
        <p:sp>
          <p:nvSpPr>
            <p:cNvPr id="509" name="Google Shape;509;p45"/>
            <p:cNvSpPr/>
            <p:nvPr/>
          </p:nvSpPr>
          <p:spPr>
            <a:xfrm>
              <a:off x="0" y="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45"/>
            <p:cNvSpPr/>
            <p:nvPr/>
          </p:nvSpPr>
          <p:spPr>
            <a:xfrm>
              <a:off x="0" y="4572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45"/>
            <p:cNvSpPr/>
            <p:nvPr/>
          </p:nvSpPr>
          <p:spPr>
            <a:xfrm>
              <a:off x="0" y="9144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2" name="Google Shape;512;p45"/>
          <p:cNvSpPr/>
          <p:nvPr/>
        </p:nvSpPr>
        <p:spPr>
          <a:xfrm rot="-5400000">
            <a:off x="514350" y="4628350"/>
            <a:ext cx="172250" cy="17225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A5F951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45"/>
          <p:cNvSpPr/>
          <p:nvPr/>
        </p:nvSpPr>
        <p:spPr>
          <a:xfrm rot="-5400000">
            <a:off x="685800" y="4628350"/>
            <a:ext cx="172250" cy="17225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717273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45"/>
          <p:cNvSpPr/>
          <p:nvPr/>
        </p:nvSpPr>
        <p:spPr>
          <a:xfrm rot="-5400000">
            <a:off x="857250" y="4628350"/>
            <a:ext cx="172250" cy="17225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45"/>
          <p:cNvSpPr txBox="1"/>
          <p:nvPr/>
        </p:nvSpPr>
        <p:spPr>
          <a:xfrm>
            <a:off x="1029500" y="515150"/>
            <a:ext cx="35013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Email deliverability</a:t>
            </a:r>
            <a:endParaRPr sz="3600">
              <a:solidFill>
                <a:srgbClr val="A5F95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516" name="Google Shape;516;p45"/>
          <p:cNvSpPr txBox="1"/>
          <p:nvPr/>
        </p:nvSpPr>
        <p:spPr>
          <a:xfrm>
            <a:off x="6096001" y="4808318"/>
            <a:ext cx="29718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June 8-10, 2025, | Austin, Texas</a:t>
            </a:r>
            <a:endParaRPr sz="700"/>
          </a:p>
        </p:txBody>
      </p:sp>
      <p:sp>
        <p:nvSpPr>
          <p:cNvPr id="517" name="Google Shape;517;p45"/>
          <p:cNvSpPr txBox="1"/>
          <p:nvPr/>
        </p:nvSpPr>
        <p:spPr>
          <a:xfrm>
            <a:off x="802550" y="1810500"/>
            <a:ext cx="3955200" cy="26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Authentication (DKIM, DMARC, SPF)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Branded Sending Domains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One-Click Unsubscribe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TLS Connection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9144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45"/>
          <p:cNvSpPr/>
          <p:nvPr/>
        </p:nvSpPr>
        <p:spPr>
          <a:xfrm>
            <a:off x="6567320" y="135271"/>
            <a:ext cx="2329616" cy="758159"/>
          </a:xfrm>
          <a:custGeom>
            <a:avLst/>
            <a:gdLst/>
            <a:ahLst/>
            <a:cxnLst/>
            <a:rect l="l" t="t" r="r" b="b"/>
            <a:pathLst>
              <a:path w="4659232" h="1516318" extrusionOk="0">
                <a:moveTo>
                  <a:pt x="0" y="0"/>
                </a:moveTo>
                <a:lnTo>
                  <a:pt x="4659232" y="0"/>
                </a:lnTo>
                <a:lnTo>
                  <a:pt x="4659232" y="1516318"/>
                </a:lnTo>
                <a:lnTo>
                  <a:pt x="0" y="1516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45"/>
          <p:cNvSpPr txBox="1"/>
          <p:nvPr/>
        </p:nvSpPr>
        <p:spPr>
          <a:xfrm>
            <a:off x="1320150" y="1246825"/>
            <a:ext cx="39552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Yahoogle Requirements - Feb 2024</a:t>
            </a:r>
            <a:endParaRPr sz="2400"/>
          </a:p>
        </p:txBody>
      </p:sp>
      <p:sp>
        <p:nvSpPr>
          <p:cNvPr id="520" name="Google Shape;520;p45"/>
          <p:cNvSpPr txBox="1"/>
          <p:nvPr/>
        </p:nvSpPr>
        <p:spPr>
          <a:xfrm>
            <a:off x="4530800" y="1810500"/>
            <a:ext cx="3501300" cy="19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Unsubscribe Implementation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Spam Complaint Rate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Forward &amp; Reverse DNS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" name="Google Shape;525;p46"/>
          <p:cNvGrpSpPr/>
          <p:nvPr/>
        </p:nvGrpSpPr>
        <p:grpSpPr>
          <a:xfrm>
            <a:off x="8972550" y="0"/>
            <a:ext cx="172250" cy="515150"/>
            <a:chOff x="0" y="0"/>
            <a:chExt cx="459334" cy="1373734"/>
          </a:xfrm>
        </p:grpSpPr>
        <p:sp>
          <p:nvSpPr>
            <p:cNvPr id="526" name="Google Shape;526;p46"/>
            <p:cNvSpPr/>
            <p:nvPr/>
          </p:nvSpPr>
          <p:spPr>
            <a:xfrm>
              <a:off x="0" y="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0" y="4572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0" y="9144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9" name="Google Shape;529;p46"/>
          <p:cNvSpPr/>
          <p:nvPr/>
        </p:nvSpPr>
        <p:spPr>
          <a:xfrm rot="-5400000">
            <a:off x="514350" y="4628350"/>
            <a:ext cx="172250" cy="17225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A5F951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46"/>
          <p:cNvSpPr/>
          <p:nvPr/>
        </p:nvSpPr>
        <p:spPr>
          <a:xfrm rot="-5400000">
            <a:off x="685800" y="4628350"/>
            <a:ext cx="172250" cy="17225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717273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46"/>
          <p:cNvSpPr/>
          <p:nvPr/>
        </p:nvSpPr>
        <p:spPr>
          <a:xfrm rot="-5400000">
            <a:off x="857250" y="4628350"/>
            <a:ext cx="172250" cy="17225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46"/>
          <p:cNvSpPr txBox="1"/>
          <p:nvPr/>
        </p:nvSpPr>
        <p:spPr>
          <a:xfrm>
            <a:off x="1029500" y="515150"/>
            <a:ext cx="44010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Email deliverability</a:t>
            </a:r>
            <a:endParaRPr sz="4800">
              <a:solidFill>
                <a:srgbClr val="A5F95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533" name="Google Shape;533;p46"/>
          <p:cNvSpPr txBox="1"/>
          <p:nvPr/>
        </p:nvSpPr>
        <p:spPr>
          <a:xfrm>
            <a:off x="6096001" y="4808318"/>
            <a:ext cx="29718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June 8-10, 2025, | Austin, Texas</a:t>
            </a:r>
            <a:endParaRPr sz="700"/>
          </a:p>
        </p:txBody>
      </p:sp>
      <p:sp>
        <p:nvSpPr>
          <p:cNvPr id="534" name="Google Shape;534;p46"/>
          <p:cNvSpPr txBox="1"/>
          <p:nvPr/>
        </p:nvSpPr>
        <p:spPr>
          <a:xfrm>
            <a:off x="746825" y="1246338"/>
            <a:ext cx="8053500" cy="30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Check your current sender score - Sender Score and MXToolbox are two good ones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Set up Postmaster Tools for your domain - </a:t>
            </a:r>
            <a:r>
              <a:rPr lang="en" sz="1600">
                <a:solidFill>
                  <a:schemeClr val="lt1"/>
                </a:solidFill>
                <a:latin typeface="Lexend Thin"/>
                <a:ea typeface="Lexend Thin"/>
                <a:cs typeface="Lexend Thin"/>
                <a:sym typeface="Lexend Thin"/>
              </a:rPr>
              <a:t>https://gmail.com/postmaster/</a:t>
            </a:r>
            <a:endParaRPr sz="1600">
              <a:solidFill>
                <a:schemeClr val="lt1"/>
              </a:solidFill>
              <a:latin typeface="Lexend Thin"/>
              <a:ea typeface="Lexend Thin"/>
              <a:cs typeface="Lexend Thin"/>
              <a:sym typeface="Lexend Thin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Set up Smart Network Data Service Microsoft’s version of Postmaster</a:t>
            </a:r>
            <a:r>
              <a:rPr lang="en" sz="16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 - </a:t>
            </a:r>
            <a:r>
              <a:rPr lang="en" sz="1600">
                <a:solidFill>
                  <a:schemeClr val="lt1"/>
                </a:solidFill>
                <a:latin typeface="Lexend Thin"/>
                <a:ea typeface="Lexend Thin"/>
                <a:cs typeface="Lexend Thin"/>
                <a:sym typeface="Lexend Thin"/>
              </a:rPr>
              <a:t>https://sendersupport.olc.protection.outlook.com/snds/</a:t>
            </a:r>
            <a:r>
              <a:rPr lang="en" sz="16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 </a:t>
            </a:r>
            <a:endParaRPr sz="16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If you are on blacklists or going to the spam folder, don’t panic. There’s hope.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sp>
        <p:nvSpPr>
          <p:cNvPr id="535" name="Google Shape;535;p46"/>
          <p:cNvSpPr/>
          <p:nvPr/>
        </p:nvSpPr>
        <p:spPr>
          <a:xfrm>
            <a:off x="6567320" y="135271"/>
            <a:ext cx="2329616" cy="758159"/>
          </a:xfrm>
          <a:custGeom>
            <a:avLst/>
            <a:gdLst/>
            <a:ahLst/>
            <a:cxnLst/>
            <a:rect l="l" t="t" r="r" b="b"/>
            <a:pathLst>
              <a:path w="4659232" h="1516318" extrusionOk="0">
                <a:moveTo>
                  <a:pt x="0" y="0"/>
                </a:moveTo>
                <a:lnTo>
                  <a:pt x="4659232" y="0"/>
                </a:lnTo>
                <a:lnTo>
                  <a:pt x="4659232" y="1516318"/>
                </a:lnTo>
                <a:lnTo>
                  <a:pt x="0" y="1516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0" name="Google Shape;540;p47"/>
          <p:cNvGrpSpPr/>
          <p:nvPr/>
        </p:nvGrpSpPr>
        <p:grpSpPr>
          <a:xfrm>
            <a:off x="8972550" y="0"/>
            <a:ext cx="172250" cy="515150"/>
            <a:chOff x="0" y="0"/>
            <a:chExt cx="459334" cy="1373734"/>
          </a:xfrm>
        </p:grpSpPr>
        <p:sp>
          <p:nvSpPr>
            <p:cNvPr id="541" name="Google Shape;541;p47"/>
            <p:cNvSpPr/>
            <p:nvPr/>
          </p:nvSpPr>
          <p:spPr>
            <a:xfrm>
              <a:off x="0" y="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47"/>
            <p:cNvSpPr/>
            <p:nvPr/>
          </p:nvSpPr>
          <p:spPr>
            <a:xfrm>
              <a:off x="0" y="4572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47"/>
            <p:cNvSpPr/>
            <p:nvPr/>
          </p:nvSpPr>
          <p:spPr>
            <a:xfrm>
              <a:off x="0" y="9144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4" name="Google Shape;544;p47"/>
          <p:cNvSpPr/>
          <p:nvPr/>
        </p:nvSpPr>
        <p:spPr>
          <a:xfrm rot="-5400000">
            <a:off x="514350" y="4628350"/>
            <a:ext cx="172250" cy="17225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A5F951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47"/>
          <p:cNvSpPr/>
          <p:nvPr/>
        </p:nvSpPr>
        <p:spPr>
          <a:xfrm rot="-5400000">
            <a:off x="685800" y="4628350"/>
            <a:ext cx="172250" cy="17225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717273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47"/>
          <p:cNvSpPr/>
          <p:nvPr/>
        </p:nvSpPr>
        <p:spPr>
          <a:xfrm rot="-5400000">
            <a:off x="857250" y="4628350"/>
            <a:ext cx="172250" cy="17225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47"/>
          <p:cNvSpPr txBox="1"/>
          <p:nvPr/>
        </p:nvSpPr>
        <p:spPr>
          <a:xfrm>
            <a:off x="1029500" y="515150"/>
            <a:ext cx="44010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Email deliverability pt 2</a:t>
            </a:r>
            <a:endParaRPr sz="4800">
              <a:solidFill>
                <a:srgbClr val="A5F95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548" name="Google Shape;548;p47"/>
          <p:cNvSpPr txBox="1"/>
          <p:nvPr/>
        </p:nvSpPr>
        <p:spPr>
          <a:xfrm>
            <a:off x="6096001" y="4808318"/>
            <a:ext cx="29718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June 8-10, 2025, | Austin, Texas</a:t>
            </a:r>
            <a:endParaRPr sz="700"/>
          </a:p>
        </p:txBody>
      </p:sp>
      <p:sp>
        <p:nvSpPr>
          <p:cNvPr id="549" name="Google Shape;549;p47"/>
          <p:cNvSpPr/>
          <p:nvPr/>
        </p:nvSpPr>
        <p:spPr>
          <a:xfrm>
            <a:off x="6567320" y="135271"/>
            <a:ext cx="2329616" cy="758159"/>
          </a:xfrm>
          <a:custGeom>
            <a:avLst/>
            <a:gdLst/>
            <a:ahLst/>
            <a:cxnLst/>
            <a:rect l="l" t="t" r="r" b="b"/>
            <a:pathLst>
              <a:path w="4659232" h="1516318" extrusionOk="0">
                <a:moveTo>
                  <a:pt x="0" y="0"/>
                </a:moveTo>
                <a:lnTo>
                  <a:pt x="4659232" y="0"/>
                </a:lnTo>
                <a:lnTo>
                  <a:pt x="4659232" y="1516318"/>
                </a:lnTo>
                <a:lnTo>
                  <a:pt x="0" y="1516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47"/>
          <p:cNvSpPr txBox="1"/>
          <p:nvPr/>
        </p:nvSpPr>
        <p:spPr>
          <a:xfrm>
            <a:off x="1029500" y="1283975"/>
            <a:ext cx="7333500" cy="21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Analyze your existing email program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Do you have an email marketing program? What are your engagement rates?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13716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Open Rate, Click-Through Rate, Bounce Rate, Unsubscribe Rate, Conversion Rate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1371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How many cold emails are going out from your sales team? Do you have different domains set up?</a:t>
            </a:r>
            <a:endParaRPr sz="1800">
              <a:solidFill>
                <a:schemeClr val="dk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" name="Google Shape;555;p48"/>
          <p:cNvGrpSpPr/>
          <p:nvPr/>
        </p:nvGrpSpPr>
        <p:grpSpPr>
          <a:xfrm>
            <a:off x="8972550" y="0"/>
            <a:ext cx="172250" cy="515150"/>
            <a:chOff x="0" y="0"/>
            <a:chExt cx="459334" cy="1373734"/>
          </a:xfrm>
        </p:grpSpPr>
        <p:sp>
          <p:nvSpPr>
            <p:cNvPr id="556" name="Google Shape;556;p48"/>
            <p:cNvSpPr/>
            <p:nvPr/>
          </p:nvSpPr>
          <p:spPr>
            <a:xfrm>
              <a:off x="0" y="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48"/>
            <p:cNvSpPr/>
            <p:nvPr/>
          </p:nvSpPr>
          <p:spPr>
            <a:xfrm>
              <a:off x="0" y="4572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48"/>
            <p:cNvSpPr/>
            <p:nvPr/>
          </p:nvSpPr>
          <p:spPr>
            <a:xfrm>
              <a:off x="0" y="9144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9" name="Google Shape;559;p48"/>
          <p:cNvSpPr/>
          <p:nvPr/>
        </p:nvSpPr>
        <p:spPr>
          <a:xfrm rot="-5400000">
            <a:off x="514350" y="4628350"/>
            <a:ext cx="172250" cy="17225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A5F951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48"/>
          <p:cNvSpPr/>
          <p:nvPr/>
        </p:nvSpPr>
        <p:spPr>
          <a:xfrm rot="-5400000">
            <a:off x="685800" y="4628350"/>
            <a:ext cx="172250" cy="17225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717273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48"/>
          <p:cNvSpPr/>
          <p:nvPr/>
        </p:nvSpPr>
        <p:spPr>
          <a:xfrm rot="-5400000">
            <a:off x="857250" y="4628350"/>
            <a:ext cx="172250" cy="17225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48"/>
          <p:cNvSpPr txBox="1"/>
          <p:nvPr/>
        </p:nvSpPr>
        <p:spPr>
          <a:xfrm>
            <a:off x="1029500" y="515150"/>
            <a:ext cx="32997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Finding a provider</a:t>
            </a:r>
            <a:endParaRPr sz="3600">
              <a:solidFill>
                <a:srgbClr val="A5F95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563" name="Google Shape;563;p48"/>
          <p:cNvSpPr txBox="1"/>
          <p:nvPr/>
        </p:nvSpPr>
        <p:spPr>
          <a:xfrm>
            <a:off x="6096001" y="4808318"/>
            <a:ext cx="29718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June 8-10, 2025, | Austin, Texas</a:t>
            </a:r>
            <a:endParaRPr sz="700"/>
          </a:p>
        </p:txBody>
      </p:sp>
      <p:sp>
        <p:nvSpPr>
          <p:cNvPr id="564" name="Google Shape;564;p48"/>
          <p:cNvSpPr txBox="1"/>
          <p:nvPr/>
        </p:nvSpPr>
        <p:spPr>
          <a:xfrm>
            <a:off x="1029500" y="1290725"/>
            <a:ext cx="7943100" cy="28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Take stock of existing tech stack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If searching for new companies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Industry-relevant and high-quality data (from trusted sources)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Comprehensive coverage in your target industries/geographies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Compliance with data privacy laws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Customizable reports and analytics tools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Integrations available?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Check G2:</a:t>
            </a:r>
            <a:r>
              <a:rPr lang="en" sz="16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 </a:t>
            </a:r>
            <a:r>
              <a:rPr lang="en" sz="1600">
                <a:solidFill>
                  <a:schemeClr val="lt1"/>
                </a:solidFill>
                <a:latin typeface="Lexend Thin"/>
                <a:ea typeface="Lexend Thin"/>
                <a:cs typeface="Lexend Thin"/>
                <a:sym typeface="Lexend Thin"/>
              </a:rPr>
              <a:t>https://www.g2.com/categories/buyer-intent-data-providers</a:t>
            </a:r>
            <a:endParaRPr sz="1600">
              <a:solidFill>
                <a:schemeClr val="lt1"/>
              </a:solidFill>
              <a:latin typeface="Lexend Thin"/>
              <a:ea typeface="Lexend Thin"/>
              <a:cs typeface="Lexend Thin"/>
              <a:sym typeface="Lexend Thin"/>
            </a:endParaRPr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48"/>
          <p:cNvSpPr/>
          <p:nvPr/>
        </p:nvSpPr>
        <p:spPr>
          <a:xfrm>
            <a:off x="6567320" y="135271"/>
            <a:ext cx="2329616" cy="758159"/>
          </a:xfrm>
          <a:custGeom>
            <a:avLst/>
            <a:gdLst/>
            <a:ahLst/>
            <a:cxnLst/>
            <a:rect l="l" t="t" r="r" b="b"/>
            <a:pathLst>
              <a:path w="4659232" h="1516318" extrusionOk="0">
                <a:moveTo>
                  <a:pt x="0" y="0"/>
                </a:moveTo>
                <a:lnTo>
                  <a:pt x="4659232" y="0"/>
                </a:lnTo>
                <a:lnTo>
                  <a:pt x="4659232" y="1516318"/>
                </a:lnTo>
                <a:lnTo>
                  <a:pt x="0" y="1516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" name="Google Shape;570;p49"/>
          <p:cNvGrpSpPr/>
          <p:nvPr/>
        </p:nvGrpSpPr>
        <p:grpSpPr>
          <a:xfrm>
            <a:off x="8972550" y="0"/>
            <a:ext cx="172250" cy="515150"/>
            <a:chOff x="0" y="0"/>
            <a:chExt cx="459334" cy="1373734"/>
          </a:xfrm>
        </p:grpSpPr>
        <p:sp>
          <p:nvSpPr>
            <p:cNvPr id="571" name="Google Shape;571;p49"/>
            <p:cNvSpPr/>
            <p:nvPr/>
          </p:nvSpPr>
          <p:spPr>
            <a:xfrm>
              <a:off x="0" y="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49"/>
            <p:cNvSpPr/>
            <p:nvPr/>
          </p:nvSpPr>
          <p:spPr>
            <a:xfrm>
              <a:off x="0" y="4572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49"/>
            <p:cNvSpPr/>
            <p:nvPr/>
          </p:nvSpPr>
          <p:spPr>
            <a:xfrm>
              <a:off x="0" y="9144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4" name="Google Shape;574;p49"/>
          <p:cNvSpPr/>
          <p:nvPr/>
        </p:nvSpPr>
        <p:spPr>
          <a:xfrm rot="-5400000">
            <a:off x="514350" y="4628350"/>
            <a:ext cx="172250" cy="17225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A5F951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49"/>
          <p:cNvSpPr/>
          <p:nvPr/>
        </p:nvSpPr>
        <p:spPr>
          <a:xfrm rot="-5400000">
            <a:off x="685800" y="4628350"/>
            <a:ext cx="172250" cy="17225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717273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49"/>
          <p:cNvSpPr/>
          <p:nvPr/>
        </p:nvSpPr>
        <p:spPr>
          <a:xfrm rot="-5400000">
            <a:off x="857250" y="4628350"/>
            <a:ext cx="172250" cy="17225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49"/>
          <p:cNvSpPr txBox="1"/>
          <p:nvPr/>
        </p:nvSpPr>
        <p:spPr>
          <a:xfrm>
            <a:off x="1029500" y="515150"/>
            <a:ext cx="31368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Define your goals</a:t>
            </a:r>
            <a:endParaRPr sz="5000">
              <a:solidFill>
                <a:srgbClr val="A5F95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578" name="Google Shape;578;p49"/>
          <p:cNvSpPr txBox="1"/>
          <p:nvPr/>
        </p:nvSpPr>
        <p:spPr>
          <a:xfrm>
            <a:off x="6096001" y="4808318"/>
            <a:ext cx="29718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June 8-10, 2025, | Austin, Texas</a:t>
            </a:r>
            <a:endParaRPr sz="700"/>
          </a:p>
        </p:txBody>
      </p:sp>
      <p:sp>
        <p:nvSpPr>
          <p:cNvPr id="579" name="Google Shape;579;p49"/>
          <p:cNvSpPr txBox="1"/>
          <p:nvPr/>
        </p:nvSpPr>
        <p:spPr>
          <a:xfrm>
            <a:off x="1045050" y="1202375"/>
            <a:ext cx="7370400" cy="3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Define your objectives, examples could be: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Prioritizing high-intent shippers for your sales team to reach out to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Personalizing marketing content and campaigns to attract in-market shippers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Identifying expansion opportunities with existing customers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Be clear about the outcomes you want to achieve and set up a way to MEASURE.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Ruda"/>
              <a:ea typeface="Ruda"/>
              <a:cs typeface="Ruda"/>
              <a:sym typeface="Ruda"/>
            </a:endParaRPr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49"/>
          <p:cNvSpPr/>
          <p:nvPr/>
        </p:nvSpPr>
        <p:spPr>
          <a:xfrm>
            <a:off x="6567320" y="135271"/>
            <a:ext cx="2329616" cy="758159"/>
          </a:xfrm>
          <a:custGeom>
            <a:avLst/>
            <a:gdLst/>
            <a:ahLst/>
            <a:cxnLst/>
            <a:rect l="l" t="t" r="r" b="b"/>
            <a:pathLst>
              <a:path w="4659232" h="1516318" extrusionOk="0">
                <a:moveTo>
                  <a:pt x="0" y="0"/>
                </a:moveTo>
                <a:lnTo>
                  <a:pt x="4659232" y="0"/>
                </a:lnTo>
                <a:lnTo>
                  <a:pt x="4659232" y="1516318"/>
                </a:lnTo>
                <a:lnTo>
                  <a:pt x="0" y="1516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5" name="Google Shape;585;p50"/>
          <p:cNvGrpSpPr/>
          <p:nvPr/>
        </p:nvGrpSpPr>
        <p:grpSpPr>
          <a:xfrm>
            <a:off x="8972550" y="0"/>
            <a:ext cx="172250" cy="515150"/>
            <a:chOff x="0" y="0"/>
            <a:chExt cx="459334" cy="1373734"/>
          </a:xfrm>
        </p:grpSpPr>
        <p:sp>
          <p:nvSpPr>
            <p:cNvPr id="586" name="Google Shape;586;p50"/>
            <p:cNvSpPr/>
            <p:nvPr/>
          </p:nvSpPr>
          <p:spPr>
            <a:xfrm>
              <a:off x="0" y="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50"/>
            <p:cNvSpPr/>
            <p:nvPr/>
          </p:nvSpPr>
          <p:spPr>
            <a:xfrm>
              <a:off x="0" y="4572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50"/>
            <p:cNvSpPr/>
            <p:nvPr/>
          </p:nvSpPr>
          <p:spPr>
            <a:xfrm>
              <a:off x="0" y="9144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9" name="Google Shape;589;p50"/>
          <p:cNvSpPr/>
          <p:nvPr/>
        </p:nvSpPr>
        <p:spPr>
          <a:xfrm rot="-5400000">
            <a:off x="514350" y="4628350"/>
            <a:ext cx="172250" cy="17225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A5F951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50"/>
          <p:cNvSpPr/>
          <p:nvPr/>
        </p:nvSpPr>
        <p:spPr>
          <a:xfrm rot="-5400000">
            <a:off x="685800" y="4628350"/>
            <a:ext cx="172250" cy="17225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717273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50"/>
          <p:cNvSpPr/>
          <p:nvPr/>
        </p:nvSpPr>
        <p:spPr>
          <a:xfrm rot="-5400000">
            <a:off x="857250" y="4628350"/>
            <a:ext cx="172250" cy="17225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50"/>
          <p:cNvSpPr txBox="1"/>
          <p:nvPr/>
        </p:nvSpPr>
        <p:spPr>
          <a:xfrm>
            <a:off x="6096001" y="4808318"/>
            <a:ext cx="29718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June 8-10, 2025, | Austin, Texas</a:t>
            </a:r>
            <a:endParaRPr sz="700"/>
          </a:p>
        </p:txBody>
      </p:sp>
      <p:sp>
        <p:nvSpPr>
          <p:cNvPr id="593" name="Google Shape;593;p50"/>
          <p:cNvSpPr txBox="1"/>
          <p:nvPr/>
        </p:nvSpPr>
        <p:spPr>
          <a:xfrm>
            <a:off x="1029500" y="1207650"/>
            <a:ext cx="7752300" cy="29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Decide which teams will use intent data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Hold cross-departmental meetings to discuss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How intent data will be used by each team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Types of signals each team should prioritize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13716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Example: Shippers actively researching competitors for sales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13716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Example: Prospects engaging with educational content for marketing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Processes for sharing insights and collaborating on targeted campaigns. What does hand-off look like?</a:t>
            </a:r>
            <a:endParaRPr sz="2000"/>
          </a:p>
        </p:txBody>
      </p:sp>
      <p:sp>
        <p:nvSpPr>
          <p:cNvPr id="594" name="Google Shape;594;p50"/>
          <p:cNvSpPr/>
          <p:nvPr/>
        </p:nvSpPr>
        <p:spPr>
          <a:xfrm>
            <a:off x="6567320" y="135271"/>
            <a:ext cx="2329616" cy="758159"/>
          </a:xfrm>
          <a:custGeom>
            <a:avLst/>
            <a:gdLst/>
            <a:ahLst/>
            <a:cxnLst/>
            <a:rect l="l" t="t" r="r" b="b"/>
            <a:pathLst>
              <a:path w="4659232" h="1516318" extrusionOk="0">
                <a:moveTo>
                  <a:pt x="0" y="0"/>
                </a:moveTo>
                <a:lnTo>
                  <a:pt x="4659232" y="0"/>
                </a:lnTo>
                <a:lnTo>
                  <a:pt x="4659232" y="1516318"/>
                </a:lnTo>
                <a:lnTo>
                  <a:pt x="0" y="1516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50"/>
          <p:cNvSpPr txBox="1"/>
          <p:nvPr/>
        </p:nvSpPr>
        <p:spPr>
          <a:xfrm>
            <a:off x="1029500" y="515150"/>
            <a:ext cx="31368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Align Teams</a:t>
            </a:r>
            <a:endParaRPr sz="5000">
              <a:solidFill>
                <a:srgbClr val="A5F95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" name="Google Shape;600;p51"/>
          <p:cNvGrpSpPr/>
          <p:nvPr/>
        </p:nvGrpSpPr>
        <p:grpSpPr>
          <a:xfrm>
            <a:off x="8972550" y="0"/>
            <a:ext cx="172250" cy="515150"/>
            <a:chOff x="0" y="0"/>
            <a:chExt cx="459334" cy="1373734"/>
          </a:xfrm>
        </p:grpSpPr>
        <p:sp>
          <p:nvSpPr>
            <p:cNvPr id="601" name="Google Shape;601;p51"/>
            <p:cNvSpPr/>
            <p:nvPr/>
          </p:nvSpPr>
          <p:spPr>
            <a:xfrm>
              <a:off x="0" y="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51"/>
            <p:cNvSpPr/>
            <p:nvPr/>
          </p:nvSpPr>
          <p:spPr>
            <a:xfrm>
              <a:off x="0" y="4572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51"/>
            <p:cNvSpPr/>
            <p:nvPr/>
          </p:nvSpPr>
          <p:spPr>
            <a:xfrm>
              <a:off x="0" y="9144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4" name="Google Shape;604;p51"/>
          <p:cNvSpPr/>
          <p:nvPr/>
        </p:nvSpPr>
        <p:spPr>
          <a:xfrm rot="-5400000">
            <a:off x="514350" y="4628350"/>
            <a:ext cx="172250" cy="17225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A5F951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51"/>
          <p:cNvSpPr/>
          <p:nvPr/>
        </p:nvSpPr>
        <p:spPr>
          <a:xfrm rot="-5400000">
            <a:off x="685800" y="4628350"/>
            <a:ext cx="172250" cy="17225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717273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51"/>
          <p:cNvSpPr/>
          <p:nvPr/>
        </p:nvSpPr>
        <p:spPr>
          <a:xfrm rot="-5400000">
            <a:off x="857250" y="4628350"/>
            <a:ext cx="172250" cy="17225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51"/>
          <p:cNvSpPr txBox="1"/>
          <p:nvPr/>
        </p:nvSpPr>
        <p:spPr>
          <a:xfrm>
            <a:off x="1834950" y="2123025"/>
            <a:ext cx="54741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Develop Actionable workflows</a:t>
            </a:r>
            <a:endParaRPr sz="3600">
              <a:solidFill>
                <a:srgbClr val="A5F95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608" name="Google Shape;608;p51"/>
          <p:cNvSpPr txBox="1"/>
          <p:nvPr/>
        </p:nvSpPr>
        <p:spPr>
          <a:xfrm>
            <a:off x="6096001" y="4808318"/>
            <a:ext cx="29718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June 8-10, 2025, | Austin, Texas</a:t>
            </a:r>
            <a:endParaRPr sz="700"/>
          </a:p>
        </p:txBody>
      </p:sp>
      <p:sp>
        <p:nvSpPr>
          <p:cNvPr id="609" name="Google Shape;609;p51"/>
          <p:cNvSpPr/>
          <p:nvPr/>
        </p:nvSpPr>
        <p:spPr>
          <a:xfrm>
            <a:off x="6567320" y="135271"/>
            <a:ext cx="2329616" cy="758159"/>
          </a:xfrm>
          <a:custGeom>
            <a:avLst/>
            <a:gdLst/>
            <a:ahLst/>
            <a:cxnLst/>
            <a:rect l="l" t="t" r="r" b="b"/>
            <a:pathLst>
              <a:path w="4659232" h="1516318" extrusionOk="0">
                <a:moveTo>
                  <a:pt x="0" y="0"/>
                </a:moveTo>
                <a:lnTo>
                  <a:pt x="4659232" y="0"/>
                </a:lnTo>
                <a:lnTo>
                  <a:pt x="4659232" y="1516318"/>
                </a:lnTo>
                <a:lnTo>
                  <a:pt x="0" y="1516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Google Shape;614;p52"/>
          <p:cNvGrpSpPr/>
          <p:nvPr/>
        </p:nvGrpSpPr>
        <p:grpSpPr>
          <a:xfrm>
            <a:off x="8972550" y="0"/>
            <a:ext cx="172250" cy="515150"/>
            <a:chOff x="0" y="0"/>
            <a:chExt cx="459334" cy="1373734"/>
          </a:xfrm>
        </p:grpSpPr>
        <p:sp>
          <p:nvSpPr>
            <p:cNvPr id="615" name="Google Shape;615;p52"/>
            <p:cNvSpPr/>
            <p:nvPr/>
          </p:nvSpPr>
          <p:spPr>
            <a:xfrm>
              <a:off x="0" y="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52"/>
            <p:cNvSpPr/>
            <p:nvPr/>
          </p:nvSpPr>
          <p:spPr>
            <a:xfrm>
              <a:off x="0" y="4572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52"/>
            <p:cNvSpPr/>
            <p:nvPr/>
          </p:nvSpPr>
          <p:spPr>
            <a:xfrm>
              <a:off x="0" y="9144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8" name="Google Shape;618;p52"/>
          <p:cNvSpPr/>
          <p:nvPr/>
        </p:nvSpPr>
        <p:spPr>
          <a:xfrm rot="-5400000">
            <a:off x="514350" y="4628350"/>
            <a:ext cx="172250" cy="17225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A5F951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52"/>
          <p:cNvSpPr/>
          <p:nvPr/>
        </p:nvSpPr>
        <p:spPr>
          <a:xfrm rot="-5400000">
            <a:off x="685800" y="4628350"/>
            <a:ext cx="172250" cy="17225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717273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52"/>
          <p:cNvSpPr/>
          <p:nvPr/>
        </p:nvSpPr>
        <p:spPr>
          <a:xfrm rot="-5400000">
            <a:off x="857250" y="4628350"/>
            <a:ext cx="172250" cy="17225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52"/>
          <p:cNvSpPr txBox="1"/>
          <p:nvPr/>
        </p:nvSpPr>
        <p:spPr>
          <a:xfrm>
            <a:off x="1029500" y="515150"/>
            <a:ext cx="3687600" cy="8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marketing workflow </a:t>
            </a:r>
            <a:r>
              <a:rPr lang="en" sz="27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example #1</a:t>
            </a:r>
            <a:endParaRPr sz="4100">
              <a:solidFill>
                <a:schemeClr val="lt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622" name="Google Shape;622;p52"/>
          <p:cNvSpPr txBox="1"/>
          <p:nvPr/>
        </p:nvSpPr>
        <p:spPr>
          <a:xfrm>
            <a:off x="6096001" y="4808318"/>
            <a:ext cx="29718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June 8-10, 2025, | Austin, Texas</a:t>
            </a:r>
            <a:endParaRPr sz="700"/>
          </a:p>
        </p:txBody>
      </p:sp>
      <p:sp>
        <p:nvSpPr>
          <p:cNvPr id="623" name="Google Shape;623;p52"/>
          <p:cNvSpPr txBox="1"/>
          <p:nvPr/>
        </p:nvSpPr>
        <p:spPr>
          <a:xfrm>
            <a:off x="841350" y="1888675"/>
            <a:ext cx="79407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Trigger: Your ICP shows intent on a relevant topic to your services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Actions: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13716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Auto-enroll them into a targeted email sequence about your services (focused on the pain-points they were researching)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13716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Show targeted ads (LI, Paid Search) based on their interest topics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13716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Retarget visitors with case studies or review snippets relevant to their needs</a:t>
            </a:r>
            <a:endParaRPr sz="1800"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sp>
        <p:nvSpPr>
          <p:cNvPr id="624" name="Google Shape;624;p52"/>
          <p:cNvSpPr/>
          <p:nvPr/>
        </p:nvSpPr>
        <p:spPr>
          <a:xfrm>
            <a:off x="6567320" y="135271"/>
            <a:ext cx="2329616" cy="758159"/>
          </a:xfrm>
          <a:custGeom>
            <a:avLst/>
            <a:gdLst/>
            <a:ahLst/>
            <a:cxnLst/>
            <a:rect l="l" t="t" r="r" b="b"/>
            <a:pathLst>
              <a:path w="4659232" h="1516318" extrusionOk="0">
                <a:moveTo>
                  <a:pt x="0" y="0"/>
                </a:moveTo>
                <a:lnTo>
                  <a:pt x="4659232" y="0"/>
                </a:lnTo>
                <a:lnTo>
                  <a:pt x="4659232" y="1516318"/>
                </a:lnTo>
                <a:lnTo>
                  <a:pt x="0" y="1516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52"/>
          <p:cNvSpPr txBox="1"/>
          <p:nvPr/>
        </p:nvSpPr>
        <p:spPr>
          <a:xfrm>
            <a:off x="1289100" y="1460600"/>
            <a:ext cx="48069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Campaign to warm in-market prospects</a:t>
            </a:r>
            <a:endParaRPr sz="2400">
              <a:solidFill>
                <a:srgbClr val="A5F95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" name="Google Shape;630;p53"/>
          <p:cNvGrpSpPr/>
          <p:nvPr/>
        </p:nvGrpSpPr>
        <p:grpSpPr>
          <a:xfrm>
            <a:off x="8972550" y="0"/>
            <a:ext cx="172250" cy="515150"/>
            <a:chOff x="0" y="0"/>
            <a:chExt cx="459334" cy="1373734"/>
          </a:xfrm>
        </p:grpSpPr>
        <p:sp>
          <p:nvSpPr>
            <p:cNvPr id="631" name="Google Shape;631;p53"/>
            <p:cNvSpPr/>
            <p:nvPr/>
          </p:nvSpPr>
          <p:spPr>
            <a:xfrm>
              <a:off x="0" y="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53"/>
            <p:cNvSpPr/>
            <p:nvPr/>
          </p:nvSpPr>
          <p:spPr>
            <a:xfrm>
              <a:off x="0" y="4572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53"/>
            <p:cNvSpPr/>
            <p:nvPr/>
          </p:nvSpPr>
          <p:spPr>
            <a:xfrm>
              <a:off x="0" y="9144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4" name="Google Shape;634;p53"/>
          <p:cNvSpPr/>
          <p:nvPr/>
        </p:nvSpPr>
        <p:spPr>
          <a:xfrm rot="-5400000">
            <a:off x="514350" y="4628350"/>
            <a:ext cx="172250" cy="17225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A5F951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53"/>
          <p:cNvSpPr/>
          <p:nvPr/>
        </p:nvSpPr>
        <p:spPr>
          <a:xfrm rot="-5400000">
            <a:off x="685800" y="4628350"/>
            <a:ext cx="172250" cy="17225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717273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53"/>
          <p:cNvSpPr/>
          <p:nvPr/>
        </p:nvSpPr>
        <p:spPr>
          <a:xfrm rot="-5400000">
            <a:off x="857250" y="4628350"/>
            <a:ext cx="172250" cy="17225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53"/>
          <p:cNvSpPr txBox="1"/>
          <p:nvPr/>
        </p:nvSpPr>
        <p:spPr>
          <a:xfrm>
            <a:off x="1029500" y="515150"/>
            <a:ext cx="3648900" cy="8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marketing workflow </a:t>
            </a:r>
            <a:r>
              <a:rPr lang="en" sz="27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example #2</a:t>
            </a:r>
            <a:endParaRPr sz="4100">
              <a:solidFill>
                <a:schemeClr val="lt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638" name="Google Shape;638;p53"/>
          <p:cNvSpPr txBox="1"/>
          <p:nvPr/>
        </p:nvSpPr>
        <p:spPr>
          <a:xfrm>
            <a:off x="6096001" y="4808318"/>
            <a:ext cx="29718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June 8-10, 2025, | Austin, Texas</a:t>
            </a:r>
            <a:endParaRPr sz="700"/>
          </a:p>
        </p:txBody>
      </p:sp>
      <p:sp>
        <p:nvSpPr>
          <p:cNvPr id="639" name="Google Shape;639;p53"/>
          <p:cNvSpPr txBox="1"/>
          <p:nvPr/>
        </p:nvSpPr>
        <p:spPr>
          <a:xfrm>
            <a:off x="858050" y="1796900"/>
            <a:ext cx="8202300" cy="28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Trigger: Your ICP searches for a high-intent keyword for example “trucking companies in IL” or “drayage carriers in California”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Actions: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13716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Personalize your website experience the next time they visit your website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1828800" lvl="3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Show dynamic content (“Trusted Drayage Partner Since 2015”)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13716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Serve them industry-specific resources or case studies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13716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Prioritize them for live chat outreach on your site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53"/>
          <p:cNvSpPr/>
          <p:nvPr/>
        </p:nvSpPr>
        <p:spPr>
          <a:xfrm>
            <a:off x="6567320" y="135271"/>
            <a:ext cx="2329616" cy="758159"/>
          </a:xfrm>
          <a:custGeom>
            <a:avLst/>
            <a:gdLst/>
            <a:ahLst/>
            <a:cxnLst/>
            <a:rect l="l" t="t" r="r" b="b"/>
            <a:pathLst>
              <a:path w="4659232" h="1516318" extrusionOk="0">
                <a:moveTo>
                  <a:pt x="0" y="0"/>
                </a:moveTo>
                <a:lnTo>
                  <a:pt x="4659232" y="0"/>
                </a:lnTo>
                <a:lnTo>
                  <a:pt x="4659232" y="1516318"/>
                </a:lnTo>
                <a:lnTo>
                  <a:pt x="0" y="1516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53"/>
          <p:cNvSpPr txBox="1"/>
          <p:nvPr/>
        </p:nvSpPr>
        <p:spPr>
          <a:xfrm>
            <a:off x="1289100" y="1460600"/>
            <a:ext cx="48069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Content Personalization Based on Intent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7"/>
          <p:cNvGrpSpPr/>
          <p:nvPr/>
        </p:nvGrpSpPr>
        <p:grpSpPr>
          <a:xfrm>
            <a:off x="8972550" y="0"/>
            <a:ext cx="172250" cy="515150"/>
            <a:chOff x="0" y="0"/>
            <a:chExt cx="459334" cy="1373734"/>
          </a:xfrm>
        </p:grpSpPr>
        <p:sp>
          <p:nvSpPr>
            <p:cNvPr id="165" name="Google Shape;165;p27"/>
            <p:cNvSpPr/>
            <p:nvPr/>
          </p:nvSpPr>
          <p:spPr>
            <a:xfrm>
              <a:off x="0" y="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27"/>
            <p:cNvSpPr/>
            <p:nvPr/>
          </p:nvSpPr>
          <p:spPr>
            <a:xfrm>
              <a:off x="0" y="4572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7"/>
            <p:cNvSpPr/>
            <p:nvPr/>
          </p:nvSpPr>
          <p:spPr>
            <a:xfrm>
              <a:off x="0" y="9144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" name="Google Shape;168;p27"/>
          <p:cNvGrpSpPr/>
          <p:nvPr/>
        </p:nvGrpSpPr>
        <p:grpSpPr>
          <a:xfrm rot="-5400000">
            <a:off x="685800" y="4456900"/>
            <a:ext cx="172250" cy="515150"/>
            <a:chOff x="0" y="0"/>
            <a:chExt cx="459334" cy="1373734"/>
          </a:xfrm>
        </p:grpSpPr>
        <p:sp>
          <p:nvSpPr>
            <p:cNvPr id="169" name="Google Shape;169;p27"/>
            <p:cNvSpPr/>
            <p:nvPr/>
          </p:nvSpPr>
          <p:spPr>
            <a:xfrm>
              <a:off x="0" y="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27"/>
            <p:cNvSpPr/>
            <p:nvPr/>
          </p:nvSpPr>
          <p:spPr>
            <a:xfrm>
              <a:off x="0" y="4572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27"/>
            <p:cNvSpPr/>
            <p:nvPr/>
          </p:nvSpPr>
          <p:spPr>
            <a:xfrm>
              <a:off x="0" y="9144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" name="Google Shape;172;p27"/>
          <p:cNvSpPr/>
          <p:nvPr/>
        </p:nvSpPr>
        <p:spPr>
          <a:xfrm>
            <a:off x="514350" y="4629150"/>
            <a:ext cx="196174" cy="196174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7"/>
          <p:cNvSpPr/>
          <p:nvPr/>
        </p:nvSpPr>
        <p:spPr>
          <a:xfrm>
            <a:off x="6919468" y="2724871"/>
            <a:ext cx="3420365" cy="3053453"/>
          </a:xfrm>
          <a:custGeom>
            <a:avLst/>
            <a:gdLst/>
            <a:ahLst/>
            <a:cxnLst/>
            <a:rect l="l" t="t" r="r" b="b"/>
            <a:pathLst>
              <a:path w="6840729" h="6106905" extrusionOk="0">
                <a:moveTo>
                  <a:pt x="0" y="0"/>
                </a:moveTo>
                <a:lnTo>
                  <a:pt x="6840728" y="0"/>
                </a:lnTo>
                <a:lnTo>
                  <a:pt x="6840728" y="6106905"/>
                </a:lnTo>
                <a:lnTo>
                  <a:pt x="0" y="61069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7"/>
          <p:cNvSpPr txBox="1"/>
          <p:nvPr/>
        </p:nvSpPr>
        <p:spPr>
          <a:xfrm>
            <a:off x="4295664" y="1681515"/>
            <a:ext cx="4334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175" name="Google Shape;175;p27"/>
          <p:cNvSpPr txBox="1"/>
          <p:nvPr/>
        </p:nvSpPr>
        <p:spPr>
          <a:xfrm>
            <a:off x="1029500" y="515155"/>
            <a:ext cx="32964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Who Are You?</a:t>
            </a:r>
            <a:endParaRPr sz="3600"/>
          </a:p>
        </p:txBody>
      </p:sp>
      <p:sp>
        <p:nvSpPr>
          <p:cNvPr id="176" name="Google Shape;176;p27"/>
          <p:cNvSpPr txBox="1"/>
          <p:nvPr/>
        </p:nvSpPr>
        <p:spPr>
          <a:xfrm>
            <a:off x="514350" y="317109"/>
            <a:ext cx="2667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1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177" name="Google Shape;177;p27"/>
          <p:cNvSpPr txBox="1"/>
          <p:nvPr/>
        </p:nvSpPr>
        <p:spPr>
          <a:xfrm>
            <a:off x="6096001" y="4808318"/>
            <a:ext cx="29718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June 8-10, 2025, | Austin, Texas</a:t>
            </a:r>
            <a:endParaRPr sz="700"/>
          </a:p>
        </p:txBody>
      </p:sp>
      <p:pic>
        <p:nvPicPr>
          <p:cNvPr id="178" name="Google Shape;178;p27" title="giphy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9825" y="1605500"/>
            <a:ext cx="4244350" cy="238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7"/>
          <p:cNvSpPr/>
          <p:nvPr/>
        </p:nvSpPr>
        <p:spPr>
          <a:xfrm>
            <a:off x="6567320" y="135271"/>
            <a:ext cx="2329616" cy="758159"/>
          </a:xfrm>
          <a:custGeom>
            <a:avLst/>
            <a:gdLst/>
            <a:ahLst/>
            <a:cxnLst/>
            <a:rect l="l" t="t" r="r" b="b"/>
            <a:pathLst>
              <a:path w="4659232" h="1516318" extrusionOk="0">
                <a:moveTo>
                  <a:pt x="0" y="0"/>
                </a:moveTo>
                <a:lnTo>
                  <a:pt x="4659232" y="0"/>
                </a:lnTo>
                <a:lnTo>
                  <a:pt x="4659232" y="1516318"/>
                </a:lnTo>
                <a:lnTo>
                  <a:pt x="0" y="1516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6" name="Google Shape;646;p54"/>
          <p:cNvGrpSpPr/>
          <p:nvPr/>
        </p:nvGrpSpPr>
        <p:grpSpPr>
          <a:xfrm>
            <a:off x="8972550" y="0"/>
            <a:ext cx="172250" cy="515150"/>
            <a:chOff x="0" y="0"/>
            <a:chExt cx="459334" cy="1373734"/>
          </a:xfrm>
        </p:grpSpPr>
        <p:sp>
          <p:nvSpPr>
            <p:cNvPr id="647" name="Google Shape;647;p54"/>
            <p:cNvSpPr/>
            <p:nvPr/>
          </p:nvSpPr>
          <p:spPr>
            <a:xfrm>
              <a:off x="0" y="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54"/>
            <p:cNvSpPr/>
            <p:nvPr/>
          </p:nvSpPr>
          <p:spPr>
            <a:xfrm>
              <a:off x="0" y="4572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54"/>
            <p:cNvSpPr/>
            <p:nvPr/>
          </p:nvSpPr>
          <p:spPr>
            <a:xfrm>
              <a:off x="0" y="9144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0" name="Google Shape;650;p54"/>
          <p:cNvSpPr/>
          <p:nvPr/>
        </p:nvSpPr>
        <p:spPr>
          <a:xfrm rot="-5400000">
            <a:off x="514350" y="4628350"/>
            <a:ext cx="172250" cy="17225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A5F951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54"/>
          <p:cNvSpPr/>
          <p:nvPr/>
        </p:nvSpPr>
        <p:spPr>
          <a:xfrm rot="-5400000">
            <a:off x="685800" y="4628350"/>
            <a:ext cx="172250" cy="17225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717273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54"/>
          <p:cNvSpPr/>
          <p:nvPr/>
        </p:nvSpPr>
        <p:spPr>
          <a:xfrm rot="-5400000">
            <a:off x="857250" y="4628350"/>
            <a:ext cx="172250" cy="17225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54"/>
          <p:cNvSpPr txBox="1"/>
          <p:nvPr/>
        </p:nvSpPr>
        <p:spPr>
          <a:xfrm>
            <a:off x="1029500" y="515150"/>
            <a:ext cx="3000000" cy="8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sales workflow </a:t>
            </a:r>
            <a:endParaRPr sz="3600">
              <a:solidFill>
                <a:srgbClr val="A5F95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marR="0" lvl="0" indent="0" algn="l" rtl="0">
              <a:lnSpc>
                <a:spcPct val="9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Example #1</a:t>
            </a:r>
            <a:endParaRPr sz="2700">
              <a:solidFill>
                <a:schemeClr val="lt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654" name="Google Shape;654;p54"/>
          <p:cNvSpPr txBox="1"/>
          <p:nvPr/>
        </p:nvSpPr>
        <p:spPr>
          <a:xfrm>
            <a:off x="6096001" y="4808318"/>
            <a:ext cx="29718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June 8-10, 2025, | Austin, Texas</a:t>
            </a:r>
            <a:endParaRPr sz="700"/>
          </a:p>
        </p:txBody>
      </p:sp>
      <p:sp>
        <p:nvSpPr>
          <p:cNvPr id="655" name="Google Shape;655;p54"/>
          <p:cNvSpPr txBox="1"/>
          <p:nvPr/>
        </p:nvSpPr>
        <p:spPr>
          <a:xfrm>
            <a:off x="809850" y="1873025"/>
            <a:ext cx="81627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Trigger: Prospect visits your website or CarrierSource profile (For example)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Actions: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13716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SDR assigned automatically 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13716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Personalized LI connection request + intro message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13716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Follow up with a phone call, voicemail, or video referencing their research behavior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13716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Follow up 3 days later with a case study of a similar company you’ve helped</a:t>
            </a:r>
            <a:endParaRPr sz="1800"/>
          </a:p>
        </p:txBody>
      </p:sp>
      <p:sp>
        <p:nvSpPr>
          <p:cNvPr id="656" name="Google Shape;656;p54"/>
          <p:cNvSpPr/>
          <p:nvPr/>
        </p:nvSpPr>
        <p:spPr>
          <a:xfrm>
            <a:off x="6567320" y="135271"/>
            <a:ext cx="2329616" cy="758159"/>
          </a:xfrm>
          <a:custGeom>
            <a:avLst/>
            <a:gdLst/>
            <a:ahLst/>
            <a:cxnLst/>
            <a:rect l="l" t="t" r="r" b="b"/>
            <a:pathLst>
              <a:path w="4659232" h="1516318" extrusionOk="0">
                <a:moveTo>
                  <a:pt x="0" y="0"/>
                </a:moveTo>
                <a:lnTo>
                  <a:pt x="4659232" y="0"/>
                </a:lnTo>
                <a:lnTo>
                  <a:pt x="4659232" y="1516318"/>
                </a:lnTo>
                <a:lnTo>
                  <a:pt x="0" y="1516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54"/>
          <p:cNvSpPr txBox="1"/>
          <p:nvPr/>
        </p:nvSpPr>
        <p:spPr>
          <a:xfrm>
            <a:off x="1289100" y="1459525"/>
            <a:ext cx="71916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Prospect Prioritization and Personalized OUTREACH</a:t>
            </a:r>
            <a:endParaRPr sz="2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2" name="Google Shape;662;p55"/>
          <p:cNvGrpSpPr/>
          <p:nvPr/>
        </p:nvGrpSpPr>
        <p:grpSpPr>
          <a:xfrm>
            <a:off x="8972550" y="0"/>
            <a:ext cx="172250" cy="515150"/>
            <a:chOff x="0" y="0"/>
            <a:chExt cx="459334" cy="1373734"/>
          </a:xfrm>
        </p:grpSpPr>
        <p:sp>
          <p:nvSpPr>
            <p:cNvPr id="663" name="Google Shape;663;p55"/>
            <p:cNvSpPr/>
            <p:nvPr/>
          </p:nvSpPr>
          <p:spPr>
            <a:xfrm>
              <a:off x="0" y="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55"/>
            <p:cNvSpPr/>
            <p:nvPr/>
          </p:nvSpPr>
          <p:spPr>
            <a:xfrm>
              <a:off x="0" y="4572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55"/>
            <p:cNvSpPr/>
            <p:nvPr/>
          </p:nvSpPr>
          <p:spPr>
            <a:xfrm>
              <a:off x="0" y="9144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6" name="Google Shape;666;p55"/>
          <p:cNvSpPr/>
          <p:nvPr/>
        </p:nvSpPr>
        <p:spPr>
          <a:xfrm rot="-5400000">
            <a:off x="514350" y="4628350"/>
            <a:ext cx="172250" cy="17225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A5F951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55"/>
          <p:cNvSpPr/>
          <p:nvPr/>
        </p:nvSpPr>
        <p:spPr>
          <a:xfrm rot="-5400000">
            <a:off x="685800" y="4628350"/>
            <a:ext cx="172250" cy="17225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717273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55"/>
          <p:cNvSpPr/>
          <p:nvPr/>
        </p:nvSpPr>
        <p:spPr>
          <a:xfrm rot="-5400000">
            <a:off x="857250" y="4628350"/>
            <a:ext cx="172250" cy="17225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55"/>
          <p:cNvSpPr txBox="1"/>
          <p:nvPr/>
        </p:nvSpPr>
        <p:spPr>
          <a:xfrm>
            <a:off x="1029500" y="515150"/>
            <a:ext cx="2971800" cy="8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sales workflow </a:t>
            </a:r>
            <a:endParaRPr sz="3600">
              <a:solidFill>
                <a:srgbClr val="A5F95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marR="0" lvl="0" indent="0" algn="l" rtl="0">
              <a:lnSpc>
                <a:spcPct val="9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Example #2</a:t>
            </a:r>
            <a:endParaRPr sz="2700">
              <a:solidFill>
                <a:schemeClr val="lt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670" name="Google Shape;670;p55"/>
          <p:cNvSpPr txBox="1"/>
          <p:nvPr/>
        </p:nvSpPr>
        <p:spPr>
          <a:xfrm>
            <a:off x="6096001" y="4808318"/>
            <a:ext cx="29718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June 8-10, 2025, | Austin, Texas</a:t>
            </a:r>
            <a:endParaRPr sz="700"/>
          </a:p>
        </p:txBody>
      </p:sp>
      <p:sp>
        <p:nvSpPr>
          <p:cNvPr id="671" name="Google Shape;671;p55"/>
          <p:cNvSpPr txBox="1"/>
          <p:nvPr/>
        </p:nvSpPr>
        <p:spPr>
          <a:xfrm>
            <a:off x="796775" y="1888488"/>
            <a:ext cx="7899900" cy="24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Trigger: Shippers in your ICP are showing intent but haven’t engaged directly yet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Actions: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13716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SDR’s prioritize cold calls based on highest-intent score for prospects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13716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Call with opening line like: “We’ve been seeing more companies like {PROSPECT COMPANY} exploring options around {TOPIC}. Is that something you’re focused on?”</a:t>
            </a:r>
            <a:endParaRPr sz="1600"/>
          </a:p>
        </p:txBody>
      </p:sp>
      <p:sp>
        <p:nvSpPr>
          <p:cNvPr id="672" name="Google Shape;672;p55"/>
          <p:cNvSpPr/>
          <p:nvPr/>
        </p:nvSpPr>
        <p:spPr>
          <a:xfrm>
            <a:off x="6567320" y="135271"/>
            <a:ext cx="2329616" cy="758159"/>
          </a:xfrm>
          <a:custGeom>
            <a:avLst/>
            <a:gdLst/>
            <a:ahLst/>
            <a:cxnLst/>
            <a:rect l="l" t="t" r="r" b="b"/>
            <a:pathLst>
              <a:path w="4659232" h="1516318" extrusionOk="0">
                <a:moveTo>
                  <a:pt x="0" y="0"/>
                </a:moveTo>
                <a:lnTo>
                  <a:pt x="4659232" y="0"/>
                </a:lnTo>
                <a:lnTo>
                  <a:pt x="4659232" y="1516318"/>
                </a:lnTo>
                <a:lnTo>
                  <a:pt x="0" y="1516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55"/>
          <p:cNvSpPr txBox="1"/>
          <p:nvPr/>
        </p:nvSpPr>
        <p:spPr>
          <a:xfrm>
            <a:off x="1289100" y="1474600"/>
            <a:ext cx="40017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Cold Calls based on who’s looking</a:t>
            </a:r>
            <a:endParaRPr sz="2400">
              <a:solidFill>
                <a:srgbClr val="A5F95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8" name="Google Shape;678;p56"/>
          <p:cNvGrpSpPr/>
          <p:nvPr/>
        </p:nvGrpSpPr>
        <p:grpSpPr>
          <a:xfrm>
            <a:off x="8972550" y="0"/>
            <a:ext cx="172250" cy="515150"/>
            <a:chOff x="0" y="0"/>
            <a:chExt cx="459334" cy="1373734"/>
          </a:xfrm>
        </p:grpSpPr>
        <p:sp>
          <p:nvSpPr>
            <p:cNvPr id="679" name="Google Shape;679;p56"/>
            <p:cNvSpPr/>
            <p:nvPr/>
          </p:nvSpPr>
          <p:spPr>
            <a:xfrm>
              <a:off x="0" y="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56"/>
            <p:cNvSpPr/>
            <p:nvPr/>
          </p:nvSpPr>
          <p:spPr>
            <a:xfrm>
              <a:off x="0" y="4572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56"/>
            <p:cNvSpPr/>
            <p:nvPr/>
          </p:nvSpPr>
          <p:spPr>
            <a:xfrm>
              <a:off x="0" y="9144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2" name="Google Shape;682;p56"/>
          <p:cNvSpPr/>
          <p:nvPr/>
        </p:nvSpPr>
        <p:spPr>
          <a:xfrm rot="-5400000">
            <a:off x="514350" y="4628350"/>
            <a:ext cx="172250" cy="17225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A5F951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56"/>
          <p:cNvSpPr/>
          <p:nvPr/>
        </p:nvSpPr>
        <p:spPr>
          <a:xfrm rot="-5400000">
            <a:off x="685800" y="4628350"/>
            <a:ext cx="172250" cy="17225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717273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56"/>
          <p:cNvSpPr/>
          <p:nvPr/>
        </p:nvSpPr>
        <p:spPr>
          <a:xfrm rot="-5400000">
            <a:off x="857250" y="4628350"/>
            <a:ext cx="172250" cy="17225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56"/>
          <p:cNvSpPr txBox="1"/>
          <p:nvPr/>
        </p:nvSpPr>
        <p:spPr>
          <a:xfrm>
            <a:off x="1029500" y="515150"/>
            <a:ext cx="6279900" cy="8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Account management</a:t>
            </a:r>
            <a:endParaRPr sz="3600">
              <a:solidFill>
                <a:srgbClr val="A5F95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marR="0" lvl="0" indent="0" algn="l" rtl="0">
              <a:lnSpc>
                <a:spcPct val="9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workflow  example #1</a:t>
            </a:r>
            <a:endParaRPr sz="2700">
              <a:solidFill>
                <a:schemeClr val="lt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686" name="Google Shape;686;p56"/>
          <p:cNvSpPr txBox="1"/>
          <p:nvPr/>
        </p:nvSpPr>
        <p:spPr>
          <a:xfrm>
            <a:off x="6096001" y="4808318"/>
            <a:ext cx="29718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June 8-10, 2025, | Austin, Texas</a:t>
            </a:r>
            <a:endParaRPr sz="700"/>
          </a:p>
        </p:txBody>
      </p:sp>
      <p:sp>
        <p:nvSpPr>
          <p:cNvPr id="687" name="Google Shape;687;p56"/>
          <p:cNvSpPr txBox="1"/>
          <p:nvPr/>
        </p:nvSpPr>
        <p:spPr>
          <a:xfrm>
            <a:off x="813900" y="1973725"/>
            <a:ext cx="7516200" cy="24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Trigger: Existing customers are showing intent for competitors or related services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Actions: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13716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Account Manager receives automated alert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13716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Immediate check-in email or call to address potential dissatisfaction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13716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Have leadership join the next meeting to show that they are a priority for the whole company</a:t>
            </a:r>
            <a:endParaRPr sz="1800"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sp>
        <p:nvSpPr>
          <p:cNvPr id="688" name="Google Shape;688;p56"/>
          <p:cNvSpPr/>
          <p:nvPr/>
        </p:nvSpPr>
        <p:spPr>
          <a:xfrm>
            <a:off x="6567320" y="135271"/>
            <a:ext cx="2329616" cy="758159"/>
          </a:xfrm>
          <a:custGeom>
            <a:avLst/>
            <a:gdLst/>
            <a:ahLst/>
            <a:cxnLst/>
            <a:rect l="l" t="t" r="r" b="b"/>
            <a:pathLst>
              <a:path w="4659232" h="1516318" extrusionOk="0">
                <a:moveTo>
                  <a:pt x="0" y="0"/>
                </a:moveTo>
                <a:lnTo>
                  <a:pt x="4659232" y="0"/>
                </a:lnTo>
                <a:lnTo>
                  <a:pt x="4659232" y="1516318"/>
                </a:lnTo>
                <a:lnTo>
                  <a:pt x="0" y="1516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56"/>
          <p:cNvSpPr txBox="1"/>
          <p:nvPr/>
        </p:nvSpPr>
        <p:spPr>
          <a:xfrm>
            <a:off x="1265825" y="1497900"/>
            <a:ext cx="2434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Retention Risk Alert</a:t>
            </a:r>
            <a:endParaRPr sz="2400">
              <a:solidFill>
                <a:srgbClr val="A5F95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4" name="Google Shape;694;p57"/>
          <p:cNvGrpSpPr/>
          <p:nvPr/>
        </p:nvGrpSpPr>
        <p:grpSpPr>
          <a:xfrm>
            <a:off x="8972550" y="0"/>
            <a:ext cx="172250" cy="515150"/>
            <a:chOff x="0" y="0"/>
            <a:chExt cx="459334" cy="1373734"/>
          </a:xfrm>
        </p:grpSpPr>
        <p:sp>
          <p:nvSpPr>
            <p:cNvPr id="695" name="Google Shape;695;p57"/>
            <p:cNvSpPr/>
            <p:nvPr/>
          </p:nvSpPr>
          <p:spPr>
            <a:xfrm>
              <a:off x="0" y="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57"/>
            <p:cNvSpPr/>
            <p:nvPr/>
          </p:nvSpPr>
          <p:spPr>
            <a:xfrm>
              <a:off x="0" y="4572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57"/>
            <p:cNvSpPr/>
            <p:nvPr/>
          </p:nvSpPr>
          <p:spPr>
            <a:xfrm>
              <a:off x="0" y="9144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8" name="Google Shape;698;p57"/>
          <p:cNvSpPr/>
          <p:nvPr/>
        </p:nvSpPr>
        <p:spPr>
          <a:xfrm rot="-5400000">
            <a:off x="514350" y="4628350"/>
            <a:ext cx="172250" cy="17225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A5F951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57"/>
          <p:cNvSpPr/>
          <p:nvPr/>
        </p:nvSpPr>
        <p:spPr>
          <a:xfrm rot="-5400000">
            <a:off x="685800" y="4628350"/>
            <a:ext cx="172250" cy="17225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717273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57"/>
          <p:cNvSpPr/>
          <p:nvPr/>
        </p:nvSpPr>
        <p:spPr>
          <a:xfrm rot="-5400000">
            <a:off x="857250" y="4628350"/>
            <a:ext cx="172250" cy="17225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57"/>
          <p:cNvSpPr txBox="1"/>
          <p:nvPr/>
        </p:nvSpPr>
        <p:spPr>
          <a:xfrm>
            <a:off x="1029500" y="515150"/>
            <a:ext cx="4005600" cy="8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Account management</a:t>
            </a:r>
            <a:endParaRPr sz="3600">
              <a:solidFill>
                <a:srgbClr val="A5F95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marR="0" lvl="0" indent="0" algn="l" rtl="0">
              <a:lnSpc>
                <a:spcPct val="9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workflow  example #2</a:t>
            </a:r>
            <a:endParaRPr sz="2700">
              <a:solidFill>
                <a:schemeClr val="lt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702" name="Google Shape;702;p57"/>
          <p:cNvSpPr txBox="1"/>
          <p:nvPr/>
        </p:nvSpPr>
        <p:spPr>
          <a:xfrm>
            <a:off x="6096001" y="4808318"/>
            <a:ext cx="29718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June 8-10, 2025, | Austin, Texas</a:t>
            </a:r>
            <a:endParaRPr sz="700"/>
          </a:p>
        </p:txBody>
      </p:sp>
      <p:sp>
        <p:nvSpPr>
          <p:cNvPr id="703" name="Google Shape;703;p57"/>
          <p:cNvSpPr txBox="1"/>
          <p:nvPr/>
        </p:nvSpPr>
        <p:spPr>
          <a:xfrm>
            <a:off x="857250" y="1888475"/>
            <a:ext cx="7233000" cy="24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Trigger: Existing customers showing interest in related services you offer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Actions: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13716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Account Manager receives automated alert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13716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At next check in call, Account Manager shares that you offer the services they were searching for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13716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Marketing sends a targeted email with additional information about those services</a:t>
            </a:r>
            <a:endParaRPr sz="1600"/>
          </a:p>
        </p:txBody>
      </p:sp>
      <p:sp>
        <p:nvSpPr>
          <p:cNvPr id="704" name="Google Shape;704;p57"/>
          <p:cNvSpPr/>
          <p:nvPr/>
        </p:nvSpPr>
        <p:spPr>
          <a:xfrm>
            <a:off x="6567320" y="135271"/>
            <a:ext cx="2329616" cy="758159"/>
          </a:xfrm>
          <a:custGeom>
            <a:avLst/>
            <a:gdLst/>
            <a:ahLst/>
            <a:cxnLst/>
            <a:rect l="l" t="t" r="r" b="b"/>
            <a:pathLst>
              <a:path w="4659232" h="1516318" extrusionOk="0">
                <a:moveTo>
                  <a:pt x="0" y="0"/>
                </a:moveTo>
                <a:lnTo>
                  <a:pt x="4659232" y="0"/>
                </a:lnTo>
                <a:lnTo>
                  <a:pt x="4659232" y="1516318"/>
                </a:lnTo>
                <a:lnTo>
                  <a:pt x="0" y="1516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57"/>
          <p:cNvSpPr txBox="1"/>
          <p:nvPr/>
        </p:nvSpPr>
        <p:spPr>
          <a:xfrm>
            <a:off x="1279700" y="1490150"/>
            <a:ext cx="35052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Expansion Opportunity Signal</a:t>
            </a:r>
            <a:endParaRPr sz="2400">
              <a:solidFill>
                <a:srgbClr val="A5F95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0" name="Google Shape;710;p58"/>
          <p:cNvGrpSpPr/>
          <p:nvPr/>
        </p:nvGrpSpPr>
        <p:grpSpPr>
          <a:xfrm>
            <a:off x="8972550" y="0"/>
            <a:ext cx="172250" cy="515150"/>
            <a:chOff x="0" y="0"/>
            <a:chExt cx="459334" cy="1373734"/>
          </a:xfrm>
        </p:grpSpPr>
        <p:sp>
          <p:nvSpPr>
            <p:cNvPr id="711" name="Google Shape;711;p58"/>
            <p:cNvSpPr/>
            <p:nvPr/>
          </p:nvSpPr>
          <p:spPr>
            <a:xfrm>
              <a:off x="0" y="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58"/>
            <p:cNvSpPr/>
            <p:nvPr/>
          </p:nvSpPr>
          <p:spPr>
            <a:xfrm>
              <a:off x="0" y="4572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58"/>
            <p:cNvSpPr/>
            <p:nvPr/>
          </p:nvSpPr>
          <p:spPr>
            <a:xfrm>
              <a:off x="0" y="9144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4" name="Google Shape;714;p58"/>
          <p:cNvSpPr/>
          <p:nvPr/>
        </p:nvSpPr>
        <p:spPr>
          <a:xfrm rot="-5400000">
            <a:off x="514350" y="4628350"/>
            <a:ext cx="172250" cy="17225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A5F951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58"/>
          <p:cNvSpPr/>
          <p:nvPr/>
        </p:nvSpPr>
        <p:spPr>
          <a:xfrm rot="-5400000">
            <a:off x="685800" y="4628350"/>
            <a:ext cx="172250" cy="17225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717273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58"/>
          <p:cNvSpPr/>
          <p:nvPr/>
        </p:nvSpPr>
        <p:spPr>
          <a:xfrm rot="-5400000">
            <a:off x="857250" y="4628350"/>
            <a:ext cx="172250" cy="17225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58"/>
          <p:cNvSpPr txBox="1"/>
          <p:nvPr/>
        </p:nvSpPr>
        <p:spPr>
          <a:xfrm>
            <a:off x="6096001" y="4808318"/>
            <a:ext cx="29718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June 8-10, 2025, | Austin, Texas</a:t>
            </a:r>
            <a:endParaRPr sz="700"/>
          </a:p>
        </p:txBody>
      </p:sp>
      <p:sp>
        <p:nvSpPr>
          <p:cNvPr id="718" name="Google Shape;718;p58"/>
          <p:cNvSpPr/>
          <p:nvPr/>
        </p:nvSpPr>
        <p:spPr>
          <a:xfrm>
            <a:off x="6567320" y="135271"/>
            <a:ext cx="2329616" cy="758159"/>
          </a:xfrm>
          <a:custGeom>
            <a:avLst/>
            <a:gdLst/>
            <a:ahLst/>
            <a:cxnLst/>
            <a:rect l="l" t="t" r="r" b="b"/>
            <a:pathLst>
              <a:path w="4659232" h="1516318" extrusionOk="0">
                <a:moveTo>
                  <a:pt x="0" y="0"/>
                </a:moveTo>
                <a:lnTo>
                  <a:pt x="4659232" y="0"/>
                </a:lnTo>
                <a:lnTo>
                  <a:pt x="4659232" y="1516318"/>
                </a:lnTo>
                <a:lnTo>
                  <a:pt x="0" y="1516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58"/>
          <p:cNvSpPr txBox="1"/>
          <p:nvPr/>
        </p:nvSpPr>
        <p:spPr>
          <a:xfrm>
            <a:off x="3086100" y="2048300"/>
            <a:ext cx="29718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Follow. up.</a:t>
            </a:r>
            <a:endParaRPr sz="5000">
              <a:solidFill>
                <a:srgbClr val="A5F95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4" name="Google Shape;724;p59"/>
          <p:cNvGrpSpPr/>
          <p:nvPr/>
        </p:nvGrpSpPr>
        <p:grpSpPr>
          <a:xfrm>
            <a:off x="8972550" y="0"/>
            <a:ext cx="172250" cy="515150"/>
            <a:chOff x="0" y="0"/>
            <a:chExt cx="459334" cy="1373734"/>
          </a:xfrm>
        </p:grpSpPr>
        <p:sp>
          <p:nvSpPr>
            <p:cNvPr id="725" name="Google Shape;725;p59"/>
            <p:cNvSpPr/>
            <p:nvPr/>
          </p:nvSpPr>
          <p:spPr>
            <a:xfrm>
              <a:off x="0" y="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59"/>
            <p:cNvSpPr/>
            <p:nvPr/>
          </p:nvSpPr>
          <p:spPr>
            <a:xfrm>
              <a:off x="0" y="4572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59"/>
            <p:cNvSpPr/>
            <p:nvPr/>
          </p:nvSpPr>
          <p:spPr>
            <a:xfrm>
              <a:off x="0" y="9144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8" name="Google Shape;728;p59"/>
          <p:cNvSpPr/>
          <p:nvPr/>
        </p:nvSpPr>
        <p:spPr>
          <a:xfrm rot="-5400000">
            <a:off x="514350" y="4628350"/>
            <a:ext cx="172250" cy="17225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A5F951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59"/>
          <p:cNvSpPr/>
          <p:nvPr/>
        </p:nvSpPr>
        <p:spPr>
          <a:xfrm rot="-5400000">
            <a:off x="685800" y="4628350"/>
            <a:ext cx="172250" cy="17225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717273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59"/>
          <p:cNvSpPr/>
          <p:nvPr/>
        </p:nvSpPr>
        <p:spPr>
          <a:xfrm rot="-5400000">
            <a:off x="857250" y="4628350"/>
            <a:ext cx="172250" cy="17225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59"/>
          <p:cNvSpPr txBox="1"/>
          <p:nvPr/>
        </p:nvSpPr>
        <p:spPr>
          <a:xfrm>
            <a:off x="1029500" y="360000"/>
            <a:ext cx="68913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Track performance &amp; refine strategy</a:t>
            </a:r>
            <a:endParaRPr sz="5000">
              <a:solidFill>
                <a:srgbClr val="A5F95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732" name="Google Shape;732;p59"/>
          <p:cNvSpPr txBox="1"/>
          <p:nvPr/>
        </p:nvSpPr>
        <p:spPr>
          <a:xfrm>
            <a:off x="6096001" y="4808318"/>
            <a:ext cx="29718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June 8-10, 2025, | Austin, Texas</a:t>
            </a:r>
            <a:endParaRPr sz="700"/>
          </a:p>
        </p:txBody>
      </p:sp>
      <p:sp>
        <p:nvSpPr>
          <p:cNvPr id="733" name="Google Shape;733;p59"/>
          <p:cNvSpPr txBox="1"/>
          <p:nvPr/>
        </p:nvSpPr>
        <p:spPr>
          <a:xfrm>
            <a:off x="330225" y="1033175"/>
            <a:ext cx="8553600" cy="3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Monitor the impact of intent data on your key performance metrics (overall pipeline, lead engagement, conversion rates, time to close)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Track attribution so you know when intent data is working.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Regularly review the quality of your data and the effectiveness of your outreach.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 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Are the right signals being prioritized? Are leads converting at a higher rate?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exend ExtraLight"/>
              <a:buChar char="❏"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Adjust your workflows and strategies based on the insights you gather to continuously improve the performance of your intent data initiatives.</a:t>
            </a:r>
            <a:endParaRPr sz="20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8" name="Google Shape;738;p60"/>
          <p:cNvGrpSpPr/>
          <p:nvPr/>
        </p:nvGrpSpPr>
        <p:grpSpPr>
          <a:xfrm>
            <a:off x="8972550" y="0"/>
            <a:ext cx="172250" cy="515150"/>
            <a:chOff x="0" y="0"/>
            <a:chExt cx="459334" cy="1373734"/>
          </a:xfrm>
        </p:grpSpPr>
        <p:sp>
          <p:nvSpPr>
            <p:cNvPr id="739" name="Google Shape;739;p60"/>
            <p:cNvSpPr/>
            <p:nvPr/>
          </p:nvSpPr>
          <p:spPr>
            <a:xfrm>
              <a:off x="0" y="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60"/>
            <p:cNvSpPr/>
            <p:nvPr/>
          </p:nvSpPr>
          <p:spPr>
            <a:xfrm>
              <a:off x="0" y="4572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60"/>
            <p:cNvSpPr/>
            <p:nvPr/>
          </p:nvSpPr>
          <p:spPr>
            <a:xfrm>
              <a:off x="0" y="9144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2" name="Google Shape;742;p60"/>
          <p:cNvSpPr/>
          <p:nvPr/>
        </p:nvSpPr>
        <p:spPr>
          <a:xfrm rot="-5400000">
            <a:off x="514350" y="4628350"/>
            <a:ext cx="172250" cy="17225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A5F951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60"/>
          <p:cNvSpPr/>
          <p:nvPr/>
        </p:nvSpPr>
        <p:spPr>
          <a:xfrm rot="-5400000">
            <a:off x="685800" y="4628350"/>
            <a:ext cx="172250" cy="17225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717273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Google Shape;744;p60"/>
          <p:cNvSpPr/>
          <p:nvPr/>
        </p:nvSpPr>
        <p:spPr>
          <a:xfrm rot="-5400000">
            <a:off x="857250" y="4628350"/>
            <a:ext cx="172250" cy="17225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60"/>
          <p:cNvSpPr txBox="1"/>
          <p:nvPr/>
        </p:nvSpPr>
        <p:spPr>
          <a:xfrm>
            <a:off x="3086100" y="2048300"/>
            <a:ext cx="29718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Questions?</a:t>
            </a:r>
            <a:endParaRPr sz="5000">
              <a:solidFill>
                <a:srgbClr val="A5F95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746" name="Google Shape;746;p60"/>
          <p:cNvSpPr txBox="1"/>
          <p:nvPr/>
        </p:nvSpPr>
        <p:spPr>
          <a:xfrm>
            <a:off x="6096001" y="4808318"/>
            <a:ext cx="29718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June 8-10, 2025, | Austin, Texas</a:t>
            </a:r>
            <a:endParaRPr sz="700"/>
          </a:p>
        </p:txBody>
      </p:sp>
      <p:sp>
        <p:nvSpPr>
          <p:cNvPr id="747" name="Google Shape;747;p60"/>
          <p:cNvSpPr/>
          <p:nvPr/>
        </p:nvSpPr>
        <p:spPr>
          <a:xfrm>
            <a:off x="6567320" y="135271"/>
            <a:ext cx="2329616" cy="758159"/>
          </a:xfrm>
          <a:custGeom>
            <a:avLst/>
            <a:gdLst/>
            <a:ahLst/>
            <a:cxnLst/>
            <a:rect l="l" t="t" r="r" b="b"/>
            <a:pathLst>
              <a:path w="4659232" h="1516318" extrusionOk="0">
                <a:moveTo>
                  <a:pt x="0" y="0"/>
                </a:moveTo>
                <a:lnTo>
                  <a:pt x="4659232" y="0"/>
                </a:lnTo>
                <a:lnTo>
                  <a:pt x="4659232" y="1516318"/>
                </a:lnTo>
                <a:lnTo>
                  <a:pt x="0" y="1516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61"/>
          <p:cNvGrpSpPr/>
          <p:nvPr/>
        </p:nvGrpSpPr>
        <p:grpSpPr>
          <a:xfrm>
            <a:off x="1520077" y="1721724"/>
            <a:ext cx="171450" cy="514350"/>
            <a:chOff x="0" y="0"/>
            <a:chExt cx="457200" cy="1371600"/>
          </a:xfrm>
        </p:grpSpPr>
        <p:sp>
          <p:nvSpPr>
            <p:cNvPr id="753" name="Google Shape;753;p61"/>
            <p:cNvSpPr/>
            <p:nvPr/>
          </p:nvSpPr>
          <p:spPr>
            <a:xfrm>
              <a:off x="0" y="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61"/>
            <p:cNvSpPr/>
            <p:nvPr/>
          </p:nvSpPr>
          <p:spPr>
            <a:xfrm>
              <a:off x="0" y="4572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61"/>
            <p:cNvSpPr/>
            <p:nvPr/>
          </p:nvSpPr>
          <p:spPr>
            <a:xfrm>
              <a:off x="0" y="9144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6" name="Google Shape;756;p61"/>
          <p:cNvSpPr/>
          <p:nvPr/>
        </p:nvSpPr>
        <p:spPr>
          <a:xfrm rot="-9590322">
            <a:off x="-406835" y="4232257"/>
            <a:ext cx="3409413" cy="1822486"/>
          </a:xfrm>
          <a:custGeom>
            <a:avLst/>
            <a:gdLst/>
            <a:ahLst/>
            <a:cxnLst/>
            <a:rect l="l" t="t" r="r" b="b"/>
            <a:pathLst>
              <a:path w="6818826" h="3644972" extrusionOk="0">
                <a:moveTo>
                  <a:pt x="0" y="0"/>
                </a:moveTo>
                <a:lnTo>
                  <a:pt x="6818826" y="0"/>
                </a:lnTo>
                <a:lnTo>
                  <a:pt x="6818826" y="3644972"/>
                </a:lnTo>
                <a:lnTo>
                  <a:pt x="0" y="36449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61"/>
          <p:cNvSpPr/>
          <p:nvPr/>
        </p:nvSpPr>
        <p:spPr>
          <a:xfrm rot="2311590">
            <a:off x="6660839" y="-707050"/>
            <a:ext cx="3409413" cy="1822486"/>
          </a:xfrm>
          <a:custGeom>
            <a:avLst/>
            <a:gdLst/>
            <a:ahLst/>
            <a:cxnLst/>
            <a:rect l="l" t="t" r="r" b="b"/>
            <a:pathLst>
              <a:path w="6818826" h="3644972" extrusionOk="0">
                <a:moveTo>
                  <a:pt x="0" y="0"/>
                </a:moveTo>
                <a:lnTo>
                  <a:pt x="6818825" y="0"/>
                </a:lnTo>
                <a:lnTo>
                  <a:pt x="6818825" y="3644972"/>
                </a:lnTo>
                <a:lnTo>
                  <a:pt x="0" y="36449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58" name="Google Shape;758;p61"/>
          <p:cNvGrpSpPr/>
          <p:nvPr/>
        </p:nvGrpSpPr>
        <p:grpSpPr>
          <a:xfrm>
            <a:off x="2130224" y="1701916"/>
            <a:ext cx="4901444" cy="1097112"/>
            <a:chOff x="0" y="276225"/>
            <a:chExt cx="13070517" cy="2925633"/>
          </a:xfrm>
        </p:grpSpPr>
        <p:sp>
          <p:nvSpPr>
            <p:cNvPr id="759" name="Google Shape;759;p61"/>
            <p:cNvSpPr txBox="1"/>
            <p:nvPr/>
          </p:nvSpPr>
          <p:spPr>
            <a:xfrm>
              <a:off x="0" y="276225"/>
              <a:ext cx="13070517" cy="17534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099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 u="none">
                  <a:solidFill>
                    <a:srgbClr val="A5F951"/>
                  </a:solidFill>
                  <a:latin typeface="Staatliches"/>
                  <a:ea typeface="Staatliches"/>
                  <a:cs typeface="Staatliches"/>
                  <a:sym typeface="Staatliches"/>
                </a:rPr>
                <a:t>Thank you!</a:t>
              </a:r>
              <a:endParaRPr sz="700"/>
            </a:p>
          </p:txBody>
        </p:sp>
        <p:sp>
          <p:nvSpPr>
            <p:cNvPr id="760" name="Google Shape;760;p61"/>
            <p:cNvSpPr txBox="1"/>
            <p:nvPr/>
          </p:nvSpPr>
          <p:spPr>
            <a:xfrm>
              <a:off x="0" y="2586258"/>
              <a:ext cx="13070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Staatliches"/>
                  <a:ea typeface="Staatliches"/>
                  <a:cs typeface="Staatliches"/>
                  <a:sym typeface="Staatliches"/>
                </a:rPr>
                <a:t>Want to talk more? Email me at clara@carriersource.io</a:t>
              </a:r>
              <a:endParaRPr sz="700"/>
            </a:p>
          </p:txBody>
        </p:sp>
      </p:grpSp>
      <p:sp>
        <p:nvSpPr>
          <p:cNvPr id="761" name="Google Shape;761;p61"/>
          <p:cNvSpPr txBox="1"/>
          <p:nvPr/>
        </p:nvSpPr>
        <p:spPr>
          <a:xfrm>
            <a:off x="6096001" y="4808318"/>
            <a:ext cx="2971800" cy="240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June 8-10, 2025, | Austin, Texas</a:t>
            </a:r>
            <a:endParaRPr sz="700"/>
          </a:p>
        </p:txBody>
      </p:sp>
      <p:sp>
        <p:nvSpPr>
          <p:cNvPr id="762" name="Google Shape;762;p61"/>
          <p:cNvSpPr/>
          <p:nvPr/>
        </p:nvSpPr>
        <p:spPr>
          <a:xfrm>
            <a:off x="6567320" y="135271"/>
            <a:ext cx="2329616" cy="758159"/>
          </a:xfrm>
          <a:custGeom>
            <a:avLst/>
            <a:gdLst/>
            <a:ahLst/>
            <a:cxnLst/>
            <a:rect l="l" t="t" r="r" b="b"/>
            <a:pathLst>
              <a:path w="4659232" h="1516318" extrusionOk="0">
                <a:moveTo>
                  <a:pt x="0" y="0"/>
                </a:moveTo>
                <a:lnTo>
                  <a:pt x="4659232" y="0"/>
                </a:lnTo>
                <a:lnTo>
                  <a:pt x="4659232" y="1516318"/>
                </a:lnTo>
                <a:lnTo>
                  <a:pt x="0" y="1516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28"/>
          <p:cNvGrpSpPr/>
          <p:nvPr/>
        </p:nvGrpSpPr>
        <p:grpSpPr>
          <a:xfrm>
            <a:off x="8972550" y="0"/>
            <a:ext cx="171450" cy="514350"/>
            <a:chOff x="0" y="0"/>
            <a:chExt cx="457200" cy="1371600"/>
          </a:xfrm>
        </p:grpSpPr>
        <p:sp>
          <p:nvSpPr>
            <p:cNvPr id="185" name="Google Shape;185;p28"/>
            <p:cNvSpPr/>
            <p:nvPr/>
          </p:nvSpPr>
          <p:spPr>
            <a:xfrm>
              <a:off x="0" y="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8"/>
            <p:cNvSpPr/>
            <p:nvPr/>
          </p:nvSpPr>
          <p:spPr>
            <a:xfrm>
              <a:off x="0" y="4572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8"/>
            <p:cNvSpPr/>
            <p:nvPr/>
          </p:nvSpPr>
          <p:spPr>
            <a:xfrm>
              <a:off x="0" y="9144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8" name="Google Shape;188;p28"/>
          <p:cNvSpPr/>
          <p:nvPr/>
        </p:nvSpPr>
        <p:spPr>
          <a:xfrm rot="-5400000">
            <a:off x="514350" y="462915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A5F951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8"/>
          <p:cNvSpPr/>
          <p:nvPr/>
        </p:nvSpPr>
        <p:spPr>
          <a:xfrm rot="-5400000">
            <a:off x="685800" y="462915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717273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8"/>
          <p:cNvSpPr/>
          <p:nvPr/>
        </p:nvSpPr>
        <p:spPr>
          <a:xfrm rot="-5400000">
            <a:off x="857250" y="462915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8"/>
          <p:cNvSpPr txBox="1"/>
          <p:nvPr/>
        </p:nvSpPr>
        <p:spPr>
          <a:xfrm>
            <a:off x="1028700" y="514350"/>
            <a:ext cx="50319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none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What’s Inside</a:t>
            </a:r>
            <a:endParaRPr sz="3600"/>
          </a:p>
        </p:txBody>
      </p:sp>
      <p:sp>
        <p:nvSpPr>
          <p:cNvPr id="192" name="Google Shape;192;p28"/>
          <p:cNvSpPr txBox="1"/>
          <p:nvPr/>
        </p:nvSpPr>
        <p:spPr>
          <a:xfrm>
            <a:off x="6096001" y="4808318"/>
            <a:ext cx="2971800" cy="240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June 8-10, 2025, | Austin, Texas</a:t>
            </a:r>
            <a:endParaRPr sz="700"/>
          </a:p>
        </p:txBody>
      </p:sp>
      <p:sp>
        <p:nvSpPr>
          <p:cNvPr id="193" name="Google Shape;193;p28"/>
          <p:cNvSpPr/>
          <p:nvPr/>
        </p:nvSpPr>
        <p:spPr>
          <a:xfrm>
            <a:off x="6567320" y="135271"/>
            <a:ext cx="2329616" cy="758159"/>
          </a:xfrm>
          <a:custGeom>
            <a:avLst/>
            <a:gdLst/>
            <a:ahLst/>
            <a:cxnLst/>
            <a:rect l="l" t="t" r="r" b="b"/>
            <a:pathLst>
              <a:path w="4659232" h="1516318" extrusionOk="0">
                <a:moveTo>
                  <a:pt x="0" y="0"/>
                </a:moveTo>
                <a:lnTo>
                  <a:pt x="4659232" y="0"/>
                </a:lnTo>
                <a:lnTo>
                  <a:pt x="4659232" y="1516318"/>
                </a:lnTo>
                <a:lnTo>
                  <a:pt x="0" y="1516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8"/>
          <p:cNvSpPr txBox="1"/>
          <p:nvPr/>
        </p:nvSpPr>
        <p:spPr>
          <a:xfrm>
            <a:off x="1243250" y="1269532"/>
            <a:ext cx="382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1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sp>
        <p:nvSpPr>
          <p:cNvPr id="195" name="Google Shape;195;p28"/>
          <p:cNvSpPr txBox="1"/>
          <p:nvPr/>
        </p:nvSpPr>
        <p:spPr>
          <a:xfrm>
            <a:off x="1243250" y="1671037"/>
            <a:ext cx="382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2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sp>
        <p:nvSpPr>
          <p:cNvPr id="196" name="Google Shape;196;p28"/>
          <p:cNvSpPr txBox="1"/>
          <p:nvPr/>
        </p:nvSpPr>
        <p:spPr>
          <a:xfrm>
            <a:off x="1243250" y="2123195"/>
            <a:ext cx="382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3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sp>
        <p:nvSpPr>
          <p:cNvPr id="197" name="Google Shape;197;p28"/>
          <p:cNvSpPr txBox="1"/>
          <p:nvPr/>
        </p:nvSpPr>
        <p:spPr>
          <a:xfrm>
            <a:off x="1243250" y="2558097"/>
            <a:ext cx="382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4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sp>
        <p:nvSpPr>
          <p:cNvPr id="198" name="Google Shape;198;p28"/>
          <p:cNvSpPr txBox="1"/>
          <p:nvPr/>
        </p:nvSpPr>
        <p:spPr>
          <a:xfrm>
            <a:off x="1243250" y="2984934"/>
            <a:ext cx="382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5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sp>
        <p:nvSpPr>
          <p:cNvPr id="199" name="Google Shape;199;p28"/>
          <p:cNvSpPr txBox="1"/>
          <p:nvPr/>
        </p:nvSpPr>
        <p:spPr>
          <a:xfrm>
            <a:off x="1243250" y="3445156"/>
            <a:ext cx="382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6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sp>
        <p:nvSpPr>
          <p:cNvPr id="200" name="Google Shape;200;p28"/>
          <p:cNvSpPr txBox="1"/>
          <p:nvPr/>
        </p:nvSpPr>
        <p:spPr>
          <a:xfrm>
            <a:off x="1243250" y="3942773"/>
            <a:ext cx="382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7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sp>
        <p:nvSpPr>
          <p:cNvPr id="201" name="Google Shape;201;p28"/>
          <p:cNvSpPr txBox="1"/>
          <p:nvPr/>
        </p:nvSpPr>
        <p:spPr>
          <a:xfrm>
            <a:off x="1888152" y="1269525"/>
            <a:ext cx="3480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What is intent data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sp>
        <p:nvSpPr>
          <p:cNvPr id="202" name="Google Shape;202;p28"/>
          <p:cNvSpPr txBox="1"/>
          <p:nvPr/>
        </p:nvSpPr>
        <p:spPr>
          <a:xfrm>
            <a:off x="1888152" y="1671038"/>
            <a:ext cx="3885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Who should use intent data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sp>
        <p:nvSpPr>
          <p:cNvPr id="203" name="Google Shape;203;p28"/>
          <p:cNvSpPr txBox="1"/>
          <p:nvPr/>
        </p:nvSpPr>
        <p:spPr>
          <a:xfrm>
            <a:off x="1888152" y="2123203"/>
            <a:ext cx="2727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Before you start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sp>
        <p:nvSpPr>
          <p:cNvPr id="204" name="Google Shape;204;p28"/>
          <p:cNvSpPr txBox="1"/>
          <p:nvPr/>
        </p:nvSpPr>
        <p:spPr>
          <a:xfrm>
            <a:off x="1888152" y="2558103"/>
            <a:ext cx="247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Intent data in action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sp>
        <p:nvSpPr>
          <p:cNvPr id="205" name="Google Shape;205;p28"/>
          <p:cNvSpPr txBox="1"/>
          <p:nvPr/>
        </p:nvSpPr>
        <p:spPr>
          <a:xfrm>
            <a:off x="1888152" y="2976882"/>
            <a:ext cx="2727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Workflow examples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sp>
        <p:nvSpPr>
          <p:cNvPr id="206" name="Google Shape;206;p28"/>
          <p:cNvSpPr txBox="1"/>
          <p:nvPr/>
        </p:nvSpPr>
        <p:spPr>
          <a:xfrm>
            <a:off x="1888152" y="3445168"/>
            <a:ext cx="2727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Wrap up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sp>
        <p:nvSpPr>
          <p:cNvPr id="207" name="Google Shape;207;p28"/>
          <p:cNvSpPr txBox="1"/>
          <p:nvPr/>
        </p:nvSpPr>
        <p:spPr>
          <a:xfrm>
            <a:off x="1888152" y="3942782"/>
            <a:ext cx="2727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Q&amp;A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29"/>
          <p:cNvGrpSpPr/>
          <p:nvPr/>
        </p:nvGrpSpPr>
        <p:grpSpPr>
          <a:xfrm>
            <a:off x="8972550" y="0"/>
            <a:ext cx="172250" cy="515150"/>
            <a:chOff x="0" y="0"/>
            <a:chExt cx="459334" cy="1373734"/>
          </a:xfrm>
        </p:grpSpPr>
        <p:sp>
          <p:nvSpPr>
            <p:cNvPr id="213" name="Google Shape;213;p29"/>
            <p:cNvSpPr/>
            <p:nvPr/>
          </p:nvSpPr>
          <p:spPr>
            <a:xfrm>
              <a:off x="0" y="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29"/>
            <p:cNvSpPr/>
            <p:nvPr/>
          </p:nvSpPr>
          <p:spPr>
            <a:xfrm>
              <a:off x="0" y="4572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29"/>
            <p:cNvSpPr/>
            <p:nvPr/>
          </p:nvSpPr>
          <p:spPr>
            <a:xfrm>
              <a:off x="0" y="9144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" name="Google Shape;216;p29"/>
          <p:cNvGrpSpPr/>
          <p:nvPr/>
        </p:nvGrpSpPr>
        <p:grpSpPr>
          <a:xfrm rot="-5400000">
            <a:off x="685800" y="4456900"/>
            <a:ext cx="172250" cy="515150"/>
            <a:chOff x="0" y="0"/>
            <a:chExt cx="459334" cy="1373734"/>
          </a:xfrm>
        </p:grpSpPr>
        <p:sp>
          <p:nvSpPr>
            <p:cNvPr id="217" name="Google Shape;217;p29"/>
            <p:cNvSpPr/>
            <p:nvPr/>
          </p:nvSpPr>
          <p:spPr>
            <a:xfrm>
              <a:off x="0" y="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29"/>
            <p:cNvSpPr/>
            <p:nvPr/>
          </p:nvSpPr>
          <p:spPr>
            <a:xfrm>
              <a:off x="0" y="4572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29"/>
            <p:cNvSpPr/>
            <p:nvPr/>
          </p:nvSpPr>
          <p:spPr>
            <a:xfrm>
              <a:off x="0" y="9144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0" name="Google Shape;220;p29"/>
          <p:cNvSpPr/>
          <p:nvPr/>
        </p:nvSpPr>
        <p:spPr>
          <a:xfrm>
            <a:off x="6309244" y="2310891"/>
            <a:ext cx="2320406" cy="2318260"/>
          </a:xfrm>
          <a:custGeom>
            <a:avLst/>
            <a:gdLst/>
            <a:ahLst/>
            <a:cxnLst/>
            <a:rect l="l" t="t" r="r" b="b"/>
            <a:pathLst>
              <a:path w="4640812" h="4636519" extrusionOk="0">
                <a:moveTo>
                  <a:pt x="0" y="0"/>
                </a:moveTo>
                <a:lnTo>
                  <a:pt x="4640812" y="0"/>
                </a:lnTo>
                <a:lnTo>
                  <a:pt x="4640812" y="4636519"/>
                </a:lnTo>
                <a:lnTo>
                  <a:pt x="0" y="46365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9"/>
          <p:cNvSpPr txBox="1"/>
          <p:nvPr/>
        </p:nvSpPr>
        <p:spPr>
          <a:xfrm>
            <a:off x="1028709" y="1872653"/>
            <a:ext cx="6851400" cy="18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94% of buyers</a:t>
            </a:r>
            <a:r>
              <a:rPr lang="en" sz="360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 turn to online research when looking for new partners</a:t>
            </a:r>
            <a:endParaRPr sz="3600">
              <a:solidFill>
                <a:srgbClr val="A5F95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A5F95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~Acquity group</a:t>
            </a:r>
            <a:endParaRPr sz="2400">
              <a:solidFill>
                <a:srgbClr val="A5F95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222" name="Google Shape;222;p29"/>
          <p:cNvSpPr txBox="1"/>
          <p:nvPr/>
        </p:nvSpPr>
        <p:spPr>
          <a:xfrm>
            <a:off x="6096001" y="4808318"/>
            <a:ext cx="29718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June 8-10, 2025, | Austin, Texas</a:t>
            </a:r>
            <a:endParaRPr sz="700"/>
          </a:p>
        </p:txBody>
      </p:sp>
      <p:sp>
        <p:nvSpPr>
          <p:cNvPr id="223" name="Google Shape;223;p29"/>
          <p:cNvSpPr/>
          <p:nvPr/>
        </p:nvSpPr>
        <p:spPr>
          <a:xfrm>
            <a:off x="6567320" y="135271"/>
            <a:ext cx="2329616" cy="758159"/>
          </a:xfrm>
          <a:custGeom>
            <a:avLst/>
            <a:gdLst/>
            <a:ahLst/>
            <a:cxnLst/>
            <a:rect l="l" t="t" r="r" b="b"/>
            <a:pathLst>
              <a:path w="4659232" h="1516318" extrusionOk="0">
                <a:moveTo>
                  <a:pt x="0" y="0"/>
                </a:moveTo>
                <a:lnTo>
                  <a:pt x="4659232" y="0"/>
                </a:lnTo>
                <a:lnTo>
                  <a:pt x="4659232" y="1516318"/>
                </a:lnTo>
                <a:lnTo>
                  <a:pt x="0" y="1516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30"/>
          <p:cNvGrpSpPr/>
          <p:nvPr/>
        </p:nvGrpSpPr>
        <p:grpSpPr>
          <a:xfrm>
            <a:off x="8972550" y="0"/>
            <a:ext cx="171450" cy="514350"/>
            <a:chOff x="0" y="0"/>
            <a:chExt cx="457200" cy="1371600"/>
          </a:xfrm>
        </p:grpSpPr>
        <p:sp>
          <p:nvSpPr>
            <p:cNvPr id="229" name="Google Shape;229;p30"/>
            <p:cNvSpPr/>
            <p:nvPr/>
          </p:nvSpPr>
          <p:spPr>
            <a:xfrm>
              <a:off x="0" y="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30"/>
            <p:cNvSpPr/>
            <p:nvPr/>
          </p:nvSpPr>
          <p:spPr>
            <a:xfrm>
              <a:off x="0" y="4572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30"/>
            <p:cNvSpPr/>
            <p:nvPr/>
          </p:nvSpPr>
          <p:spPr>
            <a:xfrm>
              <a:off x="0" y="9144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2" name="Google Shape;232;p30"/>
          <p:cNvSpPr/>
          <p:nvPr/>
        </p:nvSpPr>
        <p:spPr>
          <a:xfrm>
            <a:off x="-662150" y="3721305"/>
            <a:ext cx="3547242" cy="3280941"/>
          </a:xfrm>
          <a:custGeom>
            <a:avLst/>
            <a:gdLst/>
            <a:ahLst/>
            <a:cxnLst/>
            <a:rect l="l" t="t" r="r" b="b"/>
            <a:pathLst>
              <a:path w="7094484" h="7055787" extrusionOk="0">
                <a:moveTo>
                  <a:pt x="0" y="0"/>
                </a:moveTo>
                <a:lnTo>
                  <a:pt x="7094484" y="0"/>
                </a:lnTo>
                <a:lnTo>
                  <a:pt x="7094484" y="7055787"/>
                </a:lnTo>
                <a:lnTo>
                  <a:pt x="0" y="70557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3" name="Google Shape;233;p30"/>
          <p:cNvGrpSpPr/>
          <p:nvPr/>
        </p:nvGrpSpPr>
        <p:grpSpPr>
          <a:xfrm>
            <a:off x="514350" y="4629150"/>
            <a:ext cx="514350" cy="171450"/>
            <a:chOff x="0" y="0"/>
            <a:chExt cx="1371600" cy="457200"/>
          </a:xfrm>
        </p:grpSpPr>
        <p:sp>
          <p:nvSpPr>
            <p:cNvPr id="234" name="Google Shape;234;p30"/>
            <p:cNvSpPr/>
            <p:nvPr/>
          </p:nvSpPr>
          <p:spPr>
            <a:xfrm rot="-5400000">
              <a:off x="0" y="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30"/>
            <p:cNvSpPr/>
            <p:nvPr/>
          </p:nvSpPr>
          <p:spPr>
            <a:xfrm rot="-5400000">
              <a:off x="457200" y="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30"/>
            <p:cNvSpPr/>
            <p:nvPr/>
          </p:nvSpPr>
          <p:spPr>
            <a:xfrm rot="-5400000">
              <a:off x="914400" y="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7" name="Google Shape;237;p30"/>
          <p:cNvSpPr txBox="1"/>
          <p:nvPr/>
        </p:nvSpPr>
        <p:spPr>
          <a:xfrm>
            <a:off x="1028700" y="514350"/>
            <a:ext cx="446910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How Shippers search for new partners</a:t>
            </a:r>
            <a:endParaRPr sz="700"/>
          </a:p>
        </p:txBody>
      </p:sp>
      <p:sp>
        <p:nvSpPr>
          <p:cNvPr id="238" name="Google Shape;238;p30"/>
          <p:cNvSpPr txBox="1"/>
          <p:nvPr/>
        </p:nvSpPr>
        <p:spPr>
          <a:xfrm>
            <a:off x="6096001" y="4808318"/>
            <a:ext cx="2971800" cy="240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June 8-10, 2025, | Austin, Texas</a:t>
            </a:r>
            <a:endParaRPr sz="700"/>
          </a:p>
        </p:txBody>
      </p:sp>
      <p:sp>
        <p:nvSpPr>
          <p:cNvPr id="239" name="Google Shape;239;p30"/>
          <p:cNvSpPr/>
          <p:nvPr/>
        </p:nvSpPr>
        <p:spPr>
          <a:xfrm>
            <a:off x="6567320" y="135271"/>
            <a:ext cx="2329616" cy="758159"/>
          </a:xfrm>
          <a:custGeom>
            <a:avLst/>
            <a:gdLst/>
            <a:ahLst/>
            <a:cxnLst/>
            <a:rect l="l" t="t" r="r" b="b"/>
            <a:pathLst>
              <a:path w="4659232" h="1516318" extrusionOk="0">
                <a:moveTo>
                  <a:pt x="0" y="0"/>
                </a:moveTo>
                <a:lnTo>
                  <a:pt x="4659232" y="0"/>
                </a:lnTo>
                <a:lnTo>
                  <a:pt x="4659232" y="1516318"/>
                </a:lnTo>
                <a:lnTo>
                  <a:pt x="0" y="1516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0"/>
          <p:cNvSpPr txBox="1"/>
          <p:nvPr/>
        </p:nvSpPr>
        <p:spPr>
          <a:xfrm>
            <a:off x="1469068" y="1879661"/>
            <a:ext cx="379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Staatliches"/>
              <a:buChar char="❏"/>
            </a:pPr>
            <a:endParaRPr sz="2100" b="1">
              <a:solidFill>
                <a:schemeClr val="lt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241" name="Google Shape;241;p30"/>
          <p:cNvSpPr txBox="1"/>
          <p:nvPr/>
        </p:nvSpPr>
        <p:spPr>
          <a:xfrm>
            <a:off x="1985207" y="1879649"/>
            <a:ext cx="366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Search Engines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sp>
        <p:nvSpPr>
          <p:cNvPr id="242" name="Google Shape;242;p30"/>
          <p:cNvSpPr txBox="1"/>
          <p:nvPr/>
        </p:nvSpPr>
        <p:spPr>
          <a:xfrm>
            <a:off x="1985196" y="2262575"/>
            <a:ext cx="433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Educational Marketing Materials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sp>
        <p:nvSpPr>
          <p:cNvPr id="243" name="Google Shape;243;p30"/>
          <p:cNvSpPr txBox="1"/>
          <p:nvPr/>
        </p:nvSpPr>
        <p:spPr>
          <a:xfrm>
            <a:off x="1994532" y="2661084"/>
            <a:ext cx="2454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Customer Reviews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sp>
        <p:nvSpPr>
          <p:cNvPr id="244" name="Google Shape;244;p30"/>
          <p:cNvSpPr txBox="1"/>
          <p:nvPr/>
        </p:nvSpPr>
        <p:spPr>
          <a:xfrm>
            <a:off x="1985207" y="3097976"/>
            <a:ext cx="2707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Social Media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sp>
        <p:nvSpPr>
          <p:cNvPr id="245" name="Google Shape;245;p30"/>
          <p:cNvSpPr txBox="1"/>
          <p:nvPr/>
        </p:nvSpPr>
        <p:spPr>
          <a:xfrm>
            <a:off x="1994532" y="3442494"/>
            <a:ext cx="2454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exend ExtraLight"/>
                <a:ea typeface="Lexend ExtraLight"/>
                <a:cs typeface="Lexend ExtraLight"/>
                <a:sym typeface="Lexend ExtraLight"/>
              </a:rPr>
              <a:t>Video Content</a:t>
            </a:r>
            <a:endParaRPr sz="1800">
              <a:solidFill>
                <a:schemeClr val="lt1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pic>
        <p:nvPicPr>
          <p:cNvPr id="246" name="Google Shape;24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47625" y="1732704"/>
            <a:ext cx="2179776" cy="1976497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0"/>
          <p:cNvSpPr txBox="1"/>
          <p:nvPr/>
        </p:nvSpPr>
        <p:spPr>
          <a:xfrm>
            <a:off x="1469068" y="2219594"/>
            <a:ext cx="379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Staatliches"/>
              <a:buChar char="❏"/>
            </a:pPr>
            <a:endParaRPr sz="2100" b="1">
              <a:solidFill>
                <a:schemeClr val="lt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248" name="Google Shape;248;p30"/>
          <p:cNvSpPr txBox="1"/>
          <p:nvPr/>
        </p:nvSpPr>
        <p:spPr>
          <a:xfrm>
            <a:off x="1469068" y="2657449"/>
            <a:ext cx="379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Staatliches"/>
              <a:buChar char="❏"/>
            </a:pPr>
            <a:endParaRPr sz="2100" b="1">
              <a:solidFill>
                <a:schemeClr val="lt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249" name="Google Shape;249;p30"/>
          <p:cNvSpPr txBox="1"/>
          <p:nvPr/>
        </p:nvSpPr>
        <p:spPr>
          <a:xfrm>
            <a:off x="1469068" y="3074865"/>
            <a:ext cx="379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Staatliches"/>
              <a:buChar char="❏"/>
            </a:pPr>
            <a:endParaRPr sz="2100" b="1">
              <a:solidFill>
                <a:schemeClr val="lt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250" name="Google Shape;250;p30"/>
          <p:cNvSpPr txBox="1"/>
          <p:nvPr/>
        </p:nvSpPr>
        <p:spPr>
          <a:xfrm>
            <a:off x="1469068" y="3435256"/>
            <a:ext cx="379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Staatliches"/>
              <a:buChar char="❏"/>
            </a:pPr>
            <a:endParaRPr sz="2100" b="1">
              <a:solidFill>
                <a:schemeClr val="lt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oogle Shape;255;p31"/>
          <p:cNvGrpSpPr/>
          <p:nvPr/>
        </p:nvGrpSpPr>
        <p:grpSpPr>
          <a:xfrm>
            <a:off x="8972550" y="0"/>
            <a:ext cx="172250" cy="515150"/>
            <a:chOff x="0" y="0"/>
            <a:chExt cx="459334" cy="1373734"/>
          </a:xfrm>
        </p:grpSpPr>
        <p:sp>
          <p:nvSpPr>
            <p:cNvPr id="256" name="Google Shape;256;p31"/>
            <p:cNvSpPr/>
            <p:nvPr/>
          </p:nvSpPr>
          <p:spPr>
            <a:xfrm>
              <a:off x="0" y="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31"/>
            <p:cNvSpPr/>
            <p:nvPr/>
          </p:nvSpPr>
          <p:spPr>
            <a:xfrm>
              <a:off x="0" y="4572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31"/>
            <p:cNvSpPr/>
            <p:nvPr/>
          </p:nvSpPr>
          <p:spPr>
            <a:xfrm>
              <a:off x="0" y="9144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9" name="Google Shape;259;p31"/>
          <p:cNvSpPr/>
          <p:nvPr/>
        </p:nvSpPr>
        <p:spPr>
          <a:xfrm>
            <a:off x="-406115" y="3185459"/>
            <a:ext cx="3547242" cy="3527893"/>
          </a:xfrm>
          <a:custGeom>
            <a:avLst/>
            <a:gdLst/>
            <a:ahLst/>
            <a:cxnLst/>
            <a:rect l="l" t="t" r="r" b="b"/>
            <a:pathLst>
              <a:path w="7094484" h="7055787" extrusionOk="0">
                <a:moveTo>
                  <a:pt x="0" y="0"/>
                </a:moveTo>
                <a:lnTo>
                  <a:pt x="7094484" y="0"/>
                </a:lnTo>
                <a:lnTo>
                  <a:pt x="7094484" y="7055787"/>
                </a:lnTo>
                <a:lnTo>
                  <a:pt x="0" y="70557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0" name="Google Shape;260;p31"/>
          <p:cNvGrpSpPr/>
          <p:nvPr/>
        </p:nvGrpSpPr>
        <p:grpSpPr>
          <a:xfrm>
            <a:off x="514350" y="4628350"/>
            <a:ext cx="515150" cy="172250"/>
            <a:chOff x="0" y="-2134"/>
            <a:chExt cx="1373734" cy="459334"/>
          </a:xfrm>
        </p:grpSpPr>
        <p:sp>
          <p:nvSpPr>
            <p:cNvPr id="261" name="Google Shape;261;p31"/>
            <p:cNvSpPr/>
            <p:nvPr/>
          </p:nvSpPr>
          <p:spPr>
            <a:xfrm rot="-5400000">
              <a:off x="0" y="-2134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31"/>
            <p:cNvSpPr/>
            <p:nvPr/>
          </p:nvSpPr>
          <p:spPr>
            <a:xfrm rot="-5400000">
              <a:off x="457200" y="-2134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31"/>
            <p:cNvSpPr/>
            <p:nvPr/>
          </p:nvSpPr>
          <p:spPr>
            <a:xfrm rot="-5400000">
              <a:off x="914400" y="-2134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4" name="Google Shape;264;p31"/>
          <p:cNvSpPr txBox="1"/>
          <p:nvPr/>
        </p:nvSpPr>
        <p:spPr>
          <a:xfrm>
            <a:off x="1029500" y="515150"/>
            <a:ext cx="3863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Search example</a:t>
            </a:r>
            <a:endParaRPr sz="700"/>
          </a:p>
        </p:txBody>
      </p:sp>
      <p:sp>
        <p:nvSpPr>
          <p:cNvPr id="265" name="Google Shape;265;p31"/>
          <p:cNvSpPr txBox="1"/>
          <p:nvPr/>
        </p:nvSpPr>
        <p:spPr>
          <a:xfrm>
            <a:off x="6096001" y="4808318"/>
            <a:ext cx="29718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June 8-10, 2025, | Austin, Texas</a:t>
            </a:r>
            <a:endParaRPr sz="700"/>
          </a:p>
        </p:txBody>
      </p:sp>
      <p:pic>
        <p:nvPicPr>
          <p:cNvPr id="266" name="Google Shape;266;p31" title="Screen Recording 2025-05-06 at 4.53.19 PM.mo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43060" y="1249075"/>
            <a:ext cx="4457889" cy="33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1"/>
          <p:cNvSpPr/>
          <p:nvPr/>
        </p:nvSpPr>
        <p:spPr>
          <a:xfrm>
            <a:off x="6567320" y="135271"/>
            <a:ext cx="2329616" cy="758159"/>
          </a:xfrm>
          <a:custGeom>
            <a:avLst/>
            <a:gdLst/>
            <a:ahLst/>
            <a:cxnLst/>
            <a:rect l="l" t="t" r="r" b="b"/>
            <a:pathLst>
              <a:path w="4659232" h="1516318" extrusionOk="0">
                <a:moveTo>
                  <a:pt x="0" y="0"/>
                </a:moveTo>
                <a:lnTo>
                  <a:pt x="4659232" y="0"/>
                </a:lnTo>
                <a:lnTo>
                  <a:pt x="4659232" y="1516318"/>
                </a:lnTo>
                <a:lnTo>
                  <a:pt x="0" y="1516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32"/>
          <p:cNvGrpSpPr/>
          <p:nvPr/>
        </p:nvGrpSpPr>
        <p:grpSpPr>
          <a:xfrm>
            <a:off x="8972550" y="0"/>
            <a:ext cx="171450" cy="514350"/>
            <a:chOff x="0" y="0"/>
            <a:chExt cx="457200" cy="1371600"/>
          </a:xfrm>
        </p:grpSpPr>
        <p:sp>
          <p:nvSpPr>
            <p:cNvPr id="273" name="Google Shape;273;p32"/>
            <p:cNvSpPr/>
            <p:nvPr/>
          </p:nvSpPr>
          <p:spPr>
            <a:xfrm>
              <a:off x="0" y="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32"/>
            <p:cNvSpPr/>
            <p:nvPr/>
          </p:nvSpPr>
          <p:spPr>
            <a:xfrm>
              <a:off x="0" y="4572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32"/>
            <p:cNvSpPr/>
            <p:nvPr/>
          </p:nvSpPr>
          <p:spPr>
            <a:xfrm>
              <a:off x="0" y="9144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6" name="Google Shape;276;p32"/>
          <p:cNvGrpSpPr/>
          <p:nvPr/>
        </p:nvGrpSpPr>
        <p:grpSpPr>
          <a:xfrm rot="-5400000">
            <a:off x="685800" y="4457700"/>
            <a:ext cx="171450" cy="514350"/>
            <a:chOff x="0" y="0"/>
            <a:chExt cx="457200" cy="1371600"/>
          </a:xfrm>
        </p:grpSpPr>
        <p:sp>
          <p:nvSpPr>
            <p:cNvPr id="277" name="Google Shape;277;p32"/>
            <p:cNvSpPr/>
            <p:nvPr/>
          </p:nvSpPr>
          <p:spPr>
            <a:xfrm>
              <a:off x="0" y="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32"/>
            <p:cNvSpPr/>
            <p:nvPr/>
          </p:nvSpPr>
          <p:spPr>
            <a:xfrm>
              <a:off x="0" y="4572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32"/>
            <p:cNvSpPr/>
            <p:nvPr/>
          </p:nvSpPr>
          <p:spPr>
            <a:xfrm>
              <a:off x="0" y="9144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0" name="Google Shape;280;p32"/>
          <p:cNvSpPr/>
          <p:nvPr/>
        </p:nvSpPr>
        <p:spPr>
          <a:xfrm>
            <a:off x="6309244" y="2310891"/>
            <a:ext cx="2320406" cy="2318260"/>
          </a:xfrm>
          <a:custGeom>
            <a:avLst/>
            <a:gdLst/>
            <a:ahLst/>
            <a:cxnLst/>
            <a:rect l="l" t="t" r="r" b="b"/>
            <a:pathLst>
              <a:path w="4640812" h="4636519" extrusionOk="0">
                <a:moveTo>
                  <a:pt x="0" y="0"/>
                </a:moveTo>
                <a:lnTo>
                  <a:pt x="4640812" y="0"/>
                </a:lnTo>
                <a:lnTo>
                  <a:pt x="4640812" y="4636519"/>
                </a:lnTo>
                <a:lnTo>
                  <a:pt x="0" y="46365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32"/>
          <p:cNvSpPr txBox="1"/>
          <p:nvPr/>
        </p:nvSpPr>
        <p:spPr>
          <a:xfrm>
            <a:off x="1028709" y="1872653"/>
            <a:ext cx="68514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Intent data</a:t>
            </a:r>
            <a:r>
              <a:rPr lang="en" sz="360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 is not contact information</a:t>
            </a:r>
            <a:endParaRPr sz="700"/>
          </a:p>
        </p:txBody>
      </p:sp>
      <p:sp>
        <p:nvSpPr>
          <p:cNvPr id="282" name="Google Shape;282;p32"/>
          <p:cNvSpPr txBox="1"/>
          <p:nvPr/>
        </p:nvSpPr>
        <p:spPr>
          <a:xfrm>
            <a:off x="6096001" y="4808318"/>
            <a:ext cx="2971800" cy="240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June 8-10, 2025, | Austin, Texas</a:t>
            </a:r>
            <a:endParaRPr sz="700"/>
          </a:p>
        </p:txBody>
      </p:sp>
      <p:sp>
        <p:nvSpPr>
          <p:cNvPr id="283" name="Google Shape;283;p32"/>
          <p:cNvSpPr/>
          <p:nvPr/>
        </p:nvSpPr>
        <p:spPr>
          <a:xfrm>
            <a:off x="6567320" y="135271"/>
            <a:ext cx="2329616" cy="758159"/>
          </a:xfrm>
          <a:custGeom>
            <a:avLst/>
            <a:gdLst/>
            <a:ahLst/>
            <a:cxnLst/>
            <a:rect l="l" t="t" r="r" b="b"/>
            <a:pathLst>
              <a:path w="4659232" h="1516318" extrusionOk="0">
                <a:moveTo>
                  <a:pt x="0" y="0"/>
                </a:moveTo>
                <a:lnTo>
                  <a:pt x="4659232" y="0"/>
                </a:lnTo>
                <a:lnTo>
                  <a:pt x="4659232" y="1516318"/>
                </a:lnTo>
                <a:lnTo>
                  <a:pt x="0" y="1516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33"/>
          <p:cNvGrpSpPr/>
          <p:nvPr/>
        </p:nvGrpSpPr>
        <p:grpSpPr>
          <a:xfrm>
            <a:off x="8972550" y="0"/>
            <a:ext cx="172250" cy="515150"/>
            <a:chOff x="0" y="0"/>
            <a:chExt cx="459334" cy="1373734"/>
          </a:xfrm>
        </p:grpSpPr>
        <p:sp>
          <p:nvSpPr>
            <p:cNvPr id="289" name="Google Shape;289;p33"/>
            <p:cNvSpPr/>
            <p:nvPr/>
          </p:nvSpPr>
          <p:spPr>
            <a:xfrm>
              <a:off x="0" y="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33"/>
            <p:cNvSpPr/>
            <p:nvPr/>
          </p:nvSpPr>
          <p:spPr>
            <a:xfrm>
              <a:off x="0" y="4572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33"/>
            <p:cNvSpPr/>
            <p:nvPr/>
          </p:nvSpPr>
          <p:spPr>
            <a:xfrm>
              <a:off x="0" y="9144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2" name="Google Shape;292;p33"/>
          <p:cNvGrpSpPr/>
          <p:nvPr/>
        </p:nvGrpSpPr>
        <p:grpSpPr>
          <a:xfrm rot="-5400000">
            <a:off x="685800" y="4456900"/>
            <a:ext cx="172250" cy="515150"/>
            <a:chOff x="0" y="0"/>
            <a:chExt cx="459334" cy="1373734"/>
          </a:xfrm>
        </p:grpSpPr>
        <p:sp>
          <p:nvSpPr>
            <p:cNvPr id="293" name="Google Shape;293;p33"/>
            <p:cNvSpPr/>
            <p:nvPr/>
          </p:nvSpPr>
          <p:spPr>
            <a:xfrm>
              <a:off x="0" y="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5F951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33"/>
            <p:cNvSpPr/>
            <p:nvPr/>
          </p:nvSpPr>
          <p:spPr>
            <a:xfrm>
              <a:off x="0" y="4572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17273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33"/>
            <p:cNvSpPr/>
            <p:nvPr/>
          </p:nvSpPr>
          <p:spPr>
            <a:xfrm>
              <a:off x="0" y="914400"/>
              <a:ext cx="459334" cy="459334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6" name="Google Shape;296;p33"/>
          <p:cNvSpPr/>
          <p:nvPr/>
        </p:nvSpPr>
        <p:spPr>
          <a:xfrm>
            <a:off x="6309244" y="2310891"/>
            <a:ext cx="2320406" cy="2318260"/>
          </a:xfrm>
          <a:custGeom>
            <a:avLst/>
            <a:gdLst/>
            <a:ahLst/>
            <a:cxnLst/>
            <a:rect l="l" t="t" r="r" b="b"/>
            <a:pathLst>
              <a:path w="4640812" h="4636519" extrusionOk="0">
                <a:moveTo>
                  <a:pt x="0" y="0"/>
                </a:moveTo>
                <a:lnTo>
                  <a:pt x="4640812" y="0"/>
                </a:lnTo>
                <a:lnTo>
                  <a:pt x="4640812" y="4636519"/>
                </a:lnTo>
                <a:lnTo>
                  <a:pt x="0" y="46365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33"/>
          <p:cNvSpPr txBox="1"/>
          <p:nvPr/>
        </p:nvSpPr>
        <p:spPr>
          <a:xfrm>
            <a:off x="1169125" y="1441825"/>
            <a:ext cx="6749100" cy="22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70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captures specific “signals” that reveal insights into a shipper’s journey, showing not only when they’re researching new services but also their </a:t>
            </a:r>
            <a:r>
              <a:rPr lang="en" sz="27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level of engagement with industry content, competitors they might be considering, where they are in the funnel, and more.</a:t>
            </a:r>
            <a:endParaRPr sz="2700">
              <a:solidFill>
                <a:schemeClr val="lt1"/>
              </a:solidFill>
            </a:endParaRPr>
          </a:p>
        </p:txBody>
      </p:sp>
      <p:sp>
        <p:nvSpPr>
          <p:cNvPr id="298" name="Google Shape;298;p33"/>
          <p:cNvSpPr txBox="1"/>
          <p:nvPr/>
        </p:nvSpPr>
        <p:spPr>
          <a:xfrm>
            <a:off x="6096001" y="4808318"/>
            <a:ext cx="29718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5F951"/>
                </a:solidFill>
                <a:latin typeface="Ruda"/>
                <a:ea typeface="Ruda"/>
                <a:cs typeface="Ruda"/>
                <a:sym typeface="Ruda"/>
              </a:rPr>
              <a:t>June 8-10, 2025, | Austin, Texas</a:t>
            </a:r>
            <a:endParaRPr sz="700"/>
          </a:p>
        </p:txBody>
      </p:sp>
      <p:sp>
        <p:nvSpPr>
          <p:cNvPr id="299" name="Google Shape;299;p33"/>
          <p:cNvSpPr/>
          <p:nvPr/>
        </p:nvSpPr>
        <p:spPr>
          <a:xfrm>
            <a:off x="6567320" y="135271"/>
            <a:ext cx="2329616" cy="758159"/>
          </a:xfrm>
          <a:custGeom>
            <a:avLst/>
            <a:gdLst/>
            <a:ahLst/>
            <a:cxnLst/>
            <a:rect l="l" t="t" r="r" b="b"/>
            <a:pathLst>
              <a:path w="4659232" h="1516318" extrusionOk="0">
                <a:moveTo>
                  <a:pt x="0" y="0"/>
                </a:moveTo>
                <a:lnTo>
                  <a:pt x="4659232" y="0"/>
                </a:lnTo>
                <a:lnTo>
                  <a:pt x="4659232" y="1516318"/>
                </a:lnTo>
                <a:lnTo>
                  <a:pt x="0" y="1516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33"/>
          <p:cNvSpPr txBox="1"/>
          <p:nvPr/>
        </p:nvSpPr>
        <p:spPr>
          <a:xfrm>
            <a:off x="835575" y="515150"/>
            <a:ext cx="5380500" cy="6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5F951"/>
                </a:solidFill>
                <a:latin typeface="Staatliches"/>
                <a:ea typeface="Staatliches"/>
                <a:cs typeface="Staatliches"/>
                <a:sym typeface="Staatliches"/>
              </a:rPr>
              <a:t>Understanding </a:t>
            </a:r>
            <a:r>
              <a:rPr lang="en" sz="36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intent data</a:t>
            </a:r>
            <a:endParaRPr sz="3600">
              <a:solidFill>
                <a:srgbClr val="A5F95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1815</Words>
  <Application>Microsoft Office PowerPoint</Application>
  <PresentationFormat>On-screen Show (16:9)</PresentationFormat>
  <Paragraphs>258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Ruda</vt:lpstr>
      <vt:lpstr>Lexend ExtraLight</vt:lpstr>
      <vt:lpstr>Arial</vt:lpstr>
      <vt:lpstr>Calibri</vt:lpstr>
      <vt:lpstr>Lexend Thin</vt:lpstr>
      <vt:lpstr>Staatliches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Eileen Dabrowski</cp:lastModifiedBy>
  <cp:revision>1</cp:revision>
  <dcterms:modified xsi:type="dcterms:W3CDTF">2025-05-15T19:29:45Z</dcterms:modified>
</cp:coreProperties>
</file>