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5143500" type="screen16x9"/>
  <p:notesSz cx="6858000" cy="9144000"/>
  <p:embeddedFontLst>
    <p:embeddedFont>
      <p:font typeface="Ruda" panose="020B0604020202020204" charset="0"/>
      <p:regular r:id="rId28"/>
      <p:bold r:id="rId29"/>
    </p:embeddedFont>
    <p:embeddedFont>
      <p:font typeface="Ruda Black" panose="020B0604020202020204" charset="0"/>
      <p:bold r:id="rId30"/>
    </p:embeddedFont>
    <p:embeddedFont>
      <p:font typeface="Staatliches" pitchFamily="2"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706" y="3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d15d96950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35d15d96950_2_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5d15d96950_2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This 'Sketchplanations' comic brilliantly visualizes the essence of the Rule of 7. It's not about bombarding someone. It's about subtle, consistent presence. [Point to comic panels as you speak] You see the Apple just enough times, in different contexts, that it becomes familiar. It registers. And then, when the need arises – when you’re 'hungry' – the immediate, almost unconscious, thought is 'mmm... apple.' That's the power of the Rule of 7: building familiarity and preference so your brand is the default choice when the need arises.</a:t>
            </a:r>
            <a:endParaRPr sz="1000">
              <a:solidFill>
                <a:schemeClr val="dk1"/>
              </a:solidFill>
            </a:endParaRPr>
          </a:p>
          <a:p>
            <a:pPr marL="0" lvl="0" indent="0" algn="l" rtl="0">
              <a:lnSpc>
                <a:spcPct val="115000"/>
              </a:lnSpc>
              <a:spcBef>
                <a:spcPts val="1200"/>
              </a:spcBef>
              <a:spcAft>
                <a:spcPts val="0"/>
              </a:spcAft>
              <a:buNone/>
            </a:pPr>
            <a:endParaRPr sz="900">
              <a:solidFill>
                <a:schemeClr val="dk1"/>
              </a:solidFill>
              <a:latin typeface="Times New Roman"/>
              <a:ea typeface="Times New Roman"/>
              <a:cs typeface="Times New Roman"/>
              <a:sym typeface="Times New Roman"/>
            </a:endParaRPr>
          </a:p>
          <a:p>
            <a:pPr marL="0" lvl="0" indent="0" algn="l" rtl="0">
              <a:spcBef>
                <a:spcPts val="1600"/>
              </a:spcBef>
              <a:spcAft>
                <a:spcPts val="0"/>
              </a:spcAft>
              <a:buNone/>
            </a:pPr>
            <a:endParaRPr/>
          </a:p>
          <a:p>
            <a:pPr marL="0" lvl="0" indent="0" algn="l" rtl="0">
              <a:spcBef>
                <a:spcPts val="0"/>
              </a:spcBef>
              <a:spcAft>
                <a:spcPts val="0"/>
              </a:spcAft>
              <a:buNone/>
            </a:pPr>
            <a:endParaRPr/>
          </a:p>
        </p:txBody>
      </p:sp>
      <p:sp>
        <p:nvSpPr>
          <p:cNvPr id="294" name="Google Shape;294;g35d15d96950_2_17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5d15d96950_2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1"/>
                </a:solidFill>
              </a:rPr>
              <a:t>Next, paid media. It's a powerhouse, but it's crucial to understand its true role. Think of paid media as your megaphone. [Gesture towards megaphones]. It allows you to project your message far and wide, to reach specific audiences with incredible precision. But you can't just shout into a megaphone without a clear message. Your megaphone amplifies your </a:t>
            </a:r>
            <a:r>
              <a:rPr lang="en" sz="1000" i="1">
                <a:solidFill>
                  <a:schemeClr val="dk1"/>
                </a:solidFill>
              </a:rPr>
              <a:t>strategy</a:t>
            </a:r>
            <a:r>
              <a:rPr lang="en" sz="1000">
                <a:solidFill>
                  <a:schemeClr val="dk1"/>
                </a:solidFill>
              </a:rPr>
              <a:t>. [Point to marketing plan template]. It starts with defining your business, your target market, your market strategy, your budget. Paid media then becomes the tool to effectively scale and target that well-defined message. Without a solid strategy, you're just making noise; with one, you're commanding attention and driving action.</a:t>
            </a:r>
            <a:endParaRPr sz="10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 b="1">
                <a:solidFill>
                  <a:schemeClr val="dk1"/>
                </a:solidFill>
              </a:rPr>
              <a:t>Goal:</a:t>
            </a:r>
            <a:r>
              <a:rPr lang="en">
                <a:solidFill>
                  <a:schemeClr val="dk1"/>
                </a:solidFill>
              </a:rPr>
              <a:t> B2B paid media aims for high-quality lead generation, improved conversions, and increased marketing's contribution to the sales pipeline.</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Key Channels:</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 b="1">
                <a:solidFill>
                  <a:schemeClr val="dk1"/>
                </a:solidFill>
              </a:rPr>
              <a:t>Social Media Advertising:</a:t>
            </a:r>
            <a:r>
              <a:rPr lang="en">
                <a:solidFill>
                  <a:schemeClr val="dk1"/>
                </a:solidFill>
              </a:rPr>
              <a:t> While platforms differ from B2C, social media is a top paid content marketing measure, with </a:t>
            </a:r>
            <a:r>
              <a:rPr lang="en" b="1">
                <a:solidFill>
                  <a:schemeClr val="dk1"/>
                </a:solidFill>
              </a:rPr>
              <a:t>73% of B2B content marketers</a:t>
            </a:r>
            <a:r>
              <a:rPr lang="en">
                <a:solidFill>
                  <a:schemeClr val="dk1"/>
                </a:solidFill>
              </a:rPr>
              <a:t> allocating budget to it. </a:t>
            </a:r>
            <a:r>
              <a:rPr lang="en" b="1">
                <a:solidFill>
                  <a:schemeClr val="dk1"/>
                </a:solidFill>
              </a:rPr>
              <a:t>LinkedIn Ads are particularly effective</a:t>
            </a:r>
            <a:r>
              <a:rPr lang="en">
                <a:solidFill>
                  <a:schemeClr val="dk1"/>
                </a:solidFill>
              </a:rPr>
              <a:t>, with </a:t>
            </a:r>
            <a:r>
              <a:rPr lang="en" b="1">
                <a:solidFill>
                  <a:schemeClr val="dk1"/>
                </a:solidFill>
              </a:rPr>
              <a:t>65% of B2B organizations acquiring clients</a:t>
            </a:r>
            <a:r>
              <a:rPr lang="en">
                <a:solidFill>
                  <a:schemeClr val="dk1"/>
                </a:solidFill>
              </a:rPr>
              <a:t> through them.</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b="1">
                <a:solidFill>
                  <a:schemeClr val="dk1"/>
                </a:solidFill>
              </a:rPr>
              <a:t>PPC (Pay-Per-Click):</a:t>
            </a:r>
            <a:r>
              <a:rPr lang="en">
                <a:solidFill>
                  <a:schemeClr val="dk1"/>
                </a:solidFill>
              </a:rPr>
              <a:t> Remains strong, with </a:t>
            </a:r>
            <a:r>
              <a:rPr lang="en" b="1">
                <a:solidFill>
                  <a:schemeClr val="dk1"/>
                </a:solidFill>
              </a:rPr>
              <a:t>64% of B2B content marketers</a:t>
            </a:r>
            <a:r>
              <a:rPr lang="en">
                <a:solidFill>
                  <a:schemeClr val="dk1"/>
                </a:solidFill>
              </a:rPr>
              <a:t> using it. Search engines offer B2B businesses an average close rate of </a:t>
            </a:r>
            <a:r>
              <a:rPr lang="en" b="1">
                <a:solidFill>
                  <a:schemeClr val="dk1"/>
                </a:solidFill>
              </a:rPr>
              <a:t>14.6%</a:t>
            </a:r>
            <a:r>
              <a:rPr lang="en">
                <a:solidFill>
                  <a:schemeClr val="dk1"/>
                </a:solidFill>
              </a:rPr>
              <a:t>, significantly higher than traditional methods.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b="1">
                <a:solidFill>
                  <a:schemeClr val="dk1"/>
                </a:solidFill>
              </a:rPr>
              <a:t>Video Marketing:</a:t>
            </a:r>
            <a:r>
              <a:rPr lang="en">
                <a:solidFill>
                  <a:schemeClr val="dk1"/>
                </a:solidFill>
              </a:rPr>
              <a:t> Gaining significant momentum, with </a:t>
            </a:r>
            <a:r>
              <a:rPr lang="en" b="1">
                <a:solidFill>
                  <a:schemeClr val="dk1"/>
                </a:solidFill>
              </a:rPr>
              <a:t>69% of B2B marketers</a:t>
            </a:r>
            <a:r>
              <a:rPr lang="en">
                <a:solidFill>
                  <a:schemeClr val="dk1"/>
                </a:solidFill>
              </a:rPr>
              <a:t> planning to increase investment in video content in 2024.</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b="1">
                <a:solidFill>
                  <a:schemeClr val="dk1"/>
                </a:solidFill>
              </a:rPr>
              <a:t>Digital Display Ads:</a:t>
            </a:r>
            <a:r>
              <a:rPr lang="en">
                <a:solidFill>
                  <a:schemeClr val="dk1"/>
                </a:solidFill>
              </a:rPr>
              <a:t> Used by </a:t>
            </a:r>
            <a:r>
              <a:rPr lang="en" b="1">
                <a:solidFill>
                  <a:schemeClr val="dk1"/>
                </a:solidFill>
              </a:rPr>
              <a:t>62% of B2B content marketers</a:t>
            </a:r>
            <a:r>
              <a:rPr lang="en">
                <a:solidFill>
                  <a:schemeClr val="dk1"/>
                </a:solidFill>
              </a:rPr>
              <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b="1">
                <a:solidFill>
                  <a:schemeClr val="dk1"/>
                </a:solidFill>
              </a:rPr>
              <a:t>Mobile Growth:</a:t>
            </a:r>
            <a:r>
              <a:rPr lang="en">
                <a:solidFill>
                  <a:schemeClr val="dk1"/>
                </a:solidFill>
              </a:rPr>
              <a:t> Mobile accounted for nearly </a:t>
            </a:r>
            <a:r>
              <a:rPr lang="en" b="1">
                <a:solidFill>
                  <a:schemeClr val="dk1"/>
                </a:solidFill>
              </a:rPr>
              <a:t>48% of B2B ad spending in 2023</a:t>
            </a:r>
            <a:r>
              <a:rPr lang="en">
                <a:solidFill>
                  <a:schemeClr val="dk1"/>
                </a:solidFill>
              </a:rPr>
              <a:t> and is expected to surpass 50% by the end of 2025.</a:t>
            </a:r>
            <a:endParaRPr>
              <a:solidFill>
                <a:schemeClr val="dk1"/>
              </a:solidFill>
            </a:endParaRPr>
          </a:p>
          <a:p>
            <a:pPr marL="0" lvl="0" indent="0" algn="l" rtl="0">
              <a:lnSpc>
                <a:spcPct val="115000"/>
              </a:lnSpc>
              <a:spcBef>
                <a:spcPts val="1200"/>
              </a:spcBef>
              <a:spcAft>
                <a:spcPts val="0"/>
              </a:spcAft>
              <a:buNone/>
            </a:pPr>
            <a:endParaRPr sz="900">
              <a:solidFill>
                <a:schemeClr val="dk1"/>
              </a:solidFill>
              <a:latin typeface="Times New Roman"/>
              <a:ea typeface="Times New Roman"/>
              <a:cs typeface="Times New Roman"/>
              <a:sym typeface="Times New Roman"/>
            </a:endParaRPr>
          </a:p>
          <a:p>
            <a:pPr marL="0" lvl="0" indent="0" algn="l" rtl="0">
              <a:spcBef>
                <a:spcPts val="1600"/>
              </a:spcBef>
              <a:spcAft>
                <a:spcPts val="0"/>
              </a:spcAft>
              <a:buNone/>
            </a:pPr>
            <a:endParaRPr/>
          </a:p>
        </p:txBody>
      </p:sp>
      <p:sp>
        <p:nvSpPr>
          <p:cNvPr id="311" name="Google Shape;311;g35d15d96950_2_1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5d15d96950_2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Now, influencer marketing. If you’ve started exploring this space, you know that the sheer volume of options can feel endless and overwhelming. From massive social media stars to highly specialized niche experts. But the critical takeaway here is: there </a:t>
            </a:r>
            <a:r>
              <a:rPr lang="en" sz="1000" i="1">
                <a:solidFill>
                  <a:schemeClr val="dk1"/>
                </a:solidFill>
              </a:rPr>
              <a:t>is</a:t>
            </a:r>
            <a:r>
              <a:rPr lang="en" sz="1000">
                <a:solidFill>
                  <a:schemeClr val="dk1"/>
                </a:solidFill>
              </a:rPr>
              <a:t> a best fit for </a:t>
            </a:r>
            <a:r>
              <a:rPr lang="en" sz="1000" i="1">
                <a:solidFill>
                  <a:schemeClr val="dk1"/>
                </a:solidFill>
              </a:rPr>
              <a:t>your</a:t>
            </a:r>
            <a:r>
              <a:rPr lang="en" sz="1000">
                <a:solidFill>
                  <a:schemeClr val="dk1"/>
                </a:solidFill>
              </a:rPr>
              <a:t> brand, for </a:t>
            </a:r>
            <a:r>
              <a:rPr lang="en" sz="1000" i="1">
                <a:solidFill>
                  <a:schemeClr val="dk1"/>
                </a:solidFill>
              </a:rPr>
              <a:t>your</a:t>
            </a:r>
            <a:r>
              <a:rPr lang="en" sz="1000">
                <a:solidFill>
                  <a:schemeClr val="dk1"/>
                </a:solidFill>
              </a:rPr>
              <a:t> audience, and for </a:t>
            </a:r>
            <a:r>
              <a:rPr lang="en" sz="1000" i="1">
                <a:solidFill>
                  <a:schemeClr val="dk1"/>
                </a:solidFill>
              </a:rPr>
              <a:t>your</a:t>
            </a:r>
            <a:r>
              <a:rPr lang="en" sz="1000">
                <a:solidFill>
                  <a:schemeClr val="dk1"/>
                </a:solidFill>
              </a:rPr>
              <a:t> specific marketing goals. Look at the example on this slide: niche podcasts focused purely on the supply chain industry. These are the B2B influencers. They may not have millions of followers, but they have the deep trust and attention of </a:t>
            </a:r>
            <a:r>
              <a:rPr lang="en" sz="1000" i="1">
                <a:solidFill>
                  <a:schemeClr val="dk1"/>
                </a:solidFill>
              </a:rPr>
              <a:t>your exact target audience</a:t>
            </a:r>
            <a:r>
              <a:rPr lang="en" sz="1000">
                <a:solidFill>
                  <a:schemeClr val="dk1"/>
                </a:solidFill>
              </a:rPr>
              <a:t>. The strategy is to ID those individuals or platforms who already have the trust and ear of your ideal customer, whose values align with yours, and then collaborate authentically to reach highly engaged, pre-qualified audiences</a:t>
            </a:r>
            <a:endParaRPr sz="1000">
              <a:solidFill>
                <a:schemeClr val="dk1"/>
              </a:solidFill>
            </a:endParaRPr>
          </a:p>
          <a:p>
            <a:pPr marL="0" lvl="0" indent="0" algn="l" rtl="0">
              <a:lnSpc>
                <a:spcPct val="115000"/>
              </a:lnSpc>
              <a:spcBef>
                <a:spcPts val="1200"/>
              </a:spcBef>
              <a:spcAft>
                <a:spcPts val="0"/>
              </a:spcAft>
              <a:buNone/>
            </a:pPr>
            <a:endParaRPr sz="900" b="1">
              <a:solidFill>
                <a:schemeClr val="dk1"/>
              </a:solidFill>
              <a:latin typeface="Times New Roman"/>
              <a:ea typeface="Times New Roman"/>
              <a:cs typeface="Times New Roman"/>
              <a:sym typeface="Times New Roman"/>
            </a:endParaRPr>
          </a:p>
          <a:p>
            <a:pPr marL="0" lvl="0" indent="0" algn="l" rtl="0">
              <a:lnSpc>
                <a:spcPct val="115000"/>
              </a:lnSpc>
              <a:spcBef>
                <a:spcPts val="1600"/>
              </a:spcBef>
              <a:spcAft>
                <a:spcPts val="0"/>
              </a:spcAft>
              <a:buNone/>
            </a:pPr>
            <a:r>
              <a:rPr lang="en" sz="900" b="1">
                <a:solidFill>
                  <a:schemeClr val="dk1"/>
                </a:solidFill>
                <a:latin typeface="Times New Roman"/>
                <a:ea typeface="Times New Roman"/>
                <a:cs typeface="Times New Roman"/>
                <a:sym typeface="Times New Roman"/>
              </a:rPr>
              <a:t>Key Point</a:t>
            </a:r>
            <a:r>
              <a:rPr lang="en" sz="900">
                <a:solidFill>
                  <a:schemeClr val="dk1"/>
                </a:solidFill>
                <a:latin typeface="Times New Roman"/>
                <a:ea typeface="Times New Roman"/>
                <a:cs typeface="Times New Roman"/>
                <a:sym typeface="Times New Roman"/>
              </a:rPr>
              <a:t>: In B2B, trust = currency. And trust is often built by </a:t>
            </a:r>
            <a:r>
              <a:rPr lang="en" sz="900" i="1">
                <a:solidFill>
                  <a:schemeClr val="dk1"/>
                </a:solidFill>
                <a:latin typeface="Times New Roman"/>
                <a:ea typeface="Times New Roman"/>
                <a:cs typeface="Times New Roman"/>
                <a:sym typeface="Times New Roman"/>
              </a:rPr>
              <a:t>people</a:t>
            </a:r>
            <a:r>
              <a:rPr lang="en" sz="900">
                <a:solidFill>
                  <a:schemeClr val="dk1"/>
                </a:solidFill>
                <a:latin typeface="Times New Roman"/>
                <a:ea typeface="Times New Roman"/>
                <a:cs typeface="Times New Roman"/>
                <a:sym typeface="Times New Roman"/>
              </a:rPr>
              <a:t>, not brands.</a:t>
            </a:r>
            <a:endParaRPr sz="900">
              <a:solidFill>
                <a:schemeClr val="dk1"/>
              </a:solidFill>
              <a:latin typeface="Times New Roman"/>
              <a:ea typeface="Times New Roman"/>
              <a:cs typeface="Times New Roman"/>
              <a:sym typeface="Times New Roman"/>
            </a:endParaRPr>
          </a:p>
          <a:p>
            <a:pPr marL="0" lvl="0" indent="0" algn="l" rtl="0">
              <a:lnSpc>
                <a:spcPct val="115000"/>
              </a:lnSpc>
              <a:spcBef>
                <a:spcPts val="1600"/>
              </a:spcBef>
              <a:spcAft>
                <a:spcPts val="0"/>
              </a:spcAft>
              <a:buNone/>
            </a:pPr>
            <a:r>
              <a:rPr lang="en" sz="900" b="1">
                <a:solidFill>
                  <a:schemeClr val="dk1"/>
                </a:solidFill>
                <a:latin typeface="Times New Roman"/>
                <a:ea typeface="Times New Roman"/>
                <a:cs typeface="Times New Roman"/>
                <a:sym typeface="Times New Roman"/>
              </a:rPr>
              <a:t>Story</a:t>
            </a:r>
            <a:r>
              <a:rPr lang="en" sz="900">
                <a:solidFill>
                  <a:schemeClr val="dk1"/>
                </a:solidFill>
                <a:latin typeface="Times New Roman"/>
                <a:ea typeface="Times New Roman"/>
                <a:cs typeface="Times New Roman"/>
                <a:sym typeface="Times New Roman"/>
              </a:rPr>
              <a:t>: Share how “Women in Supply Chain” or “Blended” featured a guest who saw a spike in inbound leads after sharing their episode—proof that influence is measurable.</a:t>
            </a:r>
            <a:endParaRPr sz="900">
              <a:solidFill>
                <a:schemeClr val="dk1"/>
              </a:solidFill>
              <a:latin typeface="Times New Roman"/>
              <a:ea typeface="Times New Roman"/>
              <a:cs typeface="Times New Roman"/>
              <a:sym typeface="Times New Roman"/>
            </a:endParaRPr>
          </a:p>
          <a:p>
            <a:pPr marL="0" lvl="0" indent="0" algn="l" rtl="0">
              <a:lnSpc>
                <a:spcPct val="115000"/>
              </a:lnSpc>
              <a:spcBef>
                <a:spcPts val="1600"/>
              </a:spcBef>
              <a:spcAft>
                <a:spcPts val="0"/>
              </a:spcAft>
              <a:buNone/>
            </a:pPr>
            <a:r>
              <a:rPr lang="en" sz="900" b="1">
                <a:solidFill>
                  <a:schemeClr val="dk1"/>
                </a:solidFill>
                <a:latin typeface="Times New Roman"/>
                <a:ea typeface="Times New Roman"/>
                <a:cs typeface="Times New Roman"/>
                <a:sym typeface="Times New Roman"/>
              </a:rPr>
              <a:t>Actionable Insight</a:t>
            </a:r>
            <a:r>
              <a:rPr lang="en" sz="900">
                <a:solidFill>
                  <a:schemeClr val="dk1"/>
                </a:solidFill>
                <a:latin typeface="Times New Roman"/>
                <a:ea typeface="Times New Roman"/>
                <a:cs typeface="Times New Roman"/>
                <a:sym typeface="Times New Roman"/>
              </a:rPr>
              <a:t>: Don’t chase celebrity. Choose micro-influencers who are </a:t>
            </a:r>
            <a:r>
              <a:rPr lang="en" sz="900" i="1">
                <a:solidFill>
                  <a:schemeClr val="dk1"/>
                </a:solidFill>
                <a:latin typeface="Times New Roman"/>
                <a:ea typeface="Times New Roman"/>
                <a:cs typeface="Times New Roman"/>
                <a:sym typeface="Times New Roman"/>
              </a:rPr>
              <a:t>relevant, consistent, and respected</a:t>
            </a:r>
            <a:r>
              <a:rPr lang="en" sz="900">
                <a:solidFill>
                  <a:schemeClr val="dk1"/>
                </a:solidFill>
                <a:latin typeface="Times New Roman"/>
                <a:ea typeface="Times New Roman"/>
                <a:cs typeface="Times New Roman"/>
                <a:sym typeface="Times New Roman"/>
              </a:rPr>
              <a:t> in your niche.</a:t>
            </a:r>
            <a:endParaRPr>
              <a:solidFill>
                <a:schemeClr val="dk1"/>
              </a:solidFill>
            </a:endParaRPr>
          </a:p>
          <a:p>
            <a:pPr marL="0" lvl="0" indent="0" algn="l" rtl="0">
              <a:lnSpc>
                <a:spcPct val="115000"/>
              </a:lnSpc>
              <a:spcBef>
                <a:spcPts val="1600"/>
              </a:spcBef>
              <a:spcAft>
                <a:spcPts val="0"/>
              </a:spcAft>
              <a:buNone/>
            </a:pPr>
            <a:r>
              <a:rPr lang="en" sz="900">
                <a:solidFill>
                  <a:schemeClr val="dk1"/>
                </a:solidFill>
                <a:latin typeface="Times New Roman"/>
                <a:ea typeface="Times New Roman"/>
                <a:cs typeface="Times New Roman"/>
                <a:sym typeface="Times New Roman"/>
              </a:rPr>
              <a:t>50 Best Procurement Pod https://procurementsoftware.site/blog/procurement-podcasts/</a:t>
            </a:r>
            <a:endParaRPr sz="900">
              <a:solidFill>
                <a:schemeClr val="dk1"/>
              </a:solidFill>
              <a:latin typeface="Times New Roman"/>
              <a:ea typeface="Times New Roman"/>
              <a:cs typeface="Times New Roman"/>
              <a:sym typeface="Times New Roman"/>
            </a:endParaRPr>
          </a:p>
          <a:p>
            <a:pPr marL="0" lvl="0" indent="0" algn="l" rtl="0">
              <a:spcBef>
                <a:spcPts val="1600"/>
              </a:spcBef>
              <a:spcAft>
                <a:spcPts val="0"/>
              </a:spcAft>
              <a:buNone/>
            </a:pPr>
            <a:endParaRPr/>
          </a:p>
        </p:txBody>
      </p:sp>
      <p:sp>
        <p:nvSpPr>
          <p:cNvPr id="335" name="Google Shape;335;g35d15d96950_2_20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5d15d96950_2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So, we’ve discussed the individual power of the Rule of 7, Paid Media, and Influencer Marketing. Now, let’s talk about the true game-changer: putting it all together. How do these distinct, powerful pieces interact to form a cohesive, unstoppable force that elevates your marketing efforts?</a:t>
            </a:r>
            <a:endParaRPr sz="1000">
              <a:solidFill>
                <a:schemeClr val="dk1"/>
              </a:solidFill>
            </a:endParaRPr>
          </a:p>
          <a:p>
            <a:pPr marL="0" lvl="0" indent="0" algn="l" rtl="0">
              <a:lnSpc>
                <a:spcPct val="115000"/>
              </a:lnSpc>
              <a:spcBef>
                <a:spcPts val="1200"/>
              </a:spcBef>
              <a:spcAft>
                <a:spcPts val="0"/>
              </a:spcAft>
              <a:buNone/>
            </a:pPr>
            <a:endParaRPr sz="900">
              <a:solidFill>
                <a:schemeClr val="dk1"/>
              </a:solidFill>
              <a:latin typeface="Times New Roman"/>
              <a:ea typeface="Times New Roman"/>
              <a:cs typeface="Times New Roman"/>
              <a:sym typeface="Times New Roman"/>
            </a:endParaRPr>
          </a:p>
          <a:p>
            <a:pPr marL="0" lvl="0" indent="0" algn="l" rtl="0">
              <a:spcBef>
                <a:spcPts val="1600"/>
              </a:spcBef>
              <a:spcAft>
                <a:spcPts val="0"/>
              </a:spcAft>
              <a:buNone/>
            </a:pPr>
            <a:endParaRPr/>
          </a:p>
        </p:txBody>
      </p:sp>
      <p:sp>
        <p:nvSpPr>
          <p:cNvPr id="351" name="Google Shape;351;g35d15d96950_2_30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5d2eea3f4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In today’s data-driven world, ROI analysis is no longer a luxury; it’s absolutely table stakes. If you're investing resources, you </a:t>
            </a:r>
            <a:r>
              <a:rPr lang="en" sz="1000" i="1">
                <a:solidFill>
                  <a:schemeClr val="dk1"/>
                </a:solidFill>
              </a:rPr>
              <a:t>must</a:t>
            </a:r>
            <a:r>
              <a:rPr lang="en" sz="1000">
                <a:solidFill>
                  <a:schemeClr val="dk1"/>
                </a:solidFill>
              </a:rPr>
              <a:t> know what you're getting back. However, the true value of ROI analysis goes far beyond tracking vanity metrics like likes or impressions. It demands deep collaboration – between marketing, sales, and even operations – to truly track conversions, understand pipeline contribution, measure customer lifetime value, and link marketing efforts directly to overall business impact. We need to look beyond surface-level numbers and understand the authentic, measurable value generated by our integrated efforts.</a:t>
            </a:r>
            <a:endParaRPr sz="1000">
              <a:solidFill>
                <a:schemeClr val="dk1"/>
              </a:solidFill>
            </a:endParaRPr>
          </a:p>
          <a:p>
            <a:pPr marL="0" lvl="0" indent="0" algn="l" rtl="0">
              <a:spcBef>
                <a:spcPts val="0"/>
              </a:spcBef>
              <a:spcAft>
                <a:spcPts val="0"/>
              </a:spcAft>
              <a:buNone/>
            </a:pPr>
            <a:endParaRPr/>
          </a:p>
        </p:txBody>
      </p:sp>
      <p:sp>
        <p:nvSpPr>
          <p:cNvPr id="371" name="Google Shape;371;g35d2eea3f4e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5d15d96950_2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Let's ground this with a practical, personal example: preparing for a race, like a marathon. If you’re training, you wouldn't just focus on 'mileage,' would you? [Pause, look for nods]. No, you need proper hydration, strategic cross-training to build strength and flexibility, carefully planned mileage progression, disciplined energy intake, adequate rest and recovery to prevent injury, and a strong mental game. Each of these components, while distinct disciplines, is absolutely essential and interconnected for peak performance on race day. You can't truly debate which one is most important; they all contribute to the overall goal of finishing strong and performing your best.</a:t>
            </a:r>
            <a:endParaRPr sz="1000">
              <a:solidFill>
                <a:schemeClr val="dk1"/>
              </a:solidFill>
            </a:endParaRPr>
          </a:p>
          <a:p>
            <a:pPr marL="0" lvl="0" indent="0" algn="l" rtl="0">
              <a:spcBef>
                <a:spcPts val="0"/>
              </a:spcBef>
              <a:spcAft>
                <a:spcPts val="0"/>
              </a:spcAft>
              <a:buNone/>
            </a:pPr>
            <a:endParaRPr/>
          </a:p>
        </p:txBody>
      </p:sp>
      <p:sp>
        <p:nvSpPr>
          <p:cNvPr id="381" name="Google Shape;381;g35d15d96950_2_1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5d3cd12df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And this leads to our core message today. When it's personal, when it's our health, our fitness, or a deeply important goal, we instinctively understand that all the essential elements must work together. We don’t debate if hydration is more important than mileage. They’re all essential. So, why do we sometimes debate the essentials when it comes to business? In marketing, the Rule of 7, paid media, influencer marketing, your content, your analytics – they are not standalone tactics. They are interconnected, essential pillars of a truly successful, integrated strategy. Embrace the 'all essential' mindset for your business.</a:t>
            </a:r>
            <a:endParaRPr sz="1000">
              <a:solidFill>
                <a:schemeClr val="dk1"/>
              </a:solidFill>
            </a:endParaRPr>
          </a:p>
          <a:p>
            <a:pPr marL="0" lvl="0" indent="0" algn="l" rtl="0">
              <a:spcBef>
                <a:spcPts val="0"/>
              </a:spcBef>
              <a:spcAft>
                <a:spcPts val="0"/>
              </a:spcAft>
              <a:buNone/>
            </a:pPr>
            <a:endParaRPr/>
          </a:p>
        </p:txBody>
      </p:sp>
      <p:sp>
        <p:nvSpPr>
          <p:cNvPr id="428" name="Google Shape;428;g35d3cd12df2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5d15d96950_2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Think about what's working well now, and how you can inject more power and precision into it. What specific paid ads or types of influencers could truly move the needle for </a:t>
            </a:r>
            <a:r>
              <a:rPr lang="en" i="1">
                <a:solidFill>
                  <a:schemeClr val="dk1"/>
                </a:solidFill>
              </a:rPr>
              <a:t>that particular channel</a:t>
            </a:r>
            <a:r>
              <a:rPr lang="en">
                <a:solidFill>
                  <a:schemeClr val="dk1"/>
                </a:solidFill>
              </a:rPr>
              <a:t> and a </a:t>
            </a:r>
            <a:r>
              <a:rPr lang="en" i="1">
                <a:solidFill>
                  <a:schemeClr val="dk1"/>
                </a:solidFill>
              </a:rPr>
              <a:t>specific goal</a:t>
            </a:r>
            <a:r>
              <a:rPr lang="en">
                <a:solidFill>
                  <a:schemeClr val="dk1"/>
                </a:solidFill>
              </a:rPr>
              <a:t>?</a:t>
            </a:r>
            <a:endParaRPr/>
          </a:p>
        </p:txBody>
      </p:sp>
      <p:sp>
        <p:nvSpPr>
          <p:cNvPr id="437" name="Google Shape;437;g35d15d96950_2_27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5e190fc42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about being strategic with your touchpoints. Where are you losing people, and how can you proactively deliver value multiple times to bring them back into the fold? Think beyond just 'more emails' – consider different content types and channels.</a:t>
            </a:r>
            <a:endParaRPr/>
          </a:p>
        </p:txBody>
      </p:sp>
      <p:sp>
        <p:nvSpPr>
          <p:cNvPr id="455" name="Google Shape;455;g35e190fc428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5d15d9695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pushes beyond simply paying for endorsements. Who else is already a trusted voice in your space, and how can you genuinely partner with them to leverage that trust for mutual gain and to reach new, highly relevant audiences?</a:t>
            </a:r>
            <a:endParaRPr/>
          </a:p>
        </p:txBody>
      </p:sp>
      <p:sp>
        <p:nvSpPr>
          <p:cNvPr id="473" name="Google Shape;473;g35d15d96950_0_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5d15d96950_2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35d15d96950_2_10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5e190fc42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This is about working smarter, not harder. You've already invested in creating great content. How can you strategically break it down, reformat it, and distribute it across different platforms to ensure it gets the '7+ touches' it deserves and reaches new audiences in their preferred formats?</a:t>
            </a:r>
            <a:endParaRPr>
              <a:solidFill>
                <a:schemeClr val="dk1"/>
              </a:solidFill>
            </a:endParaRPr>
          </a:p>
        </p:txBody>
      </p:sp>
      <p:sp>
        <p:nvSpPr>
          <p:cNvPr id="491" name="Google Shape;491;g35e190fc428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5d15d9695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000">
                <a:solidFill>
                  <a:schemeClr val="dk1"/>
                </a:solidFill>
              </a:rPr>
              <a:t>Let's bring it all back together with a quick recap of our core takeaways from today:</a:t>
            </a:r>
            <a:endParaRPr sz="1000">
              <a:solidFill>
                <a:schemeClr val="dk1"/>
              </a:solidFill>
            </a:endParaRPr>
          </a:p>
          <a:p>
            <a:pPr marL="914400" lvl="1" indent="-292100" algn="l" rtl="0">
              <a:lnSpc>
                <a:spcPct val="115000"/>
              </a:lnSpc>
              <a:spcBef>
                <a:spcPts val="1200"/>
              </a:spcBef>
              <a:spcAft>
                <a:spcPts val="0"/>
              </a:spcAft>
              <a:buClr>
                <a:schemeClr val="dk1"/>
              </a:buClr>
              <a:buSzPts val="1000"/>
              <a:buChar char="●"/>
            </a:pPr>
            <a:r>
              <a:rPr lang="en" sz="1000" b="1">
                <a:solidFill>
                  <a:schemeClr val="dk1"/>
                </a:solidFill>
              </a:rPr>
              <a:t>Integration is essential:</a:t>
            </a:r>
            <a:r>
              <a:rPr lang="en" sz="1000">
                <a:solidFill>
                  <a:schemeClr val="dk1"/>
                </a:solidFill>
              </a:rPr>
              <a:t> Don't work in silos. Start by connecting what you already have.</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b="1">
                <a:solidFill>
                  <a:schemeClr val="dk1"/>
                </a:solidFill>
              </a:rPr>
              <a:t>The Rule of 7+ isn’t myth; it’s cerebral:</a:t>
            </a:r>
            <a:r>
              <a:rPr lang="en" sz="1000">
                <a:solidFill>
                  <a:schemeClr val="dk1"/>
                </a:solidFill>
              </a:rPr>
              <a:t> It's about the psychological impact of consistent, value-driven presence, not just a simple number.</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b="1">
                <a:solidFill>
                  <a:schemeClr val="dk1"/>
                </a:solidFill>
              </a:rPr>
              <a:t>Paid media is your megaphone:</a:t>
            </a:r>
            <a:r>
              <a:rPr lang="en" sz="1000">
                <a:solidFill>
                  <a:schemeClr val="dk1"/>
                </a:solidFill>
              </a:rPr>
              <a:t> It effectively amplifies your message and strategy once you have a solid one in place.</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b="1">
                <a:solidFill>
                  <a:schemeClr val="dk1"/>
                </a:solidFill>
              </a:rPr>
              <a:t>Influencers are abundant, but choose wisely:</a:t>
            </a:r>
            <a:r>
              <a:rPr lang="en" sz="1000">
                <a:solidFill>
                  <a:schemeClr val="dk1"/>
                </a:solidFill>
              </a:rPr>
              <a:t> Invest the time to ID the </a:t>
            </a:r>
            <a:r>
              <a:rPr lang="en" sz="1000" i="1">
                <a:solidFill>
                  <a:schemeClr val="dk1"/>
                </a:solidFill>
              </a:rPr>
              <a:t>best fit</a:t>
            </a:r>
            <a:r>
              <a:rPr lang="en" sz="1000">
                <a:solidFill>
                  <a:schemeClr val="dk1"/>
                </a:solidFill>
              </a:rPr>
              <a:t> for your brand and target audience – the ROI when you do this strategically can be incredibly high.</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b="1">
                <a:solidFill>
                  <a:schemeClr val="dk1"/>
                </a:solidFill>
              </a:rPr>
              <a:t>Analytics &amp; insights trump vanity metrics:</a:t>
            </a:r>
            <a:r>
              <a:rPr lang="en" sz="1000">
                <a:solidFill>
                  <a:schemeClr val="dk1"/>
                </a:solidFill>
              </a:rPr>
              <a:t> Always focus on what truly drives business results and strategic decision-making, not just superficial numbers.</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900" i="1">
              <a:solidFill>
                <a:schemeClr val="dk1"/>
              </a:solidFill>
              <a:latin typeface="Times New Roman"/>
              <a:ea typeface="Times New Roman"/>
              <a:cs typeface="Times New Roman"/>
              <a:sym typeface="Times New Roman"/>
            </a:endParaRPr>
          </a:p>
          <a:p>
            <a:pPr marL="0" lvl="0" indent="0" algn="l" rtl="0">
              <a:spcBef>
                <a:spcPts val="400"/>
              </a:spcBef>
              <a:spcAft>
                <a:spcPts val="0"/>
              </a:spcAft>
              <a:buNone/>
            </a:pPr>
            <a:endParaRPr/>
          </a:p>
        </p:txBody>
      </p:sp>
      <p:sp>
        <p:nvSpPr>
          <p:cNvPr id="509" name="Google Shape;509;g35d15d96950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5d15d96950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Let's conclude with this powerful thought that really encapsulates our session today: Visibility without a clear strategy is just noise – you're seen, but not understood, and not effective. And equally, a brilliant strategy without any visibility is nonexistence – it’s a great plan that no one ever sees. The sweet spot, the true essence of 'The Modern Marketer’s Playbook,' is an integrated plan. A plan built with repeatable, human-centered touchpoints. A plan where every single facet, from your owned content to your targeted paid ads to your authentic influencer collaborations, is absolutely essential and works together in perfect harmony. This is how we move from just doing marketing to truly elevating our impact and building sustainable success.</a:t>
            </a:r>
            <a:endParaRPr sz="1000">
              <a:solidFill>
                <a:schemeClr val="dk1"/>
              </a:solidFill>
            </a:endParaRPr>
          </a:p>
          <a:p>
            <a:pPr marL="0" lvl="0" indent="0" algn="l" rtl="0">
              <a:spcBef>
                <a:spcPts val="0"/>
              </a:spcBef>
              <a:spcAft>
                <a:spcPts val="0"/>
              </a:spcAft>
              <a:buNone/>
            </a:pPr>
            <a:endParaRPr/>
          </a:p>
        </p:txBody>
      </p:sp>
      <p:sp>
        <p:nvSpPr>
          <p:cNvPr id="527" name="Google Shape;527;g35d15d96950_2_1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5d15d96950_2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As a thank you for your incredible engagement and participation today, we've put together some bonus tools to help you immediately put these concepts into action. You'll have access to a comprehensive marketing plan template, a '7 Touchpoint Checklist' to help you map out your customer journey, a content repurposing template to maximize your assets, and a real-world case study showing how a supply chain brand successfully turned one live show into over 10 different content pieces across various channels. These resources are designed to help you start building your modern playbook today.</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457200" lvl="0" indent="-355600" algn="l" rtl="0">
              <a:lnSpc>
                <a:spcPct val="115000"/>
              </a:lnSpc>
              <a:spcBef>
                <a:spcPts val="1200"/>
              </a:spcBef>
              <a:spcAft>
                <a:spcPts val="0"/>
              </a:spcAft>
              <a:buClr>
                <a:schemeClr val="lt1"/>
              </a:buClr>
              <a:buSzPts val="2000"/>
              <a:buChar char="●"/>
            </a:pPr>
            <a:r>
              <a:rPr lang="en" sz="2000">
                <a:solidFill>
                  <a:schemeClr val="lt1"/>
                </a:solidFill>
                <a:latin typeface="Ruda"/>
                <a:ea typeface="Ruda"/>
                <a:cs typeface="Ruda"/>
                <a:sym typeface="Ruda"/>
              </a:rPr>
              <a:t>Case study: How a supply chain brand turned one live show into </a:t>
            </a:r>
            <a:r>
              <a:rPr lang="en" sz="2000" b="1">
                <a:solidFill>
                  <a:schemeClr val="lt1"/>
                </a:solidFill>
                <a:latin typeface="Ruda"/>
                <a:ea typeface="Ruda"/>
                <a:cs typeface="Ruda"/>
                <a:sym typeface="Ruda"/>
              </a:rPr>
              <a:t>10+ content pieces</a:t>
            </a:r>
            <a:r>
              <a:rPr lang="en" sz="2000">
                <a:solidFill>
                  <a:schemeClr val="lt1"/>
                </a:solidFill>
                <a:latin typeface="Ruda"/>
                <a:ea typeface="Ruda"/>
                <a:cs typeface="Ruda"/>
                <a:sym typeface="Ruda"/>
              </a:rPr>
              <a:t> across channels.</a:t>
            </a:r>
            <a:endParaRPr sz="2000">
              <a:solidFill>
                <a:schemeClr val="lt1"/>
              </a:solidFill>
              <a:latin typeface="Ruda"/>
              <a:ea typeface="Ruda"/>
              <a:cs typeface="Ruda"/>
              <a:sym typeface="Ruda"/>
            </a:endParaRPr>
          </a:p>
          <a:p>
            <a:pPr marL="0" lvl="0" indent="0" algn="l" rtl="0">
              <a:lnSpc>
                <a:spcPct val="115000"/>
              </a:lnSpc>
              <a:spcBef>
                <a:spcPts val="100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a:p>
        </p:txBody>
      </p:sp>
      <p:sp>
        <p:nvSpPr>
          <p:cNvPr id="539" name="Google Shape;539;g35d15d96950_2_3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5d15d9695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Thank you all so much for your time, your insights, and your active participation today! I hope you found this session valuable and leave feeling inspired and equipped to elevate your marketing efforts through integration. Please feel free to connect with me afterward if you have any further questions or want to discuss these concepts further. Enjoy the rest of TMSA Elevate 2025!</a:t>
            </a:r>
            <a:endParaRPr sz="1000">
              <a:solidFill>
                <a:schemeClr val="dk1"/>
              </a:solidFill>
            </a:endParaRPr>
          </a:p>
          <a:p>
            <a:pPr marL="0" lvl="0" indent="0" algn="l" rtl="0">
              <a:spcBef>
                <a:spcPts val="0"/>
              </a:spcBef>
              <a:spcAft>
                <a:spcPts val="0"/>
              </a:spcAft>
              <a:buNone/>
            </a:pPr>
            <a:endParaRPr/>
          </a:p>
        </p:txBody>
      </p:sp>
      <p:sp>
        <p:nvSpPr>
          <p:cNvPr id="551" name="Google Shape;551;g35d15d96950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e33ce87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35e33ce87d0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d15d96950_2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1200" i="1">
                <a:solidFill>
                  <a:schemeClr val="dk1"/>
                </a:solidFill>
                <a:latin typeface="Times New Roman"/>
                <a:ea typeface="Times New Roman"/>
                <a:cs typeface="Times New Roman"/>
                <a:sym typeface="Times New Roman"/>
              </a:rPr>
              <a:t>How many of you have ever launched a campaign that didn’t quite hit the mark? Maybe it was great creative, but the audience didn’t see it enough. Maybe the right people saw it, but you felt forgotten the next day. No pressure, but anyone in the mood to share the details?</a:t>
            </a:r>
            <a:endParaRPr sz="1400"/>
          </a:p>
        </p:txBody>
      </p:sp>
      <p:sp>
        <p:nvSpPr>
          <p:cNvPr id="197" name="Google Shape;197;g35d15d96950_2_1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d15d96950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g35d15d96950_2_1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5d15d96950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This might seem like an odd place for a YouTube link, but bear with me. This is a short, humorous TEDx talk by Will Stephen. He hilariously demonstrates how to </a:t>
            </a:r>
            <a:r>
              <a:rPr lang="en" i="1">
                <a:solidFill>
                  <a:schemeClr val="dk1"/>
                </a:solidFill>
              </a:rPr>
              <a:t>sound</a:t>
            </a:r>
            <a:r>
              <a:rPr lang="en">
                <a:solidFill>
                  <a:schemeClr val="dk1"/>
                </a:solidFill>
              </a:rPr>
              <a:t> smart in a presentation even when you have absolutely nothing to say. [Briefly describe some of the techniques he uses, drawing from the bullet points in the video summary, i.e., confident delivery, irrelevant anecdotes, vague intellectual references, meaningless data, thought-provoking stock photos with gibberish, varying tone]. The point is: he </a:t>
            </a:r>
            <a:r>
              <a:rPr lang="en" i="1">
                <a:solidFill>
                  <a:schemeClr val="dk1"/>
                </a:solidFill>
              </a:rPr>
              <a:t>looks</a:t>
            </a:r>
            <a:r>
              <a:rPr lang="en">
                <a:solidFill>
                  <a:schemeClr val="dk1"/>
                </a:solidFill>
              </a:rPr>
              <a:t> and </a:t>
            </a:r>
            <a:r>
              <a:rPr lang="en" i="1">
                <a:solidFill>
                  <a:schemeClr val="dk1"/>
                </a:solidFill>
              </a:rPr>
              <a:t>sounds</a:t>
            </a:r>
            <a:r>
              <a:rPr lang="en">
                <a:solidFill>
                  <a:schemeClr val="dk1"/>
                </a:solidFill>
              </a:rPr>
              <a:t> impressive, but there's no substance. This is a perfect, satirical illustration of what </a:t>
            </a:r>
            <a:r>
              <a:rPr lang="en" i="1">
                <a:solidFill>
                  <a:schemeClr val="dk1"/>
                </a:solidFill>
              </a:rPr>
              <a:t>not</a:t>
            </a:r>
            <a:r>
              <a:rPr lang="en">
                <a:solidFill>
                  <a:schemeClr val="dk1"/>
                </a:solidFill>
              </a:rPr>
              <a:t> to do. In marketing, just like in presentations, the 'how' – the delivery, the style, the channels – is crucial. But it's meaningless without a strong 'what' – a clear, valuable, and strategically integrated message. We can't let style overshadow substance. We need both.</a:t>
            </a:r>
            <a:endParaRPr/>
          </a:p>
        </p:txBody>
      </p:sp>
      <p:sp>
        <p:nvSpPr>
          <p:cNvPr id="232" name="Google Shape;232;g35d15d96950_0_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5d2eea3f4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Following our thought on 'the magic being in the how,' and the crucial lesson that style without substance is just noise, let’s now explicitly build </a:t>
            </a:r>
            <a:r>
              <a:rPr lang="en" b="1">
                <a:solidFill>
                  <a:schemeClr val="dk1"/>
                </a:solidFill>
              </a:rPr>
              <a:t>'A Case for Integration.'</a:t>
            </a:r>
            <a:r>
              <a:rPr lang="en">
                <a:solidFill>
                  <a:schemeClr val="dk1"/>
                </a:solidFill>
              </a:rPr>
              <a:t> This is the </a:t>
            </a:r>
            <a:r>
              <a:rPr lang="en" b="1">
                <a:solidFill>
                  <a:schemeClr val="dk1"/>
                </a:solidFill>
              </a:rPr>
              <a:t>'what'</a:t>
            </a:r>
            <a:r>
              <a:rPr lang="en">
                <a:solidFill>
                  <a:schemeClr val="dk1"/>
                </a:solidFill>
              </a:rPr>
              <a:t> that gives all your 'how' – your paid media, your influencer outreach, your Rule of 7 touchpoints – real power and meaning. Why is this holistic approach not just a nice-to-have, but fundamentally crucial in today's competitive and fragmented marketing landscape? Let's explore why integration is the bedrock of effective, substantive marketing.</a:t>
            </a:r>
            <a:endParaRPr/>
          </a:p>
        </p:txBody>
      </p:sp>
      <p:sp>
        <p:nvSpPr>
          <p:cNvPr id="250" name="Google Shape;250;g35d2eea3f4e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5d2eea3f4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15000"/>
              </a:lnSpc>
              <a:spcBef>
                <a:spcPts val="1200"/>
              </a:spcBef>
              <a:spcAft>
                <a:spcPts val="0"/>
              </a:spcAft>
              <a:buClr>
                <a:schemeClr val="dk1"/>
              </a:buClr>
              <a:buSzPts val="1000"/>
              <a:buChar char="●"/>
            </a:pPr>
            <a:r>
              <a:rPr lang="en" sz="1000">
                <a:solidFill>
                  <a:schemeClr val="dk1"/>
                </a:solidFill>
              </a:rPr>
              <a:t>This visual, the classic Venn diagram of Owned, Paid, and Earned Media, beautifully illustrates the foundation of integrated marketing.</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b="1">
                <a:solidFill>
                  <a:schemeClr val="dk1"/>
                </a:solidFill>
              </a:rPr>
              <a:t>Owned Media:</a:t>
            </a:r>
            <a:r>
              <a:rPr lang="en" sz="1000">
                <a:solidFill>
                  <a:schemeClr val="dk1"/>
                </a:solidFill>
              </a:rPr>
              <a:t> This is your home base – your website, blog, social media profiles, email lists. You control this, nurturing your existing audience and providing value.</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b="1">
                <a:solidFill>
                  <a:schemeClr val="dk1"/>
                </a:solidFill>
              </a:rPr>
              <a:t>Paid Media:</a:t>
            </a:r>
            <a:r>
              <a:rPr lang="en" sz="1000">
                <a:solidFill>
                  <a:schemeClr val="dk1"/>
                </a:solidFill>
              </a:rPr>
              <a:t> This is where you pay to amplify your message, reach new audiences, and drive specific actions. Think search ads, social ads, display.</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b="1">
                <a:solidFill>
                  <a:schemeClr val="dk1"/>
                </a:solidFill>
              </a:rPr>
              <a:t>Earned Media:</a:t>
            </a:r>
            <a:r>
              <a:rPr lang="en" sz="1000">
                <a:solidFill>
                  <a:schemeClr val="dk1"/>
                </a:solidFill>
              </a:rPr>
              <a:t> This is the 'holy grail' – when others talk about you organically, through PR, social shares, reviews, and influencer mentions. It's powerful because it's trusted. The goal isn't just to have all three. The magic, the real strategic advantage, happens in the </a:t>
            </a:r>
            <a:r>
              <a:rPr lang="en" sz="1000" b="1">
                <a:solidFill>
                  <a:schemeClr val="dk1"/>
                </a:solidFill>
              </a:rPr>
              <a:t>overlap</a:t>
            </a:r>
            <a:r>
              <a:rPr lang="en" sz="1000">
                <a:solidFill>
                  <a:schemeClr val="dk1"/>
                </a:solidFill>
              </a:rPr>
              <a:t>. It’s where these elements work together seamlessly, creating a unified and consistent message across every touchpoint, building deeper trust, and driving stronger, measurable results.</a:t>
            </a:r>
            <a:endParaRPr sz="1000">
              <a:solidFill>
                <a:schemeClr val="dk1"/>
              </a:solidFill>
            </a:endParaRPr>
          </a:p>
          <a:p>
            <a:pPr marL="0" lvl="0" indent="0" algn="l" rtl="0">
              <a:spcBef>
                <a:spcPts val="120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Source pink lemonade</a:t>
            </a:r>
            <a:endParaRPr/>
          </a:p>
        </p:txBody>
      </p:sp>
      <p:sp>
        <p:nvSpPr>
          <p:cNvPr id="259" name="Google Shape;259;g35d2eea3f4e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5d15d96950_2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000">
                <a:solidFill>
                  <a:schemeClr val="dk1"/>
                </a:solidFill>
              </a:rPr>
              <a:t>Let's put some numbers behind these concepts. These aren't just theories; they're backed by powerful data:</a:t>
            </a:r>
            <a:endParaRPr sz="1000">
              <a:solidFill>
                <a:schemeClr val="dk1"/>
              </a:solidFill>
            </a:endParaRPr>
          </a:p>
          <a:p>
            <a:pPr marL="914400" lvl="1" indent="-292100" algn="l" rtl="0">
              <a:lnSpc>
                <a:spcPct val="115000"/>
              </a:lnSpc>
              <a:spcBef>
                <a:spcPts val="1200"/>
              </a:spcBef>
              <a:spcAft>
                <a:spcPts val="0"/>
              </a:spcAft>
              <a:buClr>
                <a:schemeClr val="dk1"/>
              </a:buClr>
              <a:buSzPts val="1000"/>
              <a:buChar char="●"/>
            </a:pPr>
            <a:r>
              <a:rPr lang="en" sz="1000" b="1">
                <a:solidFill>
                  <a:schemeClr val="dk1"/>
                </a:solidFill>
              </a:rPr>
              <a:t>The Rule of 7:</a:t>
            </a:r>
            <a:r>
              <a:rPr lang="en" sz="1000">
                <a:solidFill>
                  <a:schemeClr val="dk1"/>
                </a:solidFill>
              </a:rPr>
              <a:t> Psychologically, repeated exposure (the Mere Exposure Effect) increases liking and recall. The 'Illusory Truth Effect' shows repeated information is perceived as more truthful. And in real-world examples, consistently exposed customers are significantly more likely to convert.</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b="1">
                <a:solidFill>
                  <a:schemeClr val="dk1"/>
                </a:solidFill>
              </a:rPr>
              <a:t>Paid Media:</a:t>
            </a:r>
            <a:r>
              <a:rPr lang="en" sz="1000">
                <a:solidFill>
                  <a:schemeClr val="dk1"/>
                </a:solidFill>
              </a:rPr>
              <a:t> Paid search ads alone can lift brand awareness by an average of 80%. Retargeting ads make customers 70% more likely to purchase. And overall, for every dollar spent on paid social campaigns, the average return on ad spend is a strong 4:1. Digital ad spending continues to climb, showing its pervasive reach, especially on mobile.</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 sz="1000" b="1">
                <a:solidFill>
                  <a:schemeClr val="dk1"/>
                </a:solidFill>
              </a:rPr>
              <a:t>Influencer Marketing:</a:t>
            </a:r>
            <a:r>
              <a:rPr lang="en" sz="1000">
                <a:solidFill>
                  <a:schemeClr val="dk1"/>
                </a:solidFill>
              </a:rPr>
              <a:t> This is where trust is currency. For B2B, word-of-mouth influences a staggering 91% of purchase decisions. Brands see an average of $5.20 back for every dollar spent. Most B2B marketers are actively using it, and nearly all plan to increase their budget, primarily to build brand awareness and, crucially, </a:t>
            </a:r>
            <a:r>
              <a:rPr lang="en" sz="1000" b="1">
                <a:solidFill>
                  <a:schemeClr val="dk1"/>
                </a:solidFill>
              </a:rPr>
              <a:t>trust and credibility</a:t>
            </a:r>
            <a:r>
              <a:rPr lang="en" sz="1000">
                <a:solidFill>
                  <a:schemeClr val="dk1"/>
                </a:solidFill>
              </a:rPr>
              <a:t>. The 'always-on' approach is gaining favor because consistent engagement with trusted voices yields better results.</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b="1">
                <a:solidFill>
                  <a:schemeClr val="dk1"/>
                </a:solidFill>
              </a:rPr>
              <a:t>Important Considerations (The Downside of Repetition):</a:t>
            </a:r>
            <a:endParaRPr sz="1000" b="1">
              <a:solidFill>
                <a:schemeClr val="dk1"/>
              </a:solidFill>
            </a:endParaRPr>
          </a:p>
          <a:p>
            <a:pPr marL="457200" lvl="0" indent="-292100" algn="l" rtl="0">
              <a:lnSpc>
                <a:spcPct val="115000"/>
              </a:lnSpc>
              <a:spcBef>
                <a:spcPts val="1200"/>
              </a:spcBef>
              <a:spcAft>
                <a:spcPts val="0"/>
              </a:spcAft>
              <a:buClr>
                <a:schemeClr val="dk1"/>
              </a:buClr>
              <a:buSzPts val="1000"/>
              <a:buChar char="●"/>
            </a:pPr>
            <a:r>
              <a:rPr lang="en" sz="1000" b="1">
                <a:solidFill>
                  <a:schemeClr val="dk1"/>
                </a:solidFill>
              </a:rPr>
              <a:t>Wear-Out Effect / Ad Fatigue:</a:t>
            </a:r>
            <a:r>
              <a:rPr lang="en" sz="1000">
                <a:solidFill>
                  <a:schemeClr val="dk1"/>
                </a:solidFill>
              </a:rPr>
              <a:t> While repetition is powerful, </a:t>
            </a:r>
            <a:r>
              <a:rPr lang="en" sz="1000" b="1">
                <a:solidFill>
                  <a:schemeClr val="dk1"/>
                </a:solidFill>
              </a:rPr>
              <a:t>excessive or unvaried repetition can lead to ad fatigue, annoyance, and even a decline in positive brand perception or purchase intent.</a:t>
            </a:r>
            <a:r>
              <a:rPr lang="en" sz="1000">
                <a:solidFill>
                  <a:schemeClr val="dk1"/>
                </a:solidFill>
              </a:rPr>
              <a:t> For example, one study found that while brand recall peaked at 92% after six exposures to the same ad in an hour, annoyance also increased by 48% over average, and purchase intent declined by 16%.</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b="1">
                <a:solidFill>
                  <a:schemeClr val="dk1"/>
                </a:solidFill>
              </a:rPr>
              <a:t>Optimal Frequency:</a:t>
            </a:r>
            <a:r>
              <a:rPr lang="en" sz="1000">
                <a:solidFill>
                  <a:schemeClr val="dk1"/>
                </a:solidFill>
              </a:rPr>
              <a:t> There's no single "magic number" for optimal exposure. It varies based on audience segment, product category, creative quality, and brand maturity. For general audiences, ad recall may maximize at </a:t>
            </a:r>
            <a:r>
              <a:rPr lang="en" sz="1000" b="1">
                <a:solidFill>
                  <a:schemeClr val="dk1"/>
                </a:solidFill>
              </a:rPr>
              <a:t>10 to 15 exposures</a:t>
            </a:r>
            <a:r>
              <a:rPr lang="en" sz="1000">
                <a:solidFill>
                  <a:schemeClr val="dk1"/>
                </a:solidFill>
              </a:rPr>
              <a:t>, but for in-market customers, purchase intent can improve after just </a:t>
            </a:r>
            <a:r>
              <a:rPr lang="en" sz="1000" b="1">
                <a:solidFill>
                  <a:schemeClr val="dk1"/>
                </a:solidFill>
              </a:rPr>
              <a:t>four exposures</a:t>
            </a:r>
            <a:r>
              <a:rPr lang="en" sz="1000">
                <a:solidFill>
                  <a:schemeClr val="dk1"/>
                </a:solidFill>
              </a:rPr>
              <a:t>. New brands may drive recall at lower frequencies initially, but impact can drop after only two exposures if creative isn't varied.  </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b="1">
                <a:solidFill>
                  <a:schemeClr val="dk1"/>
                </a:solidFill>
              </a:rPr>
              <a:t>Creative Variation:</a:t>
            </a:r>
            <a:r>
              <a:rPr lang="en" sz="1000">
                <a:solidFill>
                  <a:schemeClr val="dk1"/>
                </a:solidFill>
              </a:rPr>
              <a:t> To prevent wear-out, it's crucial to employ </a:t>
            </a:r>
            <a:r>
              <a:rPr lang="en" sz="1000" b="1">
                <a:solidFill>
                  <a:schemeClr val="dk1"/>
                </a:solidFill>
              </a:rPr>
              <a:t>repetition with variation</a:t>
            </a:r>
            <a:r>
              <a:rPr lang="en" sz="1000">
                <a:solidFill>
                  <a:schemeClr val="dk1"/>
                </a:solidFill>
              </a:rPr>
              <a:t>. Presenting core messages in different formats or with varied creatives can maintain engagement and showcase different aspects of the brand, leading to increased ad recognition and relevance.   </a:t>
            </a:r>
            <a:endParaRPr sz="1000">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8" name="Google Shape;268;g35d15d96950_2_2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8" name="Google Shape;58;p1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9" name="Google Shape;59;p1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2" name="Google Shape;62;p15"/>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63" name="Google Shape;63;p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4" name="Google Shape;64;p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5" name="Google Shape;65;p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8" name="Google Shape;68;p16"/>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69" name="Google Shape;69;p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0" name="Google Shape;70;p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1" name="Google Shape;71;p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4" name="Google Shape;74;p17"/>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75" name="Google Shape;75;p1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6" name="Google Shape;76;p1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7" name="Google Shape;77;p1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0" name="Google Shape;80;p18"/>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81" name="Google Shape;81;p18"/>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82" name="Google Shape;82;p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3" name="Google Shape;83;p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4" name="Google Shape;84;p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7" name="Google Shape;87;p19"/>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88" name="Google Shape;88;p19"/>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89" name="Google Shape;89;p19"/>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90" name="Google Shape;90;p19"/>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91" name="Google Shape;91;p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2" name="Google Shape;92;p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3" name="Google Shape;93;p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6" name="Google Shape;96;p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7" name="Google Shape;97;p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8" name="Google Shape;98;p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1" name="Google Shape;101;p21"/>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102" name="Google Shape;102;p21"/>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03" name="Google Shape;103;p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4" name="Google Shape;104;p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5" name="Google Shape;105;p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8" name="Google Shape;108;p22"/>
          <p:cNvSpPr>
            <a:spLocks noGrp="1"/>
          </p:cNvSpPr>
          <p:nvPr>
            <p:ph type="pic" idx="2"/>
          </p:nvPr>
        </p:nvSpPr>
        <p:spPr>
          <a:xfrm>
            <a:off x="896144" y="306388"/>
            <a:ext cx="2743200" cy="2057400"/>
          </a:xfrm>
          <a:prstGeom prst="rect">
            <a:avLst/>
          </a:prstGeom>
          <a:noFill/>
          <a:ln>
            <a:noFill/>
          </a:ln>
        </p:spPr>
      </p:sp>
      <p:sp>
        <p:nvSpPr>
          <p:cNvPr id="109" name="Google Shape;109;p22"/>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10" name="Google Shape;110;p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1" name="Google Shape;111;p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2" name="Google Shape;112;p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5" name="Google Shape;115;p23"/>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16" name="Google Shape;116;p2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7" name="Google Shape;117;p2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8" name="Google Shape;118;p2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1" name="Google Shape;121;p24"/>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22" name="Google Shape;122;p2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3" name="Google Shape;123;p2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4" name="Google Shape;124;p2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52" name="Google Shape;52;p13"/>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jp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jp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s://info.letstalksupplychain.com/repurposing-content" TargetMode="External"/><Relationship Id="rId5" Type="http://schemas.openxmlformats.org/officeDocument/2006/relationships/hyperlink" Target="https://info.letstalksupplychain.com/7-points?hs_preview=BmTsHYdz-190809974296" TargetMode="External"/><Relationship Id="rId4" Type="http://schemas.openxmlformats.org/officeDocument/2006/relationships/hyperlink" Target="https://docs.google.com/document/d/14O1c4TIHI5l21EBONvMQXULCRN9HI4A_xk-iH5yVfHI/edit?tab=t.0" TargetMode="External"/><Relationship Id="rId9"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11.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hyperlink" Target="http://www.youtube.com/watch?v=8S0FDjFBj8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8"/>
        <p:cNvGrpSpPr/>
        <p:nvPr/>
      </p:nvGrpSpPr>
      <p:grpSpPr>
        <a:xfrm>
          <a:off x="0" y="0"/>
          <a:ext cx="0" cy="0"/>
          <a:chOff x="0" y="0"/>
          <a:chExt cx="0" cy="0"/>
        </a:xfrm>
      </p:grpSpPr>
      <p:sp>
        <p:nvSpPr>
          <p:cNvPr id="129" name="Google Shape;129;p25"/>
          <p:cNvSpPr txBox="1"/>
          <p:nvPr/>
        </p:nvSpPr>
        <p:spPr>
          <a:xfrm>
            <a:off x="523875" y="1746125"/>
            <a:ext cx="8152500" cy="129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SzPts val="1100"/>
              <a:buNone/>
            </a:pPr>
            <a:r>
              <a:rPr lang="en" sz="5000">
                <a:solidFill>
                  <a:srgbClr val="A5F951"/>
                </a:solidFill>
                <a:latin typeface="Staatliches"/>
                <a:ea typeface="Staatliches"/>
                <a:cs typeface="Staatliches"/>
                <a:sym typeface="Staatliches"/>
              </a:rPr>
              <a:t>The Modern Marketer’s Playbook: </a:t>
            </a:r>
            <a:endParaRPr sz="5000">
              <a:solidFill>
                <a:srgbClr val="A5F951"/>
              </a:solidFill>
              <a:latin typeface="Staatliches"/>
              <a:ea typeface="Staatliches"/>
              <a:cs typeface="Staatliches"/>
              <a:sym typeface="Staatliches"/>
            </a:endParaRPr>
          </a:p>
          <a:p>
            <a:pPr marL="0" lvl="0" indent="0" algn="l" rtl="0">
              <a:spcBef>
                <a:spcPts val="0"/>
              </a:spcBef>
              <a:spcAft>
                <a:spcPts val="0"/>
              </a:spcAft>
              <a:buSzPts val="1100"/>
              <a:buNone/>
            </a:pPr>
            <a:r>
              <a:rPr lang="en" sz="3400">
                <a:solidFill>
                  <a:srgbClr val="A5F951"/>
                </a:solidFill>
                <a:latin typeface="Staatliches"/>
                <a:ea typeface="Staatliches"/>
                <a:cs typeface="Staatliches"/>
                <a:sym typeface="Staatliches"/>
              </a:rPr>
              <a:t>Rule of 7, Paid Media, Influencer Marketing, beyond</a:t>
            </a:r>
            <a:endParaRPr sz="7500">
              <a:solidFill>
                <a:srgbClr val="A5F951"/>
              </a:solidFill>
              <a:latin typeface="Staatliches"/>
              <a:ea typeface="Staatliches"/>
              <a:cs typeface="Staatliches"/>
              <a:sym typeface="Staatliches"/>
            </a:endParaRPr>
          </a:p>
        </p:txBody>
      </p:sp>
      <p:grpSp>
        <p:nvGrpSpPr>
          <p:cNvPr id="130" name="Google Shape;130;p25"/>
          <p:cNvGrpSpPr/>
          <p:nvPr/>
        </p:nvGrpSpPr>
        <p:grpSpPr>
          <a:xfrm>
            <a:off x="514350" y="1000236"/>
            <a:ext cx="1028700" cy="171450"/>
            <a:chOff x="0" y="0"/>
            <a:chExt cx="2743200" cy="457200"/>
          </a:xfrm>
        </p:grpSpPr>
        <p:sp>
          <p:nvSpPr>
            <p:cNvPr id="131" name="Google Shape;131;p25"/>
            <p:cNvSpPr/>
            <p:nvPr/>
          </p:nvSpPr>
          <p:spPr>
            <a:xfrm rot="-5400000">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2" name="Google Shape;132;p25"/>
            <p:cNvSpPr/>
            <p:nvPr/>
          </p:nvSpPr>
          <p:spPr>
            <a:xfrm rot="-5400000">
              <a:off x="45720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3" name="Google Shape;133;p25"/>
            <p:cNvSpPr/>
            <p:nvPr/>
          </p:nvSpPr>
          <p:spPr>
            <a:xfrm rot="-5400000">
              <a:off x="91440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 name="Google Shape;134;p25"/>
            <p:cNvSpPr/>
            <p:nvPr/>
          </p:nvSpPr>
          <p:spPr>
            <a:xfrm rot="-5400000">
              <a:off x="137160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5" name="Google Shape;135;p25"/>
            <p:cNvSpPr/>
            <p:nvPr/>
          </p:nvSpPr>
          <p:spPr>
            <a:xfrm rot="-5400000">
              <a:off x="182880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6" name="Google Shape;136;p25"/>
            <p:cNvSpPr/>
            <p:nvPr/>
          </p:nvSpPr>
          <p:spPr>
            <a:xfrm rot="-5400000">
              <a:off x="228600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37" name="Google Shape;137;p25"/>
          <p:cNvGrpSpPr/>
          <p:nvPr/>
        </p:nvGrpSpPr>
        <p:grpSpPr>
          <a:xfrm rot="-5400000">
            <a:off x="685800" y="4457700"/>
            <a:ext cx="171450" cy="514350"/>
            <a:chOff x="0" y="0"/>
            <a:chExt cx="457200" cy="1371600"/>
          </a:xfrm>
        </p:grpSpPr>
        <p:sp>
          <p:nvSpPr>
            <p:cNvPr id="138" name="Google Shape;138;p25"/>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9" name="Google Shape;139;p25"/>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0" name="Google Shape;140;p25"/>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1" name="Google Shape;141;p25"/>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2" name="Google Shape;142;p25"/>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3" name="Google Shape;143;p25"/>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44" name="Google Shape;144;p25"/>
          <p:cNvGrpSpPr/>
          <p:nvPr/>
        </p:nvGrpSpPr>
        <p:grpSpPr>
          <a:xfrm>
            <a:off x="8972550" y="0"/>
            <a:ext cx="171450" cy="514350"/>
            <a:chOff x="0" y="0"/>
            <a:chExt cx="457200" cy="1371600"/>
          </a:xfrm>
        </p:grpSpPr>
        <p:sp>
          <p:nvSpPr>
            <p:cNvPr id="145" name="Google Shape;145;p25"/>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6" name="Google Shape;146;p25"/>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7" name="Google Shape;147;p25"/>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48" name="Google Shape;148;p25"/>
          <p:cNvSpPr/>
          <p:nvPr/>
        </p:nvSpPr>
        <p:spPr>
          <a:xfrm>
            <a:off x="4976123" y="728351"/>
            <a:ext cx="3700254" cy="3686799"/>
          </a:xfrm>
          <a:custGeom>
            <a:avLst/>
            <a:gdLst/>
            <a:ahLst/>
            <a:cxnLst/>
            <a:rect l="l" t="t" r="r" b="b"/>
            <a:pathLst>
              <a:path w="7400509" h="7373598" extrusionOk="0">
                <a:moveTo>
                  <a:pt x="0" y="0"/>
                </a:moveTo>
                <a:lnTo>
                  <a:pt x="7400509" y="0"/>
                </a:lnTo>
                <a:lnTo>
                  <a:pt x="7400509" y="7373598"/>
                </a:lnTo>
                <a:lnTo>
                  <a:pt x="0" y="7373598"/>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9" name="Google Shape;149;p25"/>
          <p:cNvSpPr/>
          <p:nvPr/>
        </p:nvSpPr>
        <p:spPr>
          <a:xfrm>
            <a:off x="4864098" y="49468"/>
            <a:ext cx="4108452" cy="1337070"/>
          </a:xfrm>
          <a:custGeom>
            <a:avLst/>
            <a:gdLst/>
            <a:ahLst/>
            <a:cxnLst/>
            <a:rect l="l" t="t" r="r" b="b"/>
            <a:pathLst>
              <a:path w="8216904" h="2674140" extrusionOk="0">
                <a:moveTo>
                  <a:pt x="0" y="0"/>
                </a:moveTo>
                <a:lnTo>
                  <a:pt x="8216904" y="0"/>
                </a:lnTo>
                <a:lnTo>
                  <a:pt x="8216904" y="2674141"/>
                </a:lnTo>
                <a:lnTo>
                  <a:pt x="0" y="267414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0" name="Google Shape;150;p25"/>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5"/>
        <p:cNvGrpSpPr/>
        <p:nvPr/>
      </p:nvGrpSpPr>
      <p:grpSpPr>
        <a:xfrm>
          <a:off x="0" y="0"/>
          <a:ext cx="0" cy="0"/>
          <a:chOff x="0" y="0"/>
          <a:chExt cx="0" cy="0"/>
        </a:xfrm>
      </p:grpSpPr>
      <p:grpSp>
        <p:nvGrpSpPr>
          <p:cNvPr id="296" name="Google Shape;296;p34"/>
          <p:cNvGrpSpPr/>
          <p:nvPr/>
        </p:nvGrpSpPr>
        <p:grpSpPr>
          <a:xfrm>
            <a:off x="8972550" y="0"/>
            <a:ext cx="171450" cy="514350"/>
            <a:chOff x="0" y="0"/>
            <a:chExt cx="457200" cy="1371600"/>
          </a:xfrm>
        </p:grpSpPr>
        <p:sp>
          <p:nvSpPr>
            <p:cNvPr id="297" name="Google Shape;297;p34"/>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8" name="Google Shape;298;p34"/>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9" name="Google Shape;299;p34"/>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00" name="Google Shape;300;p34"/>
          <p:cNvGrpSpPr/>
          <p:nvPr/>
        </p:nvGrpSpPr>
        <p:grpSpPr>
          <a:xfrm rot="-5400000">
            <a:off x="685800" y="4457700"/>
            <a:ext cx="171450" cy="514350"/>
            <a:chOff x="0" y="0"/>
            <a:chExt cx="457200" cy="1371600"/>
          </a:xfrm>
        </p:grpSpPr>
        <p:sp>
          <p:nvSpPr>
            <p:cNvPr id="301" name="Google Shape;301;p34"/>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2" name="Google Shape;302;p34"/>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3" name="Google Shape;303;p34"/>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04" name="Google Shape;304;p34"/>
          <p:cNvSpPr/>
          <p:nvPr/>
        </p:nvSpPr>
        <p:spPr>
          <a:xfrm>
            <a:off x="6504264" y="159083"/>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5" name="Google Shape;305;p34"/>
          <p:cNvSpPr txBox="1"/>
          <p:nvPr/>
        </p:nvSpPr>
        <p:spPr>
          <a:xfrm>
            <a:off x="514350" y="317109"/>
            <a:ext cx="266700" cy="215400"/>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b="1" u="sng">
                <a:solidFill>
                  <a:srgbClr val="A5F951"/>
                </a:solidFill>
                <a:latin typeface="Ruda Black"/>
                <a:ea typeface="Ruda Black"/>
                <a:cs typeface="Ruda Black"/>
                <a:sym typeface="Ruda Black"/>
              </a:rPr>
              <a:t>9</a:t>
            </a:r>
            <a:endParaRPr sz="700"/>
          </a:p>
        </p:txBody>
      </p:sp>
      <p:sp>
        <p:nvSpPr>
          <p:cNvPr id="306" name="Google Shape;306;p34"/>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
        <p:nvSpPr>
          <p:cNvPr id="307" name="Google Shape;307;p34"/>
          <p:cNvSpPr txBox="1"/>
          <p:nvPr/>
        </p:nvSpPr>
        <p:spPr>
          <a:xfrm>
            <a:off x="376950" y="2151255"/>
            <a:ext cx="3296400" cy="700200"/>
          </a:xfrm>
          <a:prstGeom prst="rect">
            <a:avLst/>
          </a:prstGeom>
          <a:noFill/>
          <a:ln>
            <a:noFill/>
          </a:ln>
        </p:spPr>
        <p:txBody>
          <a:bodyPr spcFirstLastPara="1" wrap="square" lIns="0" tIns="0" rIns="0" bIns="0" anchor="t" anchorCtr="0">
            <a:spAutoFit/>
          </a:bodyPr>
          <a:lstStyle/>
          <a:p>
            <a:pPr marL="0" marR="0" lvl="0" indent="0" algn="ctr" rtl="0">
              <a:lnSpc>
                <a:spcPct val="90995"/>
              </a:lnSpc>
              <a:spcBef>
                <a:spcPts val="0"/>
              </a:spcBef>
              <a:spcAft>
                <a:spcPts val="0"/>
              </a:spcAft>
              <a:buNone/>
            </a:pPr>
            <a:r>
              <a:rPr lang="en" sz="5000">
                <a:solidFill>
                  <a:srgbClr val="A5F951"/>
                </a:solidFill>
                <a:latin typeface="Staatliches"/>
                <a:ea typeface="Staatliches"/>
                <a:cs typeface="Staatliches"/>
                <a:sym typeface="Staatliches"/>
              </a:rPr>
              <a:t>The rule of 7: </a:t>
            </a:r>
            <a:endParaRPr sz="700"/>
          </a:p>
        </p:txBody>
      </p:sp>
      <p:pic>
        <p:nvPicPr>
          <p:cNvPr id="308" name="Google Shape;308;p34" title="sketchplanations-the-rule-of-7.png"/>
          <p:cNvPicPr preferRelativeResize="0"/>
          <p:nvPr/>
        </p:nvPicPr>
        <p:blipFill rotWithShape="1">
          <a:blip r:embed="rId4">
            <a:alphaModFix/>
          </a:blip>
          <a:srcRect t="29918"/>
          <a:stretch/>
        </p:blipFill>
        <p:spPr>
          <a:xfrm>
            <a:off x="3784950" y="1015701"/>
            <a:ext cx="5126374" cy="34943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2"/>
        <p:cNvGrpSpPr/>
        <p:nvPr/>
      </p:nvGrpSpPr>
      <p:grpSpPr>
        <a:xfrm>
          <a:off x="0" y="0"/>
          <a:ext cx="0" cy="0"/>
          <a:chOff x="0" y="0"/>
          <a:chExt cx="0" cy="0"/>
        </a:xfrm>
      </p:grpSpPr>
      <p:grpSp>
        <p:nvGrpSpPr>
          <p:cNvPr id="313" name="Google Shape;313;p35"/>
          <p:cNvGrpSpPr/>
          <p:nvPr/>
        </p:nvGrpSpPr>
        <p:grpSpPr>
          <a:xfrm>
            <a:off x="8972550" y="0"/>
            <a:ext cx="171450" cy="514350"/>
            <a:chOff x="0" y="0"/>
            <a:chExt cx="457200" cy="1371600"/>
          </a:xfrm>
        </p:grpSpPr>
        <p:sp>
          <p:nvSpPr>
            <p:cNvPr id="314" name="Google Shape;314;p35"/>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5" name="Google Shape;315;p35"/>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6" name="Google Shape;316;p35"/>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17" name="Google Shape;317;p35"/>
          <p:cNvGrpSpPr/>
          <p:nvPr/>
        </p:nvGrpSpPr>
        <p:grpSpPr>
          <a:xfrm rot="-5400000">
            <a:off x="685800" y="4457700"/>
            <a:ext cx="171450" cy="514350"/>
            <a:chOff x="0" y="0"/>
            <a:chExt cx="457200" cy="1371600"/>
          </a:xfrm>
        </p:grpSpPr>
        <p:sp>
          <p:nvSpPr>
            <p:cNvPr id="318" name="Google Shape;318;p35"/>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35"/>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0" name="Google Shape;320;p35"/>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21" name="Google Shape;321;p35"/>
          <p:cNvSpPr/>
          <p:nvPr/>
        </p:nvSpPr>
        <p:spPr>
          <a:xfrm>
            <a:off x="514350" y="4629150"/>
            <a:ext cx="194146" cy="194146"/>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2" name="Google Shape;322;p35"/>
          <p:cNvSpPr/>
          <p:nvPr/>
        </p:nvSpPr>
        <p:spPr>
          <a:xfrm>
            <a:off x="6919468" y="2724871"/>
            <a:ext cx="3420364" cy="3053453"/>
          </a:xfrm>
          <a:custGeom>
            <a:avLst/>
            <a:gdLst/>
            <a:ahLst/>
            <a:cxnLst/>
            <a:rect l="l" t="t" r="r" b="b"/>
            <a:pathLst>
              <a:path w="6840729" h="6106905" extrusionOk="0">
                <a:moveTo>
                  <a:pt x="0" y="0"/>
                </a:moveTo>
                <a:lnTo>
                  <a:pt x="6840728" y="0"/>
                </a:lnTo>
                <a:lnTo>
                  <a:pt x="6840728" y="6106905"/>
                </a:lnTo>
                <a:lnTo>
                  <a:pt x="0" y="6106905"/>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3" name="Google Shape;323;p35"/>
          <p:cNvSpPr/>
          <p:nvPr/>
        </p:nvSpPr>
        <p:spPr>
          <a:xfrm>
            <a:off x="6630374" y="54048"/>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4" name="Google Shape;324;p35"/>
          <p:cNvSpPr txBox="1"/>
          <p:nvPr/>
        </p:nvSpPr>
        <p:spPr>
          <a:xfrm>
            <a:off x="254750" y="837725"/>
            <a:ext cx="3420300" cy="35016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5000">
                <a:solidFill>
                  <a:srgbClr val="A5F951"/>
                </a:solidFill>
                <a:latin typeface="Staatliches"/>
                <a:ea typeface="Staatliches"/>
                <a:cs typeface="Staatliches"/>
                <a:sym typeface="Staatliches"/>
              </a:rPr>
              <a:t>Paid media: </a:t>
            </a:r>
            <a:endParaRPr sz="5000">
              <a:solidFill>
                <a:srgbClr val="A5F951"/>
              </a:solidFill>
              <a:latin typeface="Staatliches"/>
              <a:ea typeface="Staatliches"/>
              <a:cs typeface="Staatliches"/>
              <a:sym typeface="Staatliches"/>
            </a:endParaRPr>
          </a:p>
          <a:p>
            <a:pPr marL="0" marR="0" lvl="0" indent="0" algn="l" rtl="0">
              <a:lnSpc>
                <a:spcPct val="90995"/>
              </a:lnSpc>
              <a:spcBef>
                <a:spcPts val="0"/>
              </a:spcBef>
              <a:spcAft>
                <a:spcPts val="0"/>
              </a:spcAft>
              <a:buNone/>
            </a:pPr>
            <a:r>
              <a:rPr lang="en" sz="5000">
                <a:solidFill>
                  <a:srgbClr val="A5F951"/>
                </a:solidFill>
                <a:latin typeface="Staatliches"/>
                <a:ea typeface="Staatliches"/>
                <a:cs typeface="Staatliches"/>
                <a:sym typeface="Staatliches"/>
              </a:rPr>
              <a:t>Your MEGAPHONE,</a:t>
            </a:r>
            <a:endParaRPr sz="5000">
              <a:solidFill>
                <a:srgbClr val="A5F951"/>
              </a:solidFill>
              <a:latin typeface="Staatliches"/>
              <a:ea typeface="Staatliches"/>
              <a:cs typeface="Staatliches"/>
              <a:sym typeface="Staatliches"/>
            </a:endParaRPr>
          </a:p>
          <a:p>
            <a:pPr marL="0" marR="0" lvl="0" indent="0" algn="l" rtl="0">
              <a:lnSpc>
                <a:spcPct val="90995"/>
              </a:lnSpc>
              <a:spcBef>
                <a:spcPts val="0"/>
              </a:spcBef>
              <a:spcAft>
                <a:spcPts val="0"/>
              </a:spcAft>
              <a:buNone/>
            </a:pPr>
            <a:r>
              <a:rPr lang="en" sz="5000">
                <a:solidFill>
                  <a:srgbClr val="A5F951"/>
                </a:solidFill>
                <a:latin typeface="Staatliches"/>
                <a:ea typeface="Staatliches"/>
                <a:cs typeface="Staatliches"/>
                <a:sym typeface="Staatliches"/>
              </a:rPr>
              <a:t>not your strategy</a:t>
            </a:r>
            <a:endParaRPr sz="700"/>
          </a:p>
        </p:txBody>
      </p:sp>
      <p:sp>
        <p:nvSpPr>
          <p:cNvPr id="325" name="Google Shape;325;p35"/>
          <p:cNvSpPr txBox="1"/>
          <p:nvPr/>
        </p:nvSpPr>
        <p:spPr>
          <a:xfrm>
            <a:off x="514350" y="317109"/>
            <a:ext cx="266700" cy="215400"/>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b="1" u="sng">
                <a:solidFill>
                  <a:srgbClr val="A5F951"/>
                </a:solidFill>
                <a:latin typeface="Ruda Black"/>
                <a:ea typeface="Ruda Black"/>
                <a:cs typeface="Ruda Black"/>
                <a:sym typeface="Ruda Black"/>
              </a:rPr>
              <a:t>10</a:t>
            </a:r>
            <a:endParaRPr sz="700"/>
          </a:p>
        </p:txBody>
      </p:sp>
      <p:sp>
        <p:nvSpPr>
          <p:cNvPr id="326" name="Google Shape;326;p35"/>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pic>
        <p:nvPicPr>
          <p:cNvPr id="327" name="Google Shape;327;p35" title="Screenshot 2025-05-25 at 11.22.33 AM.png"/>
          <p:cNvPicPr preferRelativeResize="0"/>
          <p:nvPr/>
        </p:nvPicPr>
        <p:blipFill rotWithShape="1">
          <a:blip r:embed="rId5">
            <a:alphaModFix/>
          </a:blip>
          <a:srcRect l="3627" r="49439"/>
          <a:stretch/>
        </p:blipFill>
        <p:spPr>
          <a:xfrm>
            <a:off x="3058825" y="820950"/>
            <a:ext cx="1789450" cy="2271376"/>
          </a:xfrm>
          <a:prstGeom prst="rect">
            <a:avLst/>
          </a:prstGeom>
          <a:noFill/>
          <a:ln>
            <a:noFill/>
          </a:ln>
        </p:spPr>
      </p:pic>
      <p:pic>
        <p:nvPicPr>
          <p:cNvPr id="328" name="Google Shape;328;p35" title="Screenshot 2025-05-25 at 11.24.15 AM.png"/>
          <p:cNvPicPr preferRelativeResize="0"/>
          <p:nvPr/>
        </p:nvPicPr>
        <p:blipFill>
          <a:blip r:embed="rId6">
            <a:alphaModFix/>
          </a:blip>
          <a:stretch>
            <a:fillRect/>
          </a:stretch>
        </p:blipFill>
        <p:spPr>
          <a:xfrm>
            <a:off x="7059375" y="820949"/>
            <a:ext cx="1789449" cy="2271389"/>
          </a:xfrm>
          <a:prstGeom prst="rect">
            <a:avLst/>
          </a:prstGeom>
          <a:noFill/>
          <a:ln>
            <a:noFill/>
          </a:ln>
        </p:spPr>
      </p:pic>
      <p:pic>
        <p:nvPicPr>
          <p:cNvPr id="329" name="Google Shape;329;p35" title="Screenshot 2025-05-25 at 11.24.02 AM.png"/>
          <p:cNvPicPr preferRelativeResize="0"/>
          <p:nvPr/>
        </p:nvPicPr>
        <p:blipFill>
          <a:blip r:embed="rId7">
            <a:alphaModFix/>
          </a:blip>
          <a:stretch>
            <a:fillRect/>
          </a:stretch>
        </p:blipFill>
        <p:spPr>
          <a:xfrm>
            <a:off x="5059099" y="820950"/>
            <a:ext cx="1789449" cy="2271389"/>
          </a:xfrm>
          <a:prstGeom prst="rect">
            <a:avLst/>
          </a:prstGeom>
          <a:noFill/>
          <a:ln>
            <a:noFill/>
          </a:ln>
        </p:spPr>
      </p:pic>
      <p:pic>
        <p:nvPicPr>
          <p:cNvPr id="330" name="Google Shape;330;p35" title="Screenshot 2025-05-25 at 11.24.20 AM.png"/>
          <p:cNvPicPr preferRelativeResize="0"/>
          <p:nvPr/>
        </p:nvPicPr>
        <p:blipFill>
          <a:blip r:embed="rId8">
            <a:alphaModFix/>
          </a:blip>
          <a:stretch>
            <a:fillRect/>
          </a:stretch>
        </p:blipFill>
        <p:spPr>
          <a:xfrm>
            <a:off x="5188300" y="2390775"/>
            <a:ext cx="1789449" cy="2271389"/>
          </a:xfrm>
          <a:prstGeom prst="rect">
            <a:avLst/>
          </a:prstGeom>
          <a:noFill/>
          <a:ln>
            <a:noFill/>
          </a:ln>
        </p:spPr>
      </p:pic>
      <p:pic>
        <p:nvPicPr>
          <p:cNvPr id="331" name="Google Shape;331;p35" title="Screenshot 2025-05-25 at 11.24.29 AM.png"/>
          <p:cNvPicPr preferRelativeResize="0"/>
          <p:nvPr/>
        </p:nvPicPr>
        <p:blipFill>
          <a:blip r:embed="rId9">
            <a:alphaModFix/>
          </a:blip>
          <a:stretch>
            <a:fillRect/>
          </a:stretch>
        </p:blipFill>
        <p:spPr>
          <a:xfrm>
            <a:off x="7183113" y="2390775"/>
            <a:ext cx="1789449" cy="2271401"/>
          </a:xfrm>
          <a:prstGeom prst="rect">
            <a:avLst/>
          </a:prstGeom>
          <a:noFill/>
          <a:ln>
            <a:noFill/>
          </a:ln>
        </p:spPr>
      </p:pic>
      <p:pic>
        <p:nvPicPr>
          <p:cNvPr id="332" name="Google Shape;332;p35" title="Screenshot 2025-05-25 at 11.32.28 AM.png"/>
          <p:cNvPicPr preferRelativeResize="0"/>
          <p:nvPr/>
        </p:nvPicPr>
        <p:blipFill>
          <a:blip r:embed="rId10">
            <a:alphaModFix/>
          </a:blip>
          <a:stretch>
            <a:fillRect/>
          </a:stretch>
        </p:blipFill>
        <p:spPr>
          <a:xfrm>
            <a:off x="3193500" y="2390807"/>
            <a:ext cx="1789426" cy="22713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6"/>
        <p:cNvGrpSpPr/>
        <p:nvPr/>
      </p:nvGrpSpPr>
      <p:grpSpPr>
        <a:xfrm>
          <a:off x="0" y="0"/>
          <a:ext cx="0" cy="0"/>
          <a:chOff x="0" y="0"/>
          <a:chExt cx="0" cy="0"/>
        </a:xfrm>
      </p:grpSpPr>
      <p:grpSp>
        <p:nvGrpSpPr>
          <p:cNvPr id="337" name="Google Shape;337;p36"/>
          <p:cNvGrpSpPr/>
          <p:nvPr/>
        </p:nvGrpSpPr>
        <p:grpSpPr>
          <a:xfrm>
            <a:off x="8972550" y="0"/>
            <a:ext cx="171450" cy="514350"/>
            <a:chOff x="0" y="0"/>
            <a:chExt cx="457200" cy="1371600"/>
          </a:xfrm>
        </p:grpSpPr>
        <p:sp>
          <p:nvSpPr>
            <p:cNvPr id="338" name="Google Shape;338;p36"/>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9" name="Google Shape;339;p36"/>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0" name="Google Shape;340;p36"/>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41" name="Google Shape;341;p36"/>
          <p:cNvSpPr/>
          <p:nvPr/>
        </p:nvSpPr>
        <p:spPr>
          <a:xfrm rot="-5400000">
            <a:off x="514350" y="4629150"/>
            <a:ext cx="171450" cy="1714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2" name="Google Shape;342;p36"/>
          <p:cNvSpPr/>
          <p:nvPr/>
        </p:nvSpPr>
        <p:spPr>
          <a:xfrm rot="-5400000">
            <a:off x="685800" y="4629150"/>
            <a:ext cx="171450" cy="1714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3" name="Google Shape;343;p36"/>
          <p:cNvSpPr/>
          <p:nvPr/>
        </p:nvSpPr>
        <p:spPr>
          <a:xfrm rot="-5400000">
            <a:off x="857250" y="4629150"/>
            <a:ext cx="171450" cy="1714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4" name="Google Shape;344;p36"/>
          <p:cNvSpPr/>
          <p:nvPr/>
        </p:nvSpPr>
        <p:spPr>
          <a:xfrm>
            <a:off x="6558312" y="53318"/>
            <a:ext cx="2329616" cy="758159"/>
          </a:xfrm>
          <a:custGeom>
            <a:avLst/>
            <a:gdLst/>
            <a:ahLst/>
            <a:cxnLst/>
            <a:rect l="l" t="t" r="r" b="b"/>
            <a:pathLst>
              <a:path w="4659232" h="1516318" extrusionOk="0">
                <a:moveTo>
                  <a:pt x="0" y="0"/>
                </a:moveTo>
                <a:lnTo>
                  <a:pt x="4659232" y="0"/>
                </a:lnTo>
                <a:lnTo>
                  <a:pt x="4659232" y="1516319"/>
                </a:lnTo>
                <a:lnTo>
                  <a:pt x="0" y="1516319"/>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5" name="Google Shape;345;p36"/>
          <p:cNvSpPr txBox="1"/>
          <p:nvPr/>
        </p:nvSpPr>
        <p:spPr>
          <a:xfrm>
            <a:off x="514350" y="317109"/>
            <a:ext cx="266700" cy="215400"/>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b="1" u="sng">
                <a:solidFill>
                  <a:srgbClr val="A5F951"/>
                </a:solidFill>
                <a:latin typeface="Ruda Black"/>
                <a:ea typeface="Ruda Black"/>
                <a:cs typeface="Ruda Black"/>
                <a:sym typeface="Ruda Black"/>
              </a:rPr>
              <a:t>11</a:t>
            </a:r>
            <a:endParaRPr sz="700"/>
          </a:p>
        </p:txBody>
      </p:sp>
      <p:sp>
        <p:nvSpPr>
          <p:cNvPr id="346" name="Google Shape;346;p36"/>
          <p:cNvSpPr txBox="1"/>
          <p:nvPr/>
        </p:nvSpPr>
        <p:spPr>
          <a:xfrm>
            <a:off x="514350" y="1436375"/>
            <a:ext cx="3261900" cy="25905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 sz="3600">
                <a:solidFill>
                  <a:srgbClr val="A5F951"/>
                </a:solidFill>
                <a:latin typeface="Staatliches"/>
                <a:ea typeface="Staatliches"/>
                <a:cs typeface="Staatliches"/>
                <a:sym typeface="Staatliches"/>
              </a:rPr>
              <a:t>Influencer mktg:</a:t>
            </a:r>
            <a:endParaRPr sz="3600">
              <a:solidFill>
                <a:srgbClr val="A5F951"/>
              </a:solidFill>
              <a:latin typeface="Staatliches"/>
              <a:ea typeface="Staatliches"/>
              <a:cs typeface="Staatliches"/>
              <a:sym typeface="Staatliches"/>
            </a:endParaRPr>
          </a:p>
          <a:p>
            <a:pPr marL="0" marR="0" lvl="0" indent="0" algn="l" rtl="0">
              <a:lnSpc>
                <a:spcPct val="90000"/>
              </a:lnSpc>
              <a:spcBef>
                <a:spcPts val="0"/>
              </a:spcBef>
              <a:spcAft>
                <a:spcPts val="0"/>
              </a:spcAft>
              <a:buNone/>
            </a:pPr>
            <a:r>
              <a:rPr lang="en" sz="3600">
                <a:solidFill>
                  <a:srgbClr val="A5F951"/>
                </a:solidFill>
                <a:latin typeface="Staatliches"/>
                <a:ea typeface="Staatliches"/>
                <a:cs typeface="Staatliches"/>
                <a:sym typeface="Staatliches"/>
              </a:rPr>
              <a:t>the “options” will appear “endless,” but there is a best fit for you. </a:t>
            </a:r>
            <a:endParaRPr sz="3600">
              <a:solidFill>
                <a:srgbClr val="A5F951"/>
              </a:solidFill>
              <a:latin typeface="Staatliches"/>
              <a:ea typeface="Staatliches"/>
              <a:cs typeface="Staatliches"/>
              <a:sym typeface="Staatliches"/>
            </a:endParaRPr>
          </a:p>
          <a:p>
            <a:pPr marL="0" marR="0" lvl="0" indent="0" algn="l" rtl="0">
              <a:lnSpc>
                <a:spcPct val="90000"/>
              </a:lnSpc>
              <a:spcBef>
                <a:spcPts val="0"/>
              </a:spcBef>
              <a:spcAft>
                <a:spcPts val="0"/>
              </a:spcAft>
              <a:buNone/>
            </a:pPr>
            <a:endParaRPr sz="700"/>
          </a:p>
        </p:txBody>
      </p:sp>
      <p:sp>
        <p:nvSpPr>
          <p:cNvPr id="347" name="Google Shape;347;p36"/>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pic>
        <p:nvPicPr>
          <p:cNvPr id="348" name="Google Shape;348;p36" title="Screenshot 2025-05-25 at 9.38.23 AM.png"/>
          <p:cNvPicPr preferRelativeResize="0"/>
          <p:nvPr/>
        </p:nvPicPr>
        <p:blipFill>
          <a:blip r:embed="rId4">
            <a:alphaModFix/>
          </a:blip>
          <a:stretch>
            <a:fillRect/>
          </a:stretch>
        </p:blipFill>
        <p:spPr>
          <a:xfrm>
            <a:off x="3776200" y="1116626"/>
            <a:ext cx="5196349" cy="29102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2"/>
        <p:cNvGrpSpPr/>
        <p:nvPr/>
      </p:nvGrpSpPr>
      <p:grpSpPr>
        <a:xfrm>
          <a:off x="0" y="0"/>
          <a:ext cx="0" cy="0"/>
          <a:chOff x="0" y="0"/>
          <a:chExt cx="0" cy="0"/>
        </a:xfrm>
      </p:grpSpPr>
      <p:grpSp>
        <p:nvGrpSpPr>
          <p:cNvPr id="353" name="Google Shape;353;p37"/>
          <p:cNvGrpSpPr/>
          <p:nvPr/>
        </p:nvGrpSpPr>
        <p:grpSpPr>
          <a:xfrm>
            <a:off x="8972550" y="0"/>
            <a:ext cx="171450" cy="514350"/>
            <a:chOff x="0" y="0"/>
            <a:chExt cx="457200" cy="1371600"/>
          </a:xfrm>
        </p:grpSpPr>
        <p:sp>
          <p:nvSpPr>
            <p:cNvPr id="354" name="Google Shape;354;p37"/>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5" name="Google Shape;355;p37"/>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6" name="Google Shape;356;p37"/>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357" name="Google Shape;357;p37"/>
          <p:cNvGrpSpPr/>
          <p:nvPr/>
        </p:nvGrpSpPr>
        <p:grpSpPr>
          <a:xfrm rot="-5400000">
            <a:off x="685800" y="4457700"/>
            <a:ext cx="171450" cy="514350"/>
            <a:chOff x="0" y="0"/>
            <a:chExt cx="457200" cy="1371600"/>
          </a:xfrm>
        </p:grpSpPr>
        <p:sp>
          <p:nvSpPr>
            <p:cNvPr id="358" name="Google Shape;358;p37"/>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9" name="Google Shape;359;p37"/>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0" name="Google Shape;360;p37"/>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61" name="Google Shape;361;p37"/>
          <p:cNvSpPr/>
          <p:nvPr/>
        </p:nvSpPr>
        <p:spPr>
          <a:xfrm>
            <a:off x="6558312" y="45040"/>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2" name="Google Shape;362;p37"/>
          <p:cNvSpPr txBox="1"/>
          <p:nvPr/>
        </p:nvSpPr>
        <p:spPr>
          <a:xfrm>
            <a:off x="514350" y="317109"/>
            <a:ext cx="266700" cy="215400"/>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sz="1400" b="1" u="sng">
                <a:solidFill>
                  <a:srgbClr val="A5F951"/>
                </a:solidFill>
                <a:latin typeface="Ruda Black"/>
                <a:ea typeface="Ruda Black"/>
                <a:cs typeface="Ruda Black"/>
                <a:sym typeface="Ruda Black"/>
              </a:rPr>
              <a:t>1</a:t>
            </a:r>
            <a:r>
              <a:rPr lang="en" b="1" u="sng">
                <a:solidFill>
                  <a:srgbClr val="A5F951"/>
                </a:solidFill>
                <a:latin typeface="Ruda Black"/>
                <a:ea typeface="Ruda Black"/>
                <a:cs typeface="Ruda Black"/>
                <a:sym typeface="Ruda Black"/>
              </a:rPr>
              <a:t>2</a:t>
            </a:r>
            <a:endParaRPr sz="700"/>
          </a:p>
        </p:txBody>
      </p:sp>
      <p:sp>
        <p:nvSpPr>
          <p:cNvPr id="363" name="Google Shape;363;p37"/>
          <p:cNvSpPr txBox="1"/>
          <p:nvPr/>
        </p:nvSpPr>
        <p:spPr>
          <a:xfrm>
            <a:off x="514350" y="1530375"/>
            <a:ext cx="2436300" cy="21009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5000">
                <a:solidFill>
                  <a:srgbClr val="A5F951"/>
                </a:solidFill>
                <a:latin typeface="Staatliches"/>
                <a:ea typeface="Staatliches"/>
                <a:cs typeface="Staatliches"/>
                <a:sym typeface="Staatliches"/>
              </a:rPr>
              <a:t>Putting </a:t>
            </a:r>
            <a:endParaRPr sz="5000">
              <a:solidFill>
                <a:srgbClr val="A5F951"/>
              </a:solidFill>
              <a:latin typeface="Staatliches"/>
              <a:ea typeface="Staatliches"/>
              <a:cs typeface="Staatliches"/>
              <a:sym typeface="Staatliches"/>
            </a:endParaRPr>
          </a:p>
          <a:p>
            <a:pPr marL="0" marR="0" lvl="0" indent="0" algn="l" rtl="0">
              <a:lnSpc>
                <a:spcPct val="90995"/>
              </a:lnSpc>
              <a:spcBef>
                <a:spcPts val="0"/>
              </a:spcBef>
              <a:spcAft>
                <a:spcPts val="0"/>
              </a:spcAft>
              <a:buNone/>
            </a:pPr>
            <a:r>
              <a:rPr lang="en" sz="5000">
                <a:solidFill>
                  <a:srgbClr val="A5F951"/>
                </a:solidFill>
                <a:latin typeface="Staatliches"/>
                <a:ea typeface="Staatliches"/>
                <a:cs typeface="Staatliches"/>
                <a:sym typeface="Staatliches"/>
              </a:rPr>
              <a:t>it all together</a:t>
            </a:r>
            <a:endParaRPr sz="700"/>
          </a:p>
        </p:txBody>
      </p:sp>
      <p:sp>
        <p:nvSpPr>
          <p:cNvPr id="364" name="Google Shape;364;p37"/>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pic>
        <p:nvPicPr>
          <p:cNvPr id="365" name="Google Shape;365;p37" title="Screenshot 2025-05-28 at 3.21.44 PM.png"/>
          <p:cNvPicPr preferRelativeResize="0"/>
          <p:nvPr/>
        </p:nvPicPr>
        <p:blipFill>
          <a:blip r:embed="rId4">
            <a:alphaModFix/>
          </a:blip>
          <a:stretch>
            <a:fillRect/>
          </a:stretch>
        </p:blipFill>
        <p:spPr>
          <a:xfrm>
            <a:off x="3061500" y="3544025"/>
            <a:ext cx="1790103" cy="1094950"/>
          </a:xfrm>
          <a:prstGeom prst="rect">
            <a:avLst/>
          </a:prstGeom>
          <a:noFill/>
          <a:ln>
            <a:noFill/>
          </a:ln>
        </p:spPr>
      </p:pic>
      <p:pic>
        <p:nvPicPr>
          <p:cNvPr id="366" name="Google Shape;366;p37" title="Screenshot 2025-05-28 at 3.20.04 PM.png"/>
          <p:cNvPicPr preferRelativeResize="0"/>
          <p:nvPr/>
        </p:nvPicPr>
        <p:blipFill>
          <a:blip r:embed="rId5">
            <a:alphaModFix/>
          </a:blip>
          <a:stretch>
            <a:fillRect/>
          </a:stretch>
        </p:blipFill>
        <p:spPr>
          <a:xfrm>
            <a:off x="5038650" y="3086826"/>
            <a:ext cx="1671990" cy="1256576"/>
          </a:xfrm>
          <a:prstGeom prst="rect">
            <a:avLst/>
          </a:prstGeom>
          <a:noFill/>
          <a:ln>
            <a:noFill/>
          </a:ln>
        </p:spPr>
      </p:pic>
      <p:pic>
        <p:nvPicPr>
          <p:cNvPr id="367" name="Google Shape;367;p37" title="OSA  (1).gif"/>
          <p:cNvPicPr preferRelativeResize="0"/>
          <p:nvPr/>
        </p:nvPicPr>
        <p:blipFill rotWithShape="1">
          <a:blip r:embed="rId6">
            <a:alphaModFix/>
          </a:blip>
          <a:srcRect t="25273" b="14336"/>
          <a:stretch/>
        </p:blipFill>
        <p:spPr>
          <a:xfrm>
            <a:off x="3391075" y="803201"/>
            <a:ext cx="4522249" cy="2730999"/>
          </a:xfrm>
          <a:prstGeom prst="rect">
            <a:avLst/>
          </a:prstGeom>
          <a:noFill/>
          <a:ln>
            <a:noFill/>
          </a:ln>
        </p:spPr>
      </p:pic>
      <p:pic>
        <p:nvPicPr>
          <p:cNvPr id="368" name="Google Shape;368;p37" title="Screenshot 2025-05-28 at 3.20.23 PM.png"/>
          <p:cNvPicPr preferRelativeResize="0"/>
          <p:nvPr/>
        </p:nvPicPr>
        <p:blipFill>
          <a:blip r:embed="rId7">
            <a:alphaModFix/>
          </a:blip>
          <a:stretch>
            <a:fillRect/>
          </a:stretch>
        </p:blipFill>
        <p:spPr>
          <a:xfrm>
            <a:off x="6897700" y="3270251"/>
            <a:ext cx="1790100" cy="11982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72"/>
        <p:cNvGrpSpPr/>
        <p:nvPr/>
      </p:nvGrpSpPr>
      <p:grpSpPr>
        <a:xfrm>
          <a:off x="0" y="0"/>
          <a:ext cx="0" cy="0"/>
          <a:chOff x="0" y="0"/>
          <a:chExt cx="0" cy="0"/>
        </a:xfrm>
      </p:grpSpPr>
      <p:sp>
        <p:nvSpPr>
          <p:cNvPr id="373" name="Google Shape;373;p38"/>
          <p:cNvSpPr/>
          <p:nvPr/>
        </p:nvSpPr>
        <p:spPr>
          <a:xfrm rot="-9590747">
            <a:off x="-410937" y="4229328"/>
            <a:ext cx="3413885" cy="1824876"/>
          </a:xfrm>
          <a:custGeom>
            <a:avLst/>
            <a:gdLst/>
            <a:ahLst/>
            <a:cxnLst/>
            <a:rect l="l" t="t" r="r" b="b"/>
            <a:pathLst>
              <a:path w="6818826" h="3644972" extrusionOk="0">
                <a:moveTo>
                  <a:pt x="0" y="0"/>
                </a:moveTo>
                <a:lnTo>
                  <a:pt x="6818826" y="0"/>
                </a:lnTo>
                <a:lnTo>
                  <a:pt x="6818826" y="3644972"/>
                </a:lnTo>
                <a:lnTo>
                  <a:pt x="0" y="3644972"/>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4" name="Google Shape;374;p38"/>
          <p:cNvSpPr/>
          <p:nvPr/>
        </p:nvSpPr>
        <p:spPr>
          <a:xfrm rot="2322274">
            <a:off x="6655780" y="-705100"/>
            <a:ext cx="3407751" cy="1821597"/>
          </a:xfrm>
          <a:custGeom>
            <a:avLst/>
            <a:gdLst/>
            <a:ahLst/>
            <a:cxnLst/>
            <a:rect l="l" t="t" r="r" b="b"/>
            <a:pathLst>
              <a:path w="6818826" h="3644972" extrusionOk="0">
                <a:moveTo>
                  <a:pt x="0" y="0"/>
                </a:moveTo>
                <a:lnTo>
                  <a:pt x="6818825" y="0"/>
                </a:lnTo>
                <a:lnTo>
                  <a:pt x="6818825" y="3644972"/>
                </a:lnTo>
                <a:lnTo>
                  <a:pt x="0" y="3644972"/>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5" name="Google Shape;375;p38"/>
          <p:cNvSpPr/>
          <p:nvPr/>
        </p:nvSpPr>
        <p:spPr>
          <a:xfrm>
            <a:off x="6585335" y="90079"/>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6" name="Google Shape;376;p38"/>
          <p:cNvSpPr txBox="1"/>
          <p:nvPr/>
        </p:nvSpPr>
        <p:spPr>
          <a:xfrm>
            <a:off x="6096001" y="4808318"/>
            <a:ext cx="2971800" cy="231000"/>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pic>
        <p:nvPicPr>
          <p:cNvPr id="377" name="Google Shape;377;p38" title="Screenshot 2025-05-24 at 5.29.37 PM.png"/>
          <p:cNvPicPr preferRelativeResize="0"/>
          <p:nvPr/>
        </p:nvPicPr>
        <p:blipFill>
          <a:blip r:embed="rId5">
            <a:alphaModFix/>
          </a:blip>
          <a:stretch>
            <a:fillRect/>
          </a:stretch>
        </p:blipFill>
        <p:spPr>
          <a:xfrm>
            <a:off x="331625" y="890250"/>
            <a:ext cx="5866598" cy="3362999"/>
          </a:xfrm>
          <a:prstGeom prst="rect">
            <a:avLst/>
          </a:prstGeom>
          <a:noFill/>
          <a:ln>
            <a:noFill/>
          </a:ln>
        </p:spPr>
      </p:pic>
      <p:sp>
        <p:nvSpPr>
          <p:cNvPr id="378" name="Google Shape;378;p38"/>
          <p:cNvSpPr txBox="1"/>
          <p:nvPr/>
        </p:nvSpPr>
        <p:spPr>
          <a:xfrm>
            <a:off x="6448725" y="1143150"/>
            <a:ext cx="2695200" cy="28572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3400">
                <a:solidFill>
                  <a:srgbClr val="A5F951"/>
                </a:solidFill>
                <a:latin typeface="Staatliches"/>
                <a:ea typeface="Staatliches"/>
                <a:cs typeface="Staatliches"/>
                <a:sym typeface="Staatliches"/>
              </a:rPr>
              <a:t>Roi analysis is table stakes, </a:t>
            </a:r>
            <a:endParaRPr sz="3400">
              <a:solidFill>
                <a:srgbClr val="A5F951"/>
              </a:solidFill>
              <a:latin typeface="Staatliches"/>
              <a:ea typeface="Staatliches"/>
              <a:cs typeface="Staatliches"/>
              <a:sym typeface="Staatliches"/>
            </a:endParaRPr>
          </a:p>
          <a:p>
            <a:pPr marL="0" marR="0" lvl="0" indent="0" algn="l" rtl="0">
              <a:lnSpc>
                <a:spcPct val="90995"/>
              </a:lnSpc>
              <a:spcBef>
                <a:spcPts val="0"/>
              </a:spcBef>
              <a:spcAft>
                <a:spcPts val="0"/>
              </a:spcAft>
              <a:buNone/>
            </a:pPr>
            <a:r>
              <a:rPr lang="en" sz="3400">
                <a:solidFill>
                  <a:srgbClr val="A5F951"/>
                </a:solidFill>
                <a:latin typeface="Staatliches"/>
                <a:ea typeface="Staatliches"/>
                <a:cs typeface="Staatliches"/>
                <a:sym typeface="Staatliches"/>
              </a:rPr>
              <a:t>but requires collaboration beyond vanity metrics</a:t>
            </a:r>
            <a:endParaRPr sz="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2"/>
        <p:cNvGrpSpPr/>
        <p:nvPr/>
      </p:nvGrpSpPr>
      <p:grpSpPr>
        <a:xfrm>
          <a:off x="0" y="0"/>
          <a:ext cx="0" cy="0"/>
          <a:chOff x="0" y="0"/>
          <a:chExt cx="0" cy="0"/>
        </a:xfrm>
      </p:grpSpPr>
      <p:pic>
        <p:nvPicPr>
          <p:cNvPr id="383" name="Google Shape;383;p39" title="IMG_2530.PNG"/>
          <p:cNvPicPr preferRelativeResize="0"/>
          <p:nvPr/>
        </p:nvPicPr>
        <p:blipFill>
          <a:blip r:embed="rId3">
            <a:alphaModFix/>
          </a:blip>
          <a:stretch>
            <a:fillRect/>
          </a:stretch>
        </p:blipFill>
        <p:spPr>
          <a:xfrm flipH="1">
            <a:off x="62750" y="1326150"/>
            <a:ext cx="1426775" cy="1426775"/>
          </a:xfrm>
          <a:prstGeom prst="rect">
            <a:avLst/>
          </a:prstGeom>
          <a:noFill/>
          <a:ln>
            <a:noFill/>
          </a:ln>
        </p:spPr>
      </p:pic>
      <p:pic>
        <p:nvPicPr>
          <p:cNvPr id="384" name="Google Shape;384;p39" title="IMG_3656.PNG"/>
          <p:cNvPicPr preferRelativeResize="0"/>
          <p:nvPr/>
        </p:nvPicPr>
        <p:blipFill>
          <a:blip r:embed="rId4">
            <a:alphaModFix/>
          </a:blip>
          <a:stretch>
            <a:fillRect/>
          </a:stretch>
        </p:blipFill>
        <p:spPr>
          <a:xfrm>
            <a:off x="2968250" y="1435089"/>
            <a:ext cx="1225738" cy="1225738"/>
          </a:xfrm>
          <a:prstGeom prst="rect">
            <a:avLst/>
          </a:prstGeom>
          <a:noFill/>
          <a:ln>
            <a:noFill/>
          </a:ln>
        </p:spPr>
      </p:pic>
      <p:pic>
        <p:nvPicPr>
          <p:cNvPr id="385" name="Google Shape;385;p39" title="IMG_5444.PNG"/>
          <p:cNvPicPr preferRelativeResize="0"/>
          <p:nvPr/>
        </p:nvPicPr>
        <p:blipFill>
          <a:blip r:embed="rId5">
            <a:alphaModFix/>
          </a:blip>
          <a:stretch>
            <a:fillRect/>
          </a:stretch>
        </p:blipFill>
        <p:spPr>
          <a:xfrm>
            <a:off x="1540750" y="1581562"/>
            <a:ext cx="1079225" cy="1079252"/>
          </a:xfrm>
          <a:prstGeom prst="rect">
            <a:avLst/>
          </a:prstGeom>
          <a:noFill/>
          <a:ln>
            <a:noFill/>
          </a:ln>
        </p:spPr>
      </p:pic>
      <p:pic>
        <p:nvPicPr>
          <p:cNvPr id="386" name="Google Shape;386;p39" title="IMG_6332.PNG"/>
          <p:cNvPicPr preferRelativeResize="0"/>
          <p:nvPr/>
        </p:nvPicPr>
        <p:blipFill>
          <a:blip r:embed="rId6">
            <a:alphaModFix/>
          </a:blip>
          <a:stretch>
            <a:fillRect/>
          </a:stretch>
        </p:blipFill>
        <p:spPr>
          <a:xfrm>
            <a:off x="4420175" y="1435100"/>
            <a:ext cx="1295637" cy="1295637"/>
          </a:xfrm>
          <a:prstGeom prst="rect">
            <a:avLst/>
          </a:prstGeom>
          <a:noFill/>
          <a:ln>
            <a:noFill/>
          </a:ln>
        </p:spPr>
      </p:pic>
      <p:grpSp>
        <p:nvGrpSpPr>
          <p:cNvPr id="387" name="Google Shape;387;p39"/>
          <p:cNvGrpSpPr/>
          <p:nvPr/>
        </p:nvGrpSpPr>
        <p:grpSpPr>
          <a:xfrm>
            <a:off x="8972550" y="0"/>
            <a:ext cx="171450" cy="514350"/>
            <a:chOff x="0" y="0"/>
            <a:chExt cx="457200" cy="1371600"/>
          </a:xfrm>
        </p:grpSpPr>
        <p:sp>
          <p:nvSpPr>
            <p:cNvPr id="388" name="Google Shape;388;p39"/>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9" name="Google Shape;389;p39"/>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0" name="Google Shape;390;p39"/>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91" name="Google Shape;391;p39"/>
          <p:cNvSpPr/>
          <p:nvPr/>
        </p:nvSpPr>
        <p:spPr>
          <a:xfrm rot="-5400000">
            <a:off x="514350" y="4629150"/>
            <a:ext cx="171450" cy="1714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2" name="Google Shape;392;p39"/>
          <p:cNvSpPr/>
          <p:nvPr/>
        </p:nvSpPr>
        <p:spPr>
          <a:xfrm rot="-5400000">
            <a:off x="685800" y="4629150"/>
            <a:ext cx="171450" cy="1714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3" name="Google Shape;393;p39"/>
          <p:cNvSpPr/>
          <p:nvPr/>
        </p:nvSpPr>
        <p:spPr>
          <a:xfrm rot="-5400000">
            <a:off x="857250" y="4629150"/>
            <a:ext cx="171450" cy="1714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4" name="Google Shape;394;p39"/>
          <p:cNvSpPr/>
          <p:nvPr/>
        </p:nvSpPr>
        <p:spPr>
          <a:xfrm>
            <a:off x="514350" y="2582252"/>
            <a:ext cx="158750" cy="158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cxnSp>
        <p:nvCxnSpPr>
          <p:cNvPr id="395" name="Google Shape;395;p39"/>
          <p:cNvCxnSpPr/>
          <p:nvPr/>
        </p:nvCxnSpPr>
        <p:spPr>
          <a:xfrm>
            <a:off x="514350" y="2660833"/>
            <a:ext cx="8115300" cy="0"/>
          </a:xfrm>
          <a:prstGeom prst="straightConnector1">
            <a:avLst/>
          </a:prstGeom>
          <a:noFill/>
          <a:ln w="9525" cap="rnd" cmpd="sng">
            <a:solidFill>
              <a:srgbClr val="A5F951"/>
            </a:solidFill>
            <a:prstDash val="solid"/>
            <a:round/>
            <a:headEnd type="none" w="sm" len="sm"/>
            <a:tailEnd type="none" w="sm" len="sm"/>
          </a:ln>
        </p:spPr>
      </p:cxnSp>
      <p:sp>
        <p:nvSpPr>
          <p:cNvPr id="396" name="Google Shape;396;p39"/>
          <p:cNvSpPr/>
          <p:nvPr/>
        </p:nvSpPr>
        <p:spPr>
          <a:xfrm>
            <a:off x="492987" y="2584633"/>
            <a:ext cx="153111" cy="153111"/>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7" name="Google Shape;397;p39"/>
          <p:cNvSpPr/>
          <p:nvPr/>
        </p:nvSpPr>
        <p:spPr>
          <a:xfrm>
            <a:off x="1962082" y="2584633"/>
            <a:ext cx="153111" cy="153111"/>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8" name="Google Shape;398;p39"/>
          <p:cNvSpPr/>
          <p:nvPr/>
        </p:nvSpPr>
        <p:spPr>
          <a:xfrm>
            <a:off x="3429507" y="2584633"/>
            <a:ext cx="153111" cy="153111"/>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9" name="Google Shape;399;p39"/>
          <p:cNvSpPr/>
          <p:nvPr/>
        </p:nvSpPr>
        <p:spPr>
          <a:xfrm>
            <a:off x="4896932" y="2584633"/>
            <a:ext cx="153111" cy="153111"/>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0" name="Google Shape;400;p39"/>
          <p:cNvSpPr/>
          <p:nvPr/>
        </p:nvSpPr>
        <p:spPr>
          <a:xfrm>
            <a:off x="6600825" y="53318"/>
            <a:ext cx="2329616" cy="758159"/>
          </a:xfrm>
          <a:custGeom>
            <a:avLst/>
            <a:gdLst/>
            <a:ahLst/>
            <a:cxnLst/>
            <a:rect l="l" t="t" r="r" b="b"/>
            <a:pathLst>
              <a:path w="4659232" h="1516318" extrusionOk="0">
                <a:moveTo>
                  <a:pt x="0" y="0"/>
                </a:moveTo>
                <a:lnTo>
                  <a:pt x="4659232" y="0"/>
                </a:lnTo>
                <a:lnTo>
                  <a:pt x="4659232" y="1516319"/>
                </a:lnTo>
                <a:lnTo>
                  <a:pt x="0" y="1516319"/>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1" name="Google Shape;401;p39"/>
          <p:cNvSpPr txBox="1"/>
          <p:nvPr/>
        </p:nvSpPr>
        <p:spPr>
          <a:xfrm>
            <a:off x="514350" y="842642"/>
            <a:ext cx="8115300" cy="7002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5000">
                <a:solidFill>
                  <a:srgbClr val="A5F951"/>
                </a:solidFill>
                <a:latin typeface="Staatliches"/>
                <a:ea typeface="Staatliches"/>
                <a:cs typeface="Staatliches"/>
                <a:sym typeface="Staatliches"/>
              </a:rPr>
              <a:t>A practical example: </a:t>
            </a:r>
            <a:r>
              <a:rPr lang="en" sz="3700">
                <a:solidFill>
                  <a:srgbClr val="A5F951"/>
                </a:solidFill>
                <a:latin typeface="Staatliches"/>
                <a:ea typeface="Staatliches"/>
                <a:cs typeface="Staatliches"/>
                <a:sym typeface="Staatliches"/>
              </a:rPr>
              <a:t>“Race” “Training”</a:t>
            </a:r>
            <a:endParaRPr sz="3700">
              <a:solidFill>
                <a:srgbClr val="A5F951"/>
              </a:solidFill>
              <a:latin typeface="Staatliches"/>
              <a:ea typeface="Staatliches"/>
              <a:cs typeface="Staatliches"/>
              <a:sym typeface="Staatliches"/>
            </a:endParaRPr>
          </a:p>
        </p:txBody>
      </p:sp>
      <p:grpSp>
        <p:nvGrpSpPr>
          <p:cNvPr id="402" name="Google Shape;402;p39"/>
          <p:cNvGrpSpPr/>
          <p:nvPr/>
        </p:nvGrpSpPr>
        <p:grpSpPr>
          <a:xfrm>
            <a:off x="3355108" y="2938961"/>
            <a:ext cx="1758638" cy="1426761"/>
            <a:chOff x="-203200" y="-9525"/>
            <a:chExt cx="4689700" cy="3804697"/>
          </a:xfrm>
        </p:grpSpPr>
        <p:sp>
          <p:nvSpPr>
            <p:cNvPr id="403" name="Google Shape;403;p39"/>
            <p:cNvSpPr txBox="1"/>
            <p:nvPr/>
          </p:nvSpPr>
          <p:spPr>
            <a:xfrm>
              <a:off x="0" y="-9525"/>
              <a:ext cx="4486500" cy="615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500">
                  <a:solidFill>
                    <a:srgbClr val="A5F951"/>
                  </a:solidFill>
                  <a:latin typeface="Staatliches"/>
                  <a:ea typeface="Staatliches"/>
                  <a:cs typeface="Staatliches"/>
                  <a:sym typeface="Staatliches"/>
                </a:rPr>
                <a:t>hydration</a:t>
              </a:r>
              <a:endParaRPr sz="700"/>
            </a:p>
          </p:txBody>
        </p:sp>
        <p:sp>
          <p:nvSpPr>
            <p:cNvPr id="404" name="Google Shape;404;p39"/>
            <p:cNvSpPr txBox="1"/>
            <p:nvPr/>
          </p:nvSpPr>
          <p:spPr>
            <a:xfrm>
              <a:off x="-203200" y="1122172"/>
              <a:ext cx="4486500" cy="2673000"/>
            </a:xfrm>
            <a:prstGeom prst="rect">
              <a:avLst/>
            </a:prstGeom>
            <a:noFill/>
            <a:ln>
              <a:noFill/>
            </a:ln>
          </p:spPr>
          <p:txBody>
            <a:bodyPr spcFirstLastPara="1" wrap="square" lIns="0" tIns="0" rIns="0" bIns="0" anchor="t" anchorCtr="0">
              <a:spAutoFit/>
            </a:bodyPr>
            <a:lstStyle/>
            <a:p>
              <a:pPr marL="457200" marR="0" lvl="0" indent="-298450" algn="l" rtl="0">
                <a:lnSpc>
                  <a:spcPct val="123000"/>
                </a:lnSpc>
                <a:spcBef>
                  <a:spcPts val="0"/>
                </a:spcBef>
                <a:spcAft>
                  <a:spcPts val="0"/>
                </a:spcAft>
                <a:buClr>
                  <a:srgbClr val="FFFFFF"/>
                </a:buClr>
                <a:buSzPts val="1100"/>
                <a:buFont typeface="Ruda"/>
                <a:buChar char="●"/>
              </a:pPr>
              <a:r>
                <a:rPr lang="en" sz="1100" b="1">
                  <a:solidFill>
                    <a:srgbClr val="FFFFFF"/>
                  </a:solidFill>
                  <a:latin typeface="Ruda"/>
                  <a:ea typeface="Ruda"/>
                  <a:cs typeface="Ruda"/>
                  <a:sym typeface="Ruda"/>
                </a:rPr>
                <a:t>Water</a:t>
              </a:r>
              <a:endParaRPr sz="1100" b="1">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b="1">
                  <a:solidFill>
                    <a:srgbClr val="FFFFFF"/>
                  </a:solidFill>
                  <a:latin typeface="Ruda"/>
                  <a:ea typeface="Ruda"/>
                  <a:cs typeface="Ruda"/>
                  <a:sym typeface="Ruda"/>
                </a:rPr>
                <a:t>Electrolytes </a:t>
              </a:r>
              <a:endParaRPr sz="1100" b="1">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a:solidFill>
                    <a:srgbClr val="FFFFFF"/>
                  </a:solidFill>
                  <a:latin typeface="Ruda"/>
                  <a:ea typeface="Ruda"/>
                  <a:cs typeface="Ruda"/>
                  <a:sym typeface="Ruda"/>
                </a:rPr>
                <a:t>Blah</a:t>
              </a:r>
              <a:endParaRPr sz="1100">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a:solidFill>
                    <a:srgbClr val="FFFFFF"/>
                  </a:solidFill>
                  <a:latin typeface="Ruda"/>
                  <a:ea typeface="Ruda"/>
                  <a:cs typeface="Ruda"/>
                  <a:sym typeface="Ruda"/>
                </a:rPr>
                <a:t>Blah</a:t>
              </a:r>
              <a:endParaRPr sz="1100">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a:solidFill>
                    <a:srgbClr val="FFFFFF"/>
                  </a:solidFill>
                  <a:latin typeface="Ruda"/>
                  <a:ea typeface="Ruda"/>
                  <a:cs typeface="Ruda"/>
                  <a:sym typeface="Ruda"/>
                </a:rPr>
                <a:t>Blah</a:t>
              </a:r>
              <a:endParaRPr sz="1100">
                <a:solidFill>
                  <a:srgbClr val="FFFFFF"/>
                </a:solidFill>
                <a:latin typeface="Ruda"/>
                <a:ea typeface="Ruda"/>
                <a:cs typeface="Ruda"/>
                <a:sym typeface="Ruda"/>
              </a:endParaRPr>
            </a:p>
          </p:txBody>
        </p:sp>
      </p:grpSp>
      <p:grpSp>
        <p:nvGrpSpPr>
          <p:cNvPr id="405" name="Google Shape;405;p39"/>
          <p:cNvGrpSpPr/>
          <p:nvPr/>
        </p:nvGrpSpPr>
        <p:grpSpPr>
          <a:xfrm>
            <a:off x="4813588" y="2932761"/>
            <a:ext cx="1757875" cy="1430586"/>
            <a:chOff x="-203200" y="-19725"/>
            <a:chExt cx="4687667" cy="3814897"/>
          </a:xfrm>
        </p:grpSpPr>
        <p:sp>
          <p:nvSpPr>
            <p:cNvPr id="406" name="Google Shape;406;p39"/>
            <p:cNvSpPr txBox="1"/>
            <p:nvPr/>
          </p:nvSpPr>
          <p:spPr>
            <a:xfrm>
              <a:off x="-2033" y="-19725"/>
              <a:ext cx="4486500" cy="615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500">
                  <a:solidFill>
                    <a:srgbClr val="A5F951"/>
                  </a:solidFill>
                  <a:latin typeface="Staatliches"/>
                  <a:ea typeface="Staatliches"/>
                  <a:cs typeface="Staatliches"/>
                  <a:sym typeface="Staatliches"/>
                </a:rPr>
                <a:t>cross-training</a:t>
              </a:r>
              <a:endParaRPr sz="700"/>
            </a:p>
          </p:txBody>
        </p:sp>
        <p:sp>
          <p:nvSpPr>
            <p:cNvPr id="407" name="Google Shape;407;p39"/>
            <p:cNvSpPr txBox="1"/>
            <p:nvPr/>
          </p:nvSpPr>
          <p:spPr>
            <a:xfrm>
              <a:off x="-203200" y="1122172"/>
              <a:ext cx="4486500" cy="2673000"/>
            </a:xfrm>
            <a:prstGeom prst="rect">
              <a:avLst/>
            </a:prstGeom>
            <a:noFill/>
            <a:ln>
              <a:noFill/>
            </a:ln>
          </p:spPr>
          <p:txBody>
            <a:bodyPr spcFirstLastPara="1" wrap="square" lIns="0" tIns="0" rIns="0" bIns="0" anchor="t" anchorCtr="0">
              <a:spAutoFit/>
            </a:bodyPr>
            <a:lstStyle/>
            <a:p>
              <a:pPr marL="457200" marR="0" lvl="0" indent="-298450" algn="l" rtl="0">
                <a:lnSpc>
                  <a:spcPct val="123000"/>
                </a:lnSpc>
                <a:spcBef>
                  <a:spcPts val="0"/>
                </a:spcBef>
                <a:spcAft>
                  <a:spcPts val="0"/>
                </a:spcAft>
                <a:buClr>
                  <a:srgbClr val="FFFFFF"/>
                </a:buClr>
                <a:buSzPts val="1100"/>
                <a:buFont typeface="Ruda"/>
                <a:buChar char="●"/>
              </a:pPr>
              <a:r>
                <a:rPr lang="en" sz="1100" b="1">
                  <a:solidFill>
                    <a:srgbClr val="FFFFFF"/>
                  </a:solidFill>
                  <a:latin typeface="Ruda"/>
                  <a:ea typeface="Ruda"/>
                  <a:cs typeface="Ruda"/>
                  <a:sym typeface="Ruda"/>
                </a:rPr>
                <a:t>Weights</a:t>
              </a:r>
              <a:endParaRPr sz="1100" b="1">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b="1">
                  <a:solidFill>
                    <a:srgbClr val="FFFFFF"/>
                  </a:solidFill>
                  <a:latin typeface="Ruda"/>
                  <a:ea typeface="Ruda"/>
                  <a:cs typeface="Ruda"/>
                  <a:sym typeface="Ruda"/>
                </a:rPr>
                <a:t>Yoga</a:t>
              </a:r>
              <a:endParaRPr sz="1100" b="1">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b="1">
                  <a:solidFill>
                    <a:srgbClr val="FFFFFF"/>
                  </a:solidFill>
                  <a:latin typeface="Ruda"/>
                  <a:ea typeface="Ruda"/>
                  <a:cs typeface="Ruda"/>
                  <a:sym typeface="Ruda"/>
                </a:rPr>
                <a:t>Mobility</a:t>
              </a:r>
              <a:endParaRPr sz="1100" b="1">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a:solidFill>
                    <a:srgbClr val="FFFFFF"/>
                  </a:solidFill>
                  <a:latin typeface="Ruda"/>
                  <a:ea typeface="Ruda"/>
                  <a:cs typeface="Ruda"/>
                  <a:sym typeface="Ruda"/>
                </a:rPr>
                <a:t>Blah</a:t>
              </a:r>
              <a:endParaRPr sz="1100">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a:solidFill>
                    <a:srgbClr val="FFFFFF"/>
                  </a:solidFill>
                  <a:latin typeface="Ruda"/>
                  <a:ea typeface="Ruda"/>
                  <a:cs typeface="Ruda"/>
                  <a:sym typeface="Ruda"/>
                </a:rPr>
                <a:t>Blah</a:t>
              </a:r>
              <a:endParaRPr sz="1100">
                <a:solidFill>
                  <a:srgbClr val="FFFFFF"/>
                </a:solidFill>
                <a:latin typeface="Ruda"/>
                <a:ea typeface="Ruda"/>
                <a:cs typeface="Ruda"/>
                <a:sym typeface="Ruda"/>
              </a:endParaRPr>
            </a:p>
          </p:txBody>
        </p:sp>
      </p:grpSp>
      <p:grpSp>
        <p:nvGrpSpPr>
          <p:cNvPr id="408" name="Google Shape;408;p39"/>
          <p:cNvGrpSpPr/>
          <p:nvPr/>
        </p:nvGrpSpPr>
        <p:grpSpPr>
          <a:xfrm>
            <a:off x="438150" y="2938961"/>
            <a:ext cx="1758638" cy="1426761"/>
            <a:chOff x="-203200" y="-9525"/>
            <a:chExt cx="4689700" cy="3804697"/>
          </a:xfrm>
        </p:grpSpPr>
        <p:sp>
          <p:nvSpPr>
            <p:cNvPr id="409" name="Google Shape;409;p39"/>
            <p:cNvSpPr txBox="1"/>
            <p:nvPr/>
          </p:nvSpPr>
          <p:spPr>
            <a:xfrm>
              <a:off x="0" y="-9525"/>
              <a:ext cx="4486500" cy="615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500">
                  <a:solidFill>
                    <a:srgbClr val="A5F951"/>
                  </a:solidFill>
                  <a:latin typeface="Staatliches"/>
                  <a:ea typeface="Staatliches"/>
                  <a:cs typeface="Staatliches"/>
                  <a:sym typeface="Staatliches"/>
                </a:rPr>
                <a:t>MILAGE</a:t>
              </a:r>
              <a:endParaRPr sz="700"/>
            </a:p>
          </p:txBody>
        </p:sp>
        <p:sp>
          <p:nvSpPr>
            <p:cNvPr id="410" name="Google Shape;410;p39"/>
            <p:cNvSpPr txBox="1"/>
            <p:nvPr/>
          </p:nvSpPr>
          <p:spPr>
            <a:xfrm>
              <a:off x="-203200" y="1122172"/>
              <a:ext cx="4486500" cy="2673000"/>
            </a:xfrm>
            <a:prstGeom prst="rect">
              <a:avLst/>
            </a:prstGeom>
            <a:noFill/>
            <a:ln>
              <a:noFill/>
            </a:ln>
          </p:spPr>
          <p:txBody>
            <a:bodyPr spcFirstLastPara="1" wrap="square" lIns="0" tIns="0" rIns="0" bIns="0" anchor="t" anchorCtr="0">
              <a:spAutoFit/>
            </a:bodyPr>
            <a:lstStyle/>
            <a:p>
              <a:pPr marL="457200" marR="0" lvl="0" indent="-298450" algn="l" rtl="0">
                <a:lnSpc>
                  <a:spcPct val="123000"/>
                </a:lnSpc>
                <a:spcBef>
                  <a:spcPts val="0"/>
                </a:spcBef>
                <a:spcAft>
                  <a:spcPts val="0"/>
                </a:spcAft>
                <a:buClr>
                  <a:srgbClr val="FFFFFF"/>
                </a:buClr>
                <a:buSzPts val="1100"/>
                <a:buFont typeface="Ruda"/>
                <a:buChar char="●"/>
              </a:pPr>
              <a:r>
                <a:rPr lang="en" sz="1100" b="1">
                  <a:solidFill>
                    <a:srgbClr val="FFFFFF"/>
                  </a:solidFill>
                  <a:latin typeface="Ruda"/>
                  <a:ea typeface="Ruda"/>
                  <a:cs typeface="Ruda"/>
                  <a:sym typeface="Ruda"/>
                </a:rPr>
                <a:t>Base</a:t>
              </a:r>
              <a:endParaRPr sz="1100" b="1">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b="1">
                  <a:solidFill>
                    <a:srgbClr val="FFFFFF"/>
                  </a:solidFill>
                  <a:latin typeface="Ruda"/>
                  <a:ea typeface="Ruda"/>
                  <a:cs typeface="Ruda"/>
                  <a:sym typeface="Ruda"/>
                </a:rPr>
                <a:t>Tempo</a:t>
              </a:r>
              <a:endParaRPr sz="1100" b="1">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b="1">
                  <a:solidFill>
                    <a:srgbClr val="FFFFFF"/>
                  </a:solidFill>
                  <a:latin typeface="Ruda"/>
                  <a:ea typeface="Ruda"/>
                  <a:cs typeface="Ruda"/>
                  <a:sym typeface="Ruda"/>
                </a:rPr>
                <a:t>Speed</a:t>
              </a:r>
              <a:endParaRPr sz="1100" b="1">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a:solidFill>
                    <a:srgbClr val="FFFFFF"/>
                  </a:solidFill>
                  <a:latin typeface="Ruda"/>
                  <a:ea typeface="Ruda"/>
                  <a:cs typeface="Ruda"/>
                  <a:sym typeface="Ruda"/>
                </a:rPr>
                <a:t>Blah</a:t>
              </a:r>
              <a:endParaRPr sz="1100">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a:solidFill>
                    <a:srgbClr val="FFFFFF"/>
                  </a:solidFill>
                  <a:latin typeface="Ruda"/>
                  <a:ea typeface="Ruda"/>
                  <a:cs typeface="Ruda"/>
                  <a:sym typeface="Ruda"/>
                </a:rPr>
                <a:t>Blah</a:t>
              </a:r>
              <a:endParaRPr sz="1100">
                <a:solidFill>
                  <a:srgbClr val="FFFFFF"/>
                </a:solidFill>
                <a:latin typeface="Ruda"/>
                <a:ea typeface="Ruda"/>
                <a:cs typeface="Ruda"/>
                <a:sym typeface="Ruda"/>
              </a:endParaRPr>
            </a:p>
          </p:txBody>
        </p:sp>
      </p:grpSp>
      <p:grpSp>
        <p:nvGrpSpPr>
          <p:cNvPr id="411" name="Google Shape;411;p39"/>
          <p:cNvGrpSpPr/>
          <p:nvPr/>
        </p:nvGrpSpPr>
        <p:grpSpPr>
          <a:xfrm>
            <a:off x="1896629" y="2938961"/>
            <a:ext cx="1758638" cy="1426761"/>
            <a:chOff x="-203200" y="-9525"/>
            <a:chExt cx="4689700" cy="3804697"/>
          </a:xfrm>
        </p:grpSpPr>
        <p:sp>
          <p:nvSpPr>
            <p:cNvPr id="412" name="Google Shape;412;p39"/>
            <p:cNvSpPr txBox="1"/>
            <p:nvPr/>
          </p:nvSpPr>
          <p:spPr>
            <a:xfrm>
              <a:off x="0" y="-9525"/>
              <a:ext cx="4486500" cy="615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500">
                  <a:solidFill>
                    <a:srgbClr val="A5F951"/>
                  </a:solidFill>
                  <a:latin typeface="Staatliches"/>
                  <a:ea typeface="Staatliches"/>
                  <a:cs typeface="Staatliches"/>
                  <a:sym typeface="Staatliches"/>
                </a:rPr>
                <a:t>ENergy intake</a:t>
              </a:r>
              <a:endParaRPr sz="700"/>
            </a:p>
          </p:txBody>
        </p:sp>
        <p:sp>
          <p:nvSpPr>
            <p:cNvPr id="413" name="Google Shape;413;p39"/>
            <p:cNvSpPr txBox="1"/>
            <p:nvPr/>
          </p:nvSpPr>
          <p:spPr>
            <a:xfrm>
              <a:off x="-203200" y="1122172"/>
              <a:ext cx="4486500" cy="2673000"/>
            </a:xfrm>
            <a:prstGeom prst="rect">
              <a:avLst/>
            </a:prstGeom>
            <a:noFill/>
            <a:ln>
              <a:noFill/>
            </a:ln>
          </p:spPr>
          <p:txBody>
            <a:bodyPr spcFirstLastPara="1" wrap="square" lIns="0" tIns="0" rIns="0" bIns="0" anchor="t" anchorCtr="0">
              <a:spAutoFit/>
            </a:bodyPr>
            <a:lstStyle/>
            <a:p>
              <a:pPr marL="457200" marR="0" lvl="0" indent="-298450" algn="l" rtl="0">
                <a:lnSpc>
                  <a:spcPct val="123000"/>
                </a:lnSpc>
                <a:spcBef>
                  <a:spcPts val="0"/>
                </a:spcBef>
                <a:spcAft>
                  <a:spcPts val="0"/>
                </a:spcAft>
                <a:buClr>
                  <a:srgbClr val="FFFFFF"/>
                </a:buClr>
                <a:buSzPts val="1100"/>
                <a:buFont typeface="Ruda"/>
                <a:buChar char="●"/>
              </a:pPr>
              <a:r>
                <a:rPr lang="en" sz="1100" b="1">
                  <a:solidFill>
                    <a:srgbClr val="FFFFFF"/>
                  </a:solidFill>
                  <a:latin typeface="Ruda"/>
                  <a:ea typeface="Ruda"/>
                  <a:cs typeface="Ruda"/>
                  <a:sym typeface="Ruda"/>
                </a:rPr>
                <a:t>Whole foods</a:t>
              </a:r>
              <a:endParaRPr sz="1100" b="1">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b="1">
                  <a:solidFill>
                    <a:srgbClr val="FFFFFF"/>
                  </a:solidFill>
                  <a:latin typeface="Ruda"/>
                  <a:ea typeface="Ruda"/>
                  <a:cs typeface="Ruda"/>
                  <a:sym typeface="Ruda"/>
                </a:rPr>
                <a:t>Gels</a:t>
              </a:r>
              <a:endParaRPr sz="1100" b="1">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b="1">
                  <a:solidFill>
                    <a:srgbClr val="FFFFFF"/>
                  </a:solidFill>
                  <a:latin typeface="Ruda"/>
                  <a:ea typeface="Ruda"/>
                  <a:cs typeface="Ruda"/>
                  <a:sym typeface="Ruda"/>
                </a:rPr>
                <a:t>Chews</a:t>
              </a:r>
              <a:endParaRPr sz="1100" b="1">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a:solidFill>
                    <a:srgbClr val="FFFFFF"/>
                  </a:solidFill>
                  <a:latin typeface="Ruda"/>
                  <a:ea typeface="Ruda"/>
                  <a:cs typeface="Ruda"/>
                  <a:sym typeface="Ruda"/>
                </a:rPr>
                <a:t>Blah</a:t>
              </a:r>
              <a:endParaRPr sz="1100">
                <a:solidFill>
                  <a:srgbClr val="FFFFFF"/>
                </a:solidFill>
                <a:latin typeface="Ruda"/>
                <a:ea typeface="Ruda"/>
                <a:cs typeface="Ruda"/>
                <a:sym typeface="Ruda"/>
              </a:endParaRPr>
            </a:p>
            <a:p>
              <a:pPr marL="457200" marR="0" lvl="0" indent="-298450" algn="l" rtl="0">
                <a:lnSpc>
                  <a:spcPct val="123000"/>
                </a:lnSpc>
                <a:spcBef>
                  <a:spcPts val="0"/>
                </a:spcBef>
                <a:spcAft>
                  <a:spcPts val="0"/>
                </a:spcAft>
                <a:buClr>
                  <a:srgbClr val="FFFFFF"/>
                </a:buClr>
                <a:buSzPts val="1100"/>
                <a:buFont typeface="Ruda"/>
                <a:buChar char="●"/>
              </a:pPr>
              <a:r>
                <a:rPr lang="en" sz="1100">
                  <a:solidFill>
                    <a:srgbClr val="FFFFFF"/>
                  </a:solidFill>
                  <a:latin typeface="Ruda"/>
                  <a:ea typeface="Ruda"/>
                  <a:cs typeface="Ruda"/>
                  <a:sym typeface="Ruda"/>
                </a:rPr>
                <a:t>Blah</a:t>
              </a:r>
              <a:endParaRPr sz="1100">
                <a:solidFill>
                  <a:srgbClr val="FFFFFF"/>
                </a:solidFill>
                <a:latin typeface="Ruda"/>
                <a:ea typeface="Ruda"/>
                <a:cs typeface="Ruda"/>
                <a:sym typeface="Ruda"/>
              </a:endParaRPr>
            </a:p>
          </p:txBody>
        </p:sp>
      </p:grpSp>
      <p:sp>
        <p:nvSpPr>
          <p:cNvPr id="414" name="Google Shape;414;p39"/>
          <p:cNvSpPr txBox="1"/>
          <p:nvPr/>
        </p:nvSpPr>
        <p:spPr>
          <a:xfrm>
            <a:off x="514350" y="317109"/>
            <a:ext cx="266700" cy="215400"/>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b="1" u="sng">
                <a:solidFill>
                  <a:srgbClr val="A5F951"/>
                </a:solidFill>
                <a:latin typeface="Ruda Black"/>
                <a:ea typeface="Ruda Black"/>
                <a:cs typeface="Ruda Black"/>
                <a:sym typeface="Ruda Black"/>
              </a:rPr>
              <a:t>14</a:t>
            </a:r>
            <a:endParaRPr sz="700"/>
          </a:p>
        </p:txBody>
      </p:sp>
      <p:sp>
        <p:nvSpPr>
          <p:cNvPr id="415" name="Google Shape;415;p39"/>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
        <p:nvSpPr>
          <p:cNvPr id="416" name="Google Shape;416;p39"/>
          <p:cNvSpPr/>
          <p:nvPr/>
        </p:nvSpPr>
        <p:spPr>
          <a:xfrm>
            <a:off x="6443019" y="2582258"/>
            <a:ext cx="153111" cy="153111"/>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17" name="Google Shape;417;p39"/>
          <p:cNvGrpSpPr/>
          <p:nvPr/>
        </p:nvGrpSpPr>
        <p:grpSpPr>
          <a:xfrm>
            <a:off x="6359675" y="2932761"/>
            <a:ext cx="1758638" cy="1426761"/>
            <a:chOff x="-203200" y="-9525"/>
            <a:chExt cx="4689700" cy="3804697"/>
          </a:xfrm>
        </p:grpSpPr>
        <p:sp>
          <p:nvSpPr>
            <p:cNvPr id="418" name="Google Shape;418;p39"/>
            <p:cNvSpPr txBox="1"/>
            <p:nvPr/>
          </p:nvSpPr>
          <p:spPr>
            <a:xfrm>
              <a:off x="0" y="-9525"/>
              <a:ext cx="4486500" cy="615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500">
                  <a:solidFill>
                    <a:srgbClr val="A5F951"/>
                  </a:solidFill>
                  <a:latin typeface="Staatliches"/>
                  <a:ea typeface="Staatliches"/>
                  <a:cs typeface="Staatliches"/>
                  <a:sym typeface="Staatliches"/>
                </a:rPr>
                <a:t>Rest / recovery</a:t>
              </a:r>
              <a:endParaRPr sz="700"/>
            </a:p>
          </p:txBody>
        </p:sp>
        <p:sp>
          <p:nvSpPr>
            <p:cNvPr id="419" name="Google Shape;419;p39"/>
            <p:cNvSpPr txBox="1"/>
            <p:nvPr/>
          </p:nvSpPr>
          <p:spPr>
            <a:xfrm>
              <a:off x="-203200" y="1122172"/>
              <a:ext cx="4486500" cy="2673000"/>
            </a:xfrm>
            <a:prstGeom prst="rect">
              <a:avLst/>
            </a:prstGeom>
            <a:noFill/>
            <a:ln>
              <a:noFill/>
            </a:ln>
          </p:spPr>
          <p:txBody>
            <a:bodyPr spcFirstLastPara="1" wrap="square" lIns="0" tIns="0" rIns="0" bIns="0" anchor="t" anchorCtr="0">
              <a:spAutoFit/>
            </a:bodyPr>
            <a:lstStyle/>
            <a:p>
              <a:pPr marL="457200" marR="0" lvl="0" indent="-298450" algn="l" rtl="0">
                <a:lnSpc>
                  <a:spcPct val="123000"/>
                </a:lnSpc>
                <a:spcBef>
                  <a:spcPts val="0"/>
                </a:spcBef>
                <a:spcAft>
                  <a:spcPts val="0"/>
                </a:spcAft>
                <a:buClr>
                  <a:schemeClr val="lt1"/>
                </a:buClr>
                <a:buSzPts val="1100"/>
                <a:buFont typeface="Ruda"/>
                <a:buChar char="●"/>
              </a:pPr>
              <a:r>
                <a:rPr lang="en" sz="1100">
                  <a:solidFill>
                    <a:schemeClr val="lt1"/>
                  </a:solidFill>
                  <a:latin typeface="Ruda"/>
                  <a:ea typeface="Ruda"/>
                  <a:cs typeface="Ruda"/>
                  <a:sym typeface="Ruda"/>
                </a:rPr>
                <a:t>Sleep</a:t>
              </a:r>
              <a:endParaRPr sz="1100">
                <a:solidFill>
                  <a:schemeClr val="lt1"/>
                </a:solidFill>
                <a:latin typeface="Ruda"/>
                <a:ea typeface="Ruda"/>
                <a:cs typeface="Ruda"/>
                <a:sym typeface="Ruda"/>
              </a:endParaRPr>
            </a:p>
            <a:p>
              <a:pPr marL="457200" marR="0" lvl="0" indent="-298450" algn="l" rtl="0">
                <a:lnSpc>
                  <a:spcPct val="123000"/>
                </a:lnSpc>
                <a:spcBef>
                  <a:spcPts val="0"/>
                </a:spcBef>
                <a:spcAft>
                  <a:spcPts val="0"/>
                </a:spcAft>
                <a:buClr>
                  <a:schemeClr val="lt1"/>
                </a:buClr>
                <a:buSzPts val="1100"/>
                <a:buFont typeface="Ruda"/>
                <a:buChar char="●"/>
              </a:pPr>
              <a:r>
                <a:rPr lang="en" sz="1100">
                  <a:solidFill>
                    <a:schemeClr val="lt1"/>
                  </a:solidFill>
                  <a:latin typeface="Ruda"/>
                  <a:ea typeface="Ruda"/>
                  <a:cs typeface="Ruda"/>
                  <a:sym typeface="Ruda"/>
                </a:rPr>
                <a:t>Foam roller</a:t>
              </a:r>
              <a:endParaRPr sz="1100">
                <a:solidFill>
                  <a:schemeClr val="lt1"/>
                </a:solidFill>
                <a:latin typeface="Ruda"/>
                <a:ea typeface="Ruda"/>
                <a:cs typeface="Ruda"/>
                <a:sym typeface="Ruda"/>
              </a:endParaRPr>
            </a:p>
            <a:p>
              <a:pPr marL="457200" marR="0" lvl="0" indent="-298450" algn="l" rtl="0">
                <a:lnSpc>
                  <a:spcPct val="123000"/>
                </a:lnSpc>
                <a:spcBef>
                  <a:spcPts val="0"/>
                </a:spcBef>
                <a:spcAft>
                  <a:spcPts val="0"/>
                </a:spcAft>
                <a:buClr>
                  <a:schemeClr val="lt1"/>
                </a:buClr>
                <a:buSzPts val="1100"/>
                <a:buFont typeface="Ruda"/>
                <a:buChar char="●"/>
              </a:pPr>
              <a:r>
                <a:rPr lang="en" sz="1100">
                  <a:solidFill>
                    <a:schemeClr val="lt1"/>
                  </a:solidFill>
                  <a:latin typeface="Ruda"/>
                  <a:ea typeface="Ruda"/>
                  <a:cs typeface="Ruda"/>
                  <a:sym typeface="Ruda"/>
                </a:rPr>
                <a:t>Massage gun </a:t>
              </a:r>
              <a:endParaRPr sz="1100">
                <a:solidFill>
                  <a:schemeClr val="lt1"/>
                </a:solidFill>
                <a:latin typeface="Ruda"/>
                <a:ea typeface="Ruda"/>
                <a:cs typeface="Ruda"/>
                <a:sym typeface="Ruda"/>
              </a:endParaRPr>
            </a:p>
            <a:p>
              <a:pPr marL="457200" marR="0" lvl="0" indent="-298450" algn="l" rtl="0">
                <a:lnSpc>
                  <a:spcPct val="123000"/>
                </a:lnSpc>
                <a:spcBef>
                  <a:spcPts val="0"/>
                </a:spcBef>
                <a:spcAft>
                  <a:spcPts val="0"/>
                </a:spcAft>
                <a:buClr>
                  <a:schemeClr val="lt1"/>
                </a:buClr>
                <a:buSzPts val="1100"/>
                <a:buFont typeface="Ruda"/>
                <a:buChar char="●"/>
              </a:pPr>
              <a:r>
                <a:rPr lang="en" sz="1100">
                  <a:solidFill>
                    <a:schemeClr val="lt1"/>
                  </a:solidFill>
                  <a:latin typeface="Ruda"/>
                  <a:ea typeface="Ruda"/>
                  <a:cs typeface="Ruda"/>
                  <a:sym typeface="Ruda"/>
                </a:rPr>
                <a:t>Cold plunge </a:t>
              </a:r>
              <a:endParaRPr sz="1100">
                <a:solidFill>
                  <a:schemeClr val="lt1"/>
                </a:solidFill>
                <a:latin typeface="Ruda"/>
                <a:ea typeface="Ruda"/>
                <a:cs typeface="Ruda"/>
                <a:sym typeface="Ruda"/>
              </a:endParaRPr>
            </a:p>
            <a:p>
              <a:pPr marL="457200" marR="0" lvl="0" indent="-298450" algn="l" rtl="0">
                <a:lnSpc>
                  <a:spcPct val="123000"/>
                </a:lnSpc>
                <a:spcBef>
                  <a:spcPts val="0"/>
                </a:spcBef>
                <a:spcAft>
                  <a:spcPts val="0"/>
                </a:spcAft>
                <a:buClr>
                  <a:schemeClr val="lt1"/>
                </a:buClr>
                <a:buSzPts val="1100"/>
                <a:buFont typeface="Ruda"/>
                <a:buChar char="●"/>
              </a:pPr>
              <a:r>
                <a:rPr lang="en" sz="1100">
                  <a:solidFill>
                    <a:schemeClr val="lt1"/>
                  </a:solidFill>
                  <a:latin typeface="Ruda"/>
                  <a:ea typeface="Ruda"/>
                  <a:cs typeface="Ruda"/>
                  <a:sym typeface="Ruda"/>
                </a:rPr>
                <a:t>Blah</a:t>
              </a:r>
              <a:endParaRPr sz="1100">
                <a:solidFill>
                  <a:schemeClr val="lt1"/>
                </a:solidFill>
                <a:latin typeface="Ruda"/>
                <a:ea typeface="Ruda"/>
                <a:cs typeface="Ruda"/>
                <a:sym typeface="Ruda"/>
              </a:endParaRPr>
            </a:p>
          </p:txBody>
        </p:sp>
      </p:grpSp>
      <p:grpSp>
        <p:nvGrpSpPr>
          <p:cNvPr id="420" name="Google Shape;420;p39"/>
          <p:cNvGrpSpPr/>
          <p:nvPr/>
        </p:nvGrpSpPr>
        <p:grpSpPr>
          <a:xfrm>
            <a:off x="7754025" y="2932761"/>
            <a:ext cx="1758650" cy="1430586"/>
            <a:chOff x="-542900" y="-19725"/>
            <a:chExt cx="4689733" cy="3814897"/>
          </a:xfrm>
        </p:grpSpPr>
        <p:sp>
          <p:nvSpPr>
            <p:cNvPr id="421" name="Google Shape;421;p39"/>
            <p:cNvSpPr txBox="1"/>
            <p:nvPr/>
          </p:nvSpPr>
          <p:spPr>
            <a:xfrm>
              <a:off x="-339667" y="-19725"/>
              <a:ext cx="4486500" cy="615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1500">
                  <a:solidFill>
                    <a:srgbClr val="A5F951"/>
                  </a:solidFill>
                  <a:latin typeface="Staatliches"/>
                  <a:ea typeface="Staatliches"/>
                  <a:cs typeface="Staatliches"/>
                  <a:sym typeface="Staatliches"/>
                </a:rPr>
                <a:t>mentality</a:t>
              </a:r>
              <a:endParaRPr sz="700"/>
            </a:p>
          </p:txBody>
        </p:sp>
        <p:sp>
          <p:nvSpPr>
            <p:cNvPr id="422" name="Google Shape;422;p39"/>
            <p:cNvSpPr txBox="1"/>
            <p:nvPr/>
          </p:nvSpPr>
          <p:spPr>
            <a:xfrm>
              <a:off x="-542900" y="1122172"/>
              <a:ext cx="4486500" cy="2673000"/>
            </a:xfrm>
            <a:prstGeom prst="rect">
              <a:avLst/>
            </a:prstGeom>
            <a:noFill/>
            <a:ln>
              <a:noFill/>
            </a:ln>
          </p:spPr>
          <p:txBody>
            <a:bodyPr spcFirstLastPara="1" wrap="square" lIns="0" tIns="0" rIns="0" bIns="0" anchor="t" anchorCtr="0">
              <a:spAutoFit/>
            </a:bodyPr>
            <a:lstStyle/>
            <a:p>
              <a:pPr marL="457200" marR="0" lvl="0" indent="-298450" algn="l" rtl="0">
                <a:lnSpc>
                  <a:spcPct val="123000"/>
                </a:lnSpc>
                <a:spcBef>
                  <a:spcPts val="0"/>
                </a:spcBef>
                <a:spcAft>
                  <a:spcPts val="0"/>
                </a:spcAft>
                <a:buClr>
                  <a:schemeClr val="lt1"/>
                </a:buClr>
                <a:buSzPts val="1100"/>
                <a:buFont typeface="Ruda"/>
                <a:buChar char="●"/>
              </a:pPr>
              <a:r>
                <a:rPr lang="en" sz="1100">
                  <a:solidFill>
                    <a:schemeClr val="lt1"/>
                  </a:solidFill>
                  <a:latin typeface="Ruda"/>
                  <a:ea typeface="Ruda"/>
                  <a:cs typeface="Ruda"/>
                  <a:sym typeface="Ruda"/>
                </a:rPr>
                <a:t>Visualization</a:t>
              </a:r>
              <a:endParaRPr sz="1100">
                <a:solidFill>
                  <a:schemeClr val="lt1"/>
                </a:solidFill>
                <a:latin typeface="Ruda"/>
                <a:ea typeface="Ruda"/>
                <a:cs typeface="Ruda"/>
                <a:sym typeface="Ruda"/>
              </a:endParaRPr>
            </a:p>
            <a:p>
              <a:pPr marL="457200" marR="0" lvl="0" indent="-298450" algn="l" rtl="0">
                <a:lnSpc>
                  <a:spcPct val="123000"/>
                </a:lnSpc>
                <a:spcBef>
                  <a:spcPts val="0"/>
                </a:spcBef>
                <a:spcAft>
                  <a:spcPts val="0"/>
                </a:spcAft>
                <a:buClr>
                  <a:schemeClr val="lt1"/>
                </a:buClr>
                <a:buSzPts val="1100"/>
                <a:buFont typeface="Ruda"/>
                <a:buChar char="●"/>
              </a:pPr>
              <a:r>
                <a:rPr lang="en" sz="1100">
                  <a:solidFill>
                    <a:schemeClr val="lt1"/>
                  </a:solidFill>
                  <a:latin typeface="Ruda"/>
                  <a:ea typeface="Ruda"/>
                  <a:cs typeface="Ruda"/>
                  <a:sym typeface="Ruda"/>
                </a:rPr>
                <a:t>Perspective</a:t>
              </a:r>
              <a:endParaRPr sz="1100">
                <a:solidFill>
                  <a:schemeClr val="lt1"/>
                </a:solidFill>
                <a:latin typeface="Ruda"/>
                <a:ea typeface="Ruda"/>
                <a:cs typeface="Ruda"/>
                <a:sym typeface="Ruda"/>
              </a:endParaRPr>
            </a:p>
            <a:p>
              <a:pPr marL="457200" marR="0" lvl="0" indent="-298450" algn="l" rtl="0">
                <a:lnSpc>
                  <a:spcPct val="123000"/>
                </a:lnSpc>
                <a:spcBef>
                  <a:spcPts val="0"/>
                </a:spcBef>
                <a:spcAft>
                  <a:spcPts val="0"/>
                </a:spcAft>
                <a:buClr>
                  <a:schemeClr val="lt1"/>
                </a:buClr>
                <a:buSzPts val="1100"/>
                <a:buFont typeface="Ruda"/>
                <a:buChar char="●"/>
              </a:pPr>
              <a:r>
                <a:rPr lang="en" sz="1100">
                  <a:solidFill>
                    <a:schemeClr val="lt1"/>
                  </a:solidFill>
                  <a:latin typeface="Ruda"/>
                  <a:ea typeface="Ruda"/>
                  <a:cs typeface="Ruda"/>
                  <a:sym typeface="Ruda"/>
                </a:rPr>
                <a:t>Affirmations</a:t>
              </a:r>
              <a:endParaRPr sz="1100">
                <a:solidFill>
                  <a:schemeClr val="lt1"/>
                </a:solidFill>
                <a:latin typeface="Ruda"/>
                <a:ea typeface="Ruda"/>
                <a:cs typeface="Ruda"/>
                <a:sym typeface="Ruda"/>
              </a:endParaRPr>
            </a:p>
            <a:p>
              <a:pPr marL="457200" marR="0" lvl="0" indent="-298450" algn="l" rtl="0">
                <a:lnSpc>
                  <a:spcPct val="123000"/>
                </a:lnSpc>
                <a:spcBef>
                  <a:spcPts val="0"/>
                </a:spcBef>
                <a:spcAft>
                  <a:spcPts val="0"/>
                </a:spcAft>
                <a:buClr>
                  <a:schemeClr val="lt1"/>
                </a:buClr>
                <a:buSzPts val="1100"/>
                <a:buFont typeface="Ruda"/>
                <a:buChar char="●"/>
              </a:pPr>
              <a:r>
                <a:rPr lang="en" sz="1100">
                  <a:solidFill>
                    <a:schemeClr val="lt1"/>
                  </a:solidFill>
                  <a:latin typeface="Ruda"/>
                  <a:ea typeface="Ruda"/>
                  <a:cs typeface="Ruda"/>
                  <a:sym typeface="Ruda"/>
                </a:rPr>
                <a:t>Blah</a:t>
              </a:r>
              <a:endParaRPr sz="1100">
                <a:solidFill>
                  <a:schemeClr val="lt1"/>
                </a:solidFill>
                <a:latin typeface="Ruda"/>
                <a:ea typeface="Ruda"/>
                <a:cs typeface="Ruda"/>
                <a:sym typeface="Ruda"/>
              </a:endParaRPr>
            </a:p>
            <a:p>
              <a:pPr marL="457200" marR="0" lvl="0" indent="-298450" algn="l" rtl="0">
                <a:lnSpc>
                  <a:spcPct val="123000"/>
                </a:lnSpc>
                <a:spcBef>
                  <a:spcPts val="0"/>
                </a:spcBef>
                <a:spcAft>
                  <a:spcPts val="0"/>
                </a:spcAft>
                <a:buClr>
                  <a:schemeClr val="lt1"/>
                </a:buClr>
                <a:buSzPts val="1100"/>
                <a:buFont typeface="Ruda"/>
                <a:buChar char="●"/>
              </a:pPr>
              <a:r>
                <a:rPr lang="en" sz="1100">
                  <a:solidFill>
                    <a:schemeClr val="lt1"/>
                  </a:solidFill>
                  <a:latin typeface="Ruda"/>
                  <a:ea typeface="Ruda"/>
                  <a:cs typeface="Ruda"/>
                  <a:sym typeface="Ruda"/>
                </a:rPr>
                <a:t>Blah</a:t>
              </a:r>
              <a:endParaRPr sz="1100">
                <a:solidFill>
                  <a:schemeClr val="lt1"/>
                </a:solidFill>
                <a:latin typeface="Ruda"/>
                <a:ea typeface="Ruda"/>
                <a:cs typeface="Ruda"/>
                <a:sym typeface="Ruda"/>
              </a:endParaRPr>
            </a:p>
          </p:txBody>
        </p:sp>
      </p:grpSp>
      <p:pic>
        <p:nvPicPr>
          <p:cNvPr id="423" name="Google Shape;423;p39" title="IMG_3626.PNG"/>
          <p:cNvPicPr preferRelativeResize="0"/>
          <p:nvPr/>
        </p:nvPicPr>
        <p:blipFill>
          <a:blip r:embed="rId8">
            <a:alphaModFix/>
          </a:blip>
          <a:stretch>
            <a:fillRect/>
          </a:stretch>
        </p:blipFill>
        <p:spPr>
          <a:xfrm>
            <a:off x="5941975" y="1573988"/>
            <a:ext cx="1155425" cy="1155425"/>
          </a:xfrm>
          <a:prstGeom prst="rect">
            <a:avLst/>
          </a:prstGeom>
          <a:noFill/>
          <a:ln>
            <a:noFill/>
          </a:ln>
        </p:spPr>
      </p:pic>
      <p:pic>
        <p:nvPicPr>
          <p:cNvPr id="424" name="Google Shape;424;p39" title="IMG_6731.PNG"/>
          <p:cNvPicPr preferRelativeResize="0"/>
          <p:nvPr/>
        </p:nvPicPr>
        <p:blipFill>
          <a:blip r:embed="rId9">
            <a:alphaModFix/>
          </a:blip>
          <a:stretch>
            <a:fillRect/>
          </a:stretch>
        </p:blipFill>
        <p:spPr>
          <a:xfrm>
            <a:off x="7398875" y="1580400"/>
            <a:ext cx="1079225" cy="1079225"/>
          </a:xfrm>
          <a:prstGeom prst="rect">
            <a:avLst/>
          </a:prstGeom>
          <a:noFill/>
          <a:ln>
            <a:noFill/>
          </a:ln>
        </p:spPr>
      </p:pic>
      <p:sp>
        <p:nvSpPr>
          <p:cNvPr id="425" name="Google Shape;425;p39"/>
          <p:cNvSpPr/>
          <p:nvPr/>
        </p:nvSpPr>
        <p:spPr>
          <a:xfrm>
            <a:off x="7830257" y="2582258"/>
            <a:ext cx="153111" cy="153111"/>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29"/>
        <p:cNvGrpSpPr/>
        <p:nvPr/>
      </p:nvGrpSpPr>
      <p:grpSpPr>
        <a:xfrm>
          <a:off x="0" y="0"/>
          <a:ext cx="0" cy="0"/>
          <a:chOff x="0" y="0"/>
          <a:chExt cx="0" cy="0"/>
        </a:xfrm>
      </p:grpSpPr>
      <p:sp>
        <p:nvSpPr>
          <p:cNvPr id="430" name="Google Shape;430;p40"/>
          <p:cNvSpPr/>
          <p:nvPr/>
        </p:nvSpPr>
        <p:spPr>
          <a:xfrm rot="-9590747">
            <a:off x="-410937" y="4229328"/>
            <a:ext cx="3413885" cy="1824876"/>
          </a:xfrm>
          <a:custGeom>
            <a:avLst/>
            <a:gdLst/>
            <a:ahLst/>
            <a:cxnLst/>
            <a:rect l="l" t="t" r="r" b="b"/>
            <a:pathLst>
              <a:path w="6818826" h="3644972" extrusionOk="0">
                <a:moveTo>
                  <a:pt x="0" y="0"/>
                </a:moveTo>
                <a:lnTo>
                  <a:pt x="6818826" y="0"/>
                </a:lnTo>
                <a:lnTo>
                  <a:pt x="6818826" y="3644972"/>
                </a:lnTo>
                <a:lnTo>
                  <a:pt x="0" y="3644972"/>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1" name="Google Shape;431;p40"/>
          <p:cNvSpPr/>
          <p:nvPr/>
        </p:nvSpPr>
        <p:spPr>
          <a:xfrm rot="2322274">
            <a:off x="6655780" y="-705100"/>
            <a:ext cx="3407751" cy="1821597"/>
          </a:xfrm>
          <a:custGeom>
            <a:avLst/>
            <a:gdLst/>
            <a:ahLst/>
            <a:cxnLst/>
            <a:rect l="l" t="t" r="r" b="b"/>
            <a:pathLst>
              <a:path w="6818826" h="3644972" extrusionOk="0">
                <a:moveTo>
                  <a:pt x="0" y="0"/>
                </a:moveTo>
                <a:lnTo>
                  <a:pt x="6818825" y="0"/>
                </a:lnTo>
                <a:lnTo>
                  <a:pt x="6818825" y="3644972"/>
                </a:lnTo>
                <a:lnTo>
                  <a:pt x="0" y="3644972"/>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2" name="Google Shape;432;p40"/>
          <p:cNvSpPr/>
          <p:nvPr/>
        </p:nvSpPr>
        <p:spPr>
          <a:xfrm>
            <a:off x="6585335" y="90079"/>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40"/>
          <p:cNvSpPr txBox="1"/>
          <p:nvPr/>
        </p:nvSpPr>
        <p:spPr>
          <a:xfrm>
            <a:off x="466950" y="1427575"/>
            <a:ext cx="8210100" cy="2801400"/>
          </a:xfrm>
          <a:prstGeom prst="rect">
            <a:avLst/>
          </a:prstGeom>
          <a:noFill/>
          <a:ln>
            <a:noFill/>
          </a:ln>
        </p:spPr>
        <p:txBody>
          <a:bodyPr spcFirstLastPara="1" wrap="square" lIns="0" tIns="0" rIns="0" bIns="0" anchor="t" anchorCtr="0">
            <a:spAutoFit/>
          </a:bodyPr>
          <a:lstStyle/>
          <a:p>
            <a:pPr marL="0" marR="0" lvl="0" indent="0" algn="ctr" rtl="0">
              <a:lnSpc>
                <a:spcPct val="90995"/>
              </a:lnSpc>
              <a:spcBef>
                <a:spcPts val="0"/>
              </a:spcBef>
              <a:spcAft>
                <a:spcPts val="0"/>
              </a:spcAft>
              <a:buNone/>
            </a:pPr>
            <a:r>
              <a:rPr lang="en" sz="5000">
                <a:solidFill>
                  <a:srgbClr val="A5F951"/>
                </a:solidFill>
                <a:latin typeface="Staatliches"/>
                <a:ea typeface="Staatliches"/>
                <a:cs typeface="Staatliches"/>
                <a:sym typeface="Staatliches"/>
              </a:rPr>
              <a:t>We don’t debate the essentials when it’s personal. </a:t>
            </a:r>
            <a:r>
              <a:rPr lang="en" sz="3200" u="sng">
                <a:solidFill>
                  <a:srgbClr val="A5F951"/>
                </a:solidFill>
                <a:latin typeface="Staatliches"/>
                <a:ea typeface="Staatliches"/>
                <a:cs typeface="Staatliches"/>
                <a:sym typeface="Staatliches"/>
              </a:rPr>
              <a:t>It’s all essential.</a:t>
            </a:r>
            <a:r>
              <a:rPr lang="en" sz="3200">
                <a:solidFill>
                  <a:srgbClr val="A5F951"/>
                </a:solidFill>
                <a:latin typeface="Staatliches"/>
                <a:ea typeface="Staatliches"/>
                <a:cs typeface="Staatliches"/>
                <a:sym typeface="Staatliches"/>
              </a:rPr>
              <a:t> </a:t>
            </a:r>
            <a:endParaRPr sz="3200">
              <a:solidFill>
                <a:srgbClr val="A5F951"/>
              </a:solidFill>
              <a:latin typeface="Staatliches"/>
              <a:ea typeface="Staatliches"/>
              <a:cs typeface="Staatliches"/>
              <a:sym typeface="Staatliches"/>
            </a:endParaRPr>
          </a:p>
          <a:p>
            <a:pPr marL="0" marR="0" lvl="0" indent="0" algn="ctr" rtl="0">
              <a:lnSpc>
                <a:spcPct val="90995"/>
              </a:lnSpc>
              <a:spcBef>
                <a:spcPts val="0"/>
              </a:spcBef>
              <a:spcAft>
                <a:spcPts val="0"/>
              </a:spcAft>
              <a:buNone/>
            </a:pPr>
            <a:r>
              <a:rPr lang="en" sz="5000">
                <a:solidFill>
                  <a:srgbClr val="A5F951"/>
                </a:solidFill>
                <a:latin typeface="Staatliches"/>
                <a:ea typeface="Staatliches"/>
                <a:cs typeface="Staatliches"/>
                <a:sym typeface="Staatliches"/>
              </a:rPr>
              <a:t>So, don’t debate the essentials when it’s business. </a:t>
            </a:r>
            <a:r>
              <a:rPr lang="en" sz="3200" u="sng">
                <a:solidFill>
                  <a:srgbClr val="A5F951"/>
                </a:solidFill>
                <a:latin typeface="Staatliches"/>
                <a:ea typeface="Staatliches"/>
                <a:cs typeface="Staatliches"/>
                <a:sym typeface="Staatliches"/>
              </a:rPr>
              <a:t>It’s all essential.</a:t>
            </a:r>
            <a:r>
              <a:rPr lang="en" sz="3200">
                <a:solidFill>
                  <a:srgbClr val="A5F951"/>
                </a:solidFill>
                <a:latin typeface="Staatliches"/>
                <a:ea typeface="Staatliches"/>
                <a:cs typeface="Staatliches"/>
                <a:sym typeface="Staatliches"/>
              </a:rPr>
              <a:t> </a:t>
            </a:r>
            <a:endParaRPr sz="5000">
              <a:solidFill>
                <a:srgbClr val="A5F951"/>
              </a:solidFill>
              <a:latin typeface="Staatliches"/>
              <a:ea typeface="Staatliches"/>
              <a:cs typeface="Staatliches"/>
              <a:sym typeface="Staatliches"/>
            </a:endParaRPr>
          </a:p>
        </p:txBody>
      </p:sp>
      <p:sp>
        <p:nvSpPr>
          <p:cNvPr id="434" name="Google Shape;434;p40"/>
          <p:cNvSpPr txBox="1"/>
          <p:nvPr/>
        </p:nvSpPr>
        <p:spPr>
          <a:xfrm>
            <a:off x="6096001" y="4808318"/>
            <a:ext cx="2971800" cy="231000"/>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8"/>
        <p:cNvGrpSpPr/>
        <p:nvPr/>
      </p:nvGrpSpPr>
      <p:grpSpPr>
        <a:xfrm>
          <a:off x="0" y="0"/>
          <a:ext cx="0" cy="0"/>
          <a:chOff x="0" y="0"/>
          <a:chExt cx="0" cy="0"/>
        </a:xfrm>
      </p:grpSpPr>
      <p:grpSp>
        <p:nvGrpSpPr>
          <p:cNvPr id="439" name="Google Shape;439;p41"/>
          <p:cNvGrpSpPr/>
          <p:nvPr/>
        </p:nvGrpSpPr>
        <p:grpSpPr>
          <a:xfrm>
            <a:off x="8972550" y="0"/>
            <a:ext cx="171450" cy="514350"/>
            <a:chOff x="0" y="0"/>
            <a:chExt cx="457200" cy="1371600"/>
          </a:xfrm>
        </p:grpSpPr>
        <p:sp>
          <p:nvSpPr>
            <p:cNvPr id="440" name="Google Shape;440;p41"/>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1" name="Google Shape;441;p41"/>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2" name="Google Shape;442;p41"/>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43" name="Google Shape;443;p41"/>
          <p:cNvSpPr/>
          <p:nvPr/>
        </p:nvSpPr>
        <p:spPr>
          <a:xfrm>
            <a:off x="-406115" y="3185459"/>
            <a:ext cx="3547242" cy="3527893"/>
          </a:xfrm>
          <a:custGeom>
            <a:avLst/>
            <a:gdLst/>
            <a:ahLst/>
            <a:cxnLst/>
            <a:rect l="l" t="t" r="r" b="b"/>
            <a:pathLst>
              <a:path w="7094484" h="7055787" extrusionOk="0">
                <a:moveTo>
                  <a:pt x="0" y="0"/>
                </a:moveTo>
                <a:lnTo>
                  <a:pt x="7094484" y="0"/>
                </a:lnTo>
                <a:lnTo>
                  <a:pt x="7094484" y="7055787"/>
                </a:lnTo>
                <a:lnTo>
                  <a:pt x="0" y="7055787"/>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44" name="Google Shape;444;p41"/>
          <p:cNvGrpSpPr/>
          <p:nvPr/>
        </p:nvGrpSpPr>
        <p:grpSpPr>
          <a:xfrm>
            <a:off x="514350" y="4629150"/>
            <a:ext cx="514350" cy="171450"/>
            <a:chOff x="0" y="0"/>
            <a:chExt cx="1371600" cy="457200"/>
          </a:xfrm>
        </p:grpSpPr>
        <p:sp>
          <p:nvSpPr>
            <p:cNvPr id="445" name="Google Shape;445;p41"/>
            <p:cNvSpPr/>
            <p:nvPr/>
          </p:nvSpPr>
          <p:spPr>
            <a:xfrm rot="-5400000">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6" name="Google Shape;446;p41"/>
            <p:cNvSpPr/>
            <p:nvPr/>
          </p:nvSpPr>
          <p:spPr>
            <a:xfrm rot="-5400000">
              <a:off x="45720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7" name="Google Shape;447;p41"/>
            <p:cNvSpPr/>
            <p:nvPr/>
          </p:nvSpPr>
          <p:spPr>
            <a:xfrm rot="-5400000">
              <a:off x="91440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48" name="Google Shape;448;p41"/>
          <p:cNvSpPr/>
          <p:nvPr/>
        </p:nvSpPr>
        <p:spPr>
          <a:xfrm>
            <a:off x="6603351" y="63056"/>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9" name="Google Shape;449;p41"/>
          <p:cNvSpPr txBox="1"/>
          <p:nvPr/>
        </p:nvSpPr>
        <p:spPr>
          <a:xfrm>
            <a:off x="514350" y="2322450"/>
            <a:ext cx="3547200" cy="4986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None/>
            </a:pPr>
            <a:r>
              <a:rPr lang="en" sz="3600">
                <a:solidFill>
                  <a:srgbClr val="A5F951"/>
                </a:solidFill>
                <a:latin typeface="Staatliches"/>
                <a:ea typeface="Staatliches"/>
                <a:cs typeface="Staatliches"/>
                <a:sym typeface="Staatliches"/>
              </a:rPr>
              <a:t>“GROUP DISCUSSION”</a:t>
            </a:r>
            <a:r>
              <a:rPr lang="en" sz="700">
                <a:solidFill>
                  <a:schemeClr val="dk1"/>
                </a:solidFill>
              </a:rPr>
              <a:t>\</a:t>
            </a:r>
            <a:endParaRPr sz="3600">
              <a:solidFill>
                <a:srgbClr val="A5F951"/>
              </a:solidFill>
              <a:latin typeface="Staatliches"/>
              <a:ea typeface="Staatliches"/>
              <a:cs typeface="Staatliches"/>
              <a:sym typeface="Staatliches"/>
            </a:endParaRPr>
          </a:p>
        </p:txBody>
      </p:sp>
      <p:sp>
        <p:nvSpPr>
          <p:cNvPr id="450" name="Google Shape;450;p41"/>
          <p:cNvSpPr txBox="1"/>
          <p:nvPr/>
        </p:nvSpPr>
        <p:spPr>
          <a:xfrm>
            <a:off x="514350" y="317109"/>
            <a:ext cx="266700" cy="215400"/>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sz="1400" b="1" u="sng">
                <a:solidFill>
                  <a:srgbClr val="A5F951"/>
                </a:solidFill>
                <a:latin typeface="Ruda Black"/>
                <a:ea typeface="Ruda Black"/>
                <a:cs typeface="Ruda Black"/>
                <a:sym typeface="Ruda Black"/>
              </a:rPr>
              <a:t>1</a:t>
            </a:r>
            <a:r>
              <a:rPr lang="en" b="1" u="sng">
                <a:solidFill>
                  <a:srgbClr val="A5F951"/>
                </a:solidFill>
                <a:latin typeface="Ruda Black"/>
                <a:ea typeface="Ruda Black"/>
                <a:cs typeface="Ruda Black"/>
                <a:sym typeface="Ruda Black"/>
              </a:rPr>
              <a:t>5</a:t>
            </a:r>
            <a:endParaRPr sz="700"/>
          </a:p>
        </p:txBody>
      </p:sp>
      <p:sp>
        <p:nvSpPr>
          <p:cNvPr id="451" name="Google Shape;451;p41"/>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
        <p:nvSpPr>
          <p:cNvPr id="452" name="Google Shape;452;p41"/>
          <p:cNvSpPr txBox="1"/>
          <p:nvPr/>
        </p:nvSpPr>
        <p:spPr>
          <a:xfrm>
            <a:off x="4061550" y="1183675"/>
            <a:ext cx="5082300" cy="32622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1200"/>
              </a:spcBef>
              <a:spcAft>
                <a:spcPts val="0"/>
              </a:spcAft>
              <a:buClr>
                <a:schemeClr val="lt1"/>
              </a:buClr>
              <a:buSzPts val="1600"/>
              <a:buFont typeface="Ruda"/>
              <a:buChar char="●"/>
            </a:pPr>
            <a:r>
              <a:rPr lang="en" sz="1600">
                <a:solidFill>
                  <a:schemeClr val="lt1"/>
                </a:solidFill>
                <a:latin typeface="Ruda"/>
                <a:ea typeface="Ruda"/>
                <a:cs typeface="Ruda"/>
                <a:sym typeface="Ruda"/>
              </a:rPr>
              <a:t>ID your </a:t>
            </a:r>
            <a:r>
              <a:rPr lang="en" sz="1600" i="1">
                <a:solidFill>
                  <a:schemeClr val="lt1"/>
                </a:solidFill>
                <a:latin typeface="Ruda"/>
                <a:ea typeface="Ruda"/>
                <a:cs typeface="Ruda"/>
                <a:sym typeface="Ruda"/>
              </a:rPr>
              <a:t>most impactful</a:t>
            </a:r>
            <a:r>
              <a:rPr lang="en" sz="1600">
                <a:solidFill>
                  <a:schemeClr val="lt1"/>
                </a:solidFill>
                <a:latin typeface="Ruda"/>
                <a:ea typeface="Ruda"/>
                <a:cs typeface="Ruda"/>
                <a:sym typeface="Ruda"/>
              </a:rPr>
              <a:t> marketing channel today. </a:t>
            </a:r>
            <a:endParaRPr sz="1600">
              <a:solidFill>
                <a:schemeClr val="lt1"/>
              </a:solidFill>
              <a:latin typeface="Ruda"/>
              <a:ea typeface="Ruda"/>
              <a:cs typeface="Ruda"/>
              <a:sym typeface="Ruda"/>
            </a:endParaRPr>
          </a:p>
          <a:p>
            <a:pPr marL="457200" lvl="0" indent="-330200" algn="l" rtl="0">
              <a:lnSpc>
                <a:spcPct val="115000"/>
              </a:lnSpc>
              <a:spcBef>
                <a:spcPts val="1000"/>
              </a:spcBef>
              <a:spcAft>
                <a:spcPts val="0"/>
              </a:spcAft>
              <a:buClr>
                <a:schemeClr val="lt1"/>
              </a:buClr>
              <a:buSzPts val="1600"/>
              <a:buFont typeface="Ruda"/>
              <a:buChar char="●"/>
            </a:pPr>
            <a:r>
              <a:rPr lang="en" sz="1600">
                <a:solidFill>
                  <a:schemeClr val="lt1"/>
                </a:solidFill>
                <a:latin typeface="Ruda"/>
                <a:ea typeface="Ruda"/>
                <a:cs typeface="Ruda"/>
                <a:sym typeface="Ruda"/>
              </a:rPr>
              <a:t>Brainstorm 1-2 </a:t>
            </a:r>
            <a:r>
              <a:rPr lang="en" sz="1600" b="1">
                <a:solidFill>
                  <a:schemeClr val="lt1"/>
                </a:solidFill>
                <a:latin typeface="Ruda"/>
                <a:ea typeface="Ruda"/>
                <a:cs typeface="Ruda"/>
                <a:sym typeface="Ruda"/>
              </a:rPr>
              <a:t>specific, measurable tactics</a:t>
            </a:r>
            <a:r>
              <a:rPr lang="en" sz="1600">
                <a:solidFill>
                  <a:schemeClr val="lt1"/>
                </a:solidFill>
                <a:latin typeface="Ruda"/>
                <a:ea typeface="Ruda"/>
                <a:cs typeface="Ruda"/>
                <a:sym typeface="Ruda"/>
              </a:rPr>
              <a:t> (i.e., a precise retargeting campaign, a micro-influencer product review) you could implement to strategically amplify its reach </a:t>
            </a:r>
            <a:endParaRPr sz="1600">
              <a:solidFill>
                <a:schemeClr val="lt1"/>
              </a:solidFill>
              <a:latin typeface="Ruda"/>
              <a:ea typeface="Ruda"/>
              <a:cs typeface="Ruda"/>
              <a:sym typeface="Ruda"/>
            </a:endParaRPr>
          </a:p>
          <a:p>
            <a:pPr marL="457200" lvl="0" indent="-330200" algn="l" rtl="0">
              <a:lnSpc>
                <a:spcPct val="115000"/>
              </a:lnSpc>
              <a:spcBef>
                <a:spcPts val="1200"/>
              </a:spcBef>
              <a:spcAft>
                <a:spcPts val="1000"/>
              </a:spcAft>
              <a:buClr>
                <a:schemeClr val="lt1"/>
              </a:buClr>
              <a:buSzPts val="1600"/>
              <a:buFont typeface="Ruda"/>
              <a:buChar char="●"/>
            </a:pPr>
            <a:r>
              <a:rPr lang="en" sz="1600">
                <a:solidFill>
                  <a:schemeClr val="lt1"/>
                </a:solidFill>
                <a:latin typeface="Ruda"/>
                <a:ea typeface="Ruda"/>
                <a:cs typeface="Ruda"/>
                <a:sym typeface="Ruda"/>
              </a:rPr>
              <a:t>Name </a:t>
            </a:r>
            <a:r>
              <a:rPr lang="en" sz="1600" i="1">
                <a:solidFill>
                  <a:schemeClr val="lt1"/>
                </a:solidFill>
                <a:latin typeface="Ruda"/>
                <a:ea typeface="Ruda"/>
                <a:cs typeface="Ruda"/>
                <a:sym typeface="Ruda"/>
              </a:rPr>
              <a:t>a defined objective</a:t>
            </a:r>
            <a:r>
              <a:rPr lang="en" sz="1600">
                <a:solidFill>
                  <a:schemeClr val="lt1"/>
                </a:solidFill>
                <a:latin typeface="Ruda"/>
                <a:ea typeface="Ruda"/>
                <a:cs typeface="Ruda"/>
                <a:sym typeface="Ruda"/>
              </a:rPr>
              <a:t> (i.e., increase leads by X%, boost brand awareness among a new segment) using either paid media or an influencer partnership.</a:t>
            </a:r>
            <a:endParaRPr sz="1600">
              <a:solidFill>
                <a:schemeClr val="lt1"/>
              </a:solidFill>
              <a:latin typeface="Ruda"/>
              <a:ea typeface="Ruda"/>
              <a:cs typeface="Ruda"/>
              <a:sym typeface="Rud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6"/>
        <p:cNvGrpSpPr/>
        <p:nvPr/>
      </p:nvGrpSpPr>
      <p:grpSpPr>
        <a:xfrm>
          <a:off x="0" y="0"/>
          <a:ext cx="0" cy="0"/>
          <a:chOff x="0" y="0"/>
          <a:chExt cx="0" cy="0"/>
        </a:xfrm>
      </p:grpSpPr>
      <p:grpSp>
        <p:nvGrpSpPr>
          <p:cNvPr id="457" name="Google Shape;457;p42"/>
          <p:cNvGrpSpPr/>
          <p:nvPr/>
        </p:nvGrpSpPr>
        <p:grpSpPr>
          <a:xfrm>
            <a:off x="8972550" y="0"/>
            <a:ext cx="172250" cy="515150"/>
            <a:chOff x="0" y="0"/>
            <a:chExt cx="459334" cy="1373734"/>
          </a:xfrm>
        </p:grpSpPr>
        <p:sp>
          <p:nvSpPr>
            <p:cNvPr id="458" name="Google Shape;458;p42"/>
            <p:cNvSpPr/>
            <p:nvPr/>
          </p:nvSpPr>
          <p:spPr>
            <a:xfrm>
              <a:off x="0" y="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9" name="Google Shape;459;p42"/>
            <p:cNvSpPr/>
            <p:nvPr/>
          </p:nvSpPr>
          <p:spPr>
            <a:xfrm>
              <a:off x="0" y="4572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0" name="Google Shape;460;p42"/>
            <p:cNvSpPr/>
            <p:nvPr/>
          </p:nvSpPr>
          <p:spPr>
            <a:xfrm>
              <a:off x="0" y="9144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61" name="Google Shape;461;p42"/>
          <p:cNvSpPr/>
          <p:nvPr/>
        </p:nvSpPr>
        <p:spPr>
          <a:xfrm>
            <a:off x="-406115" y="3185459"/>
            <a:ext cx="3547242" cy="3527893"/>
          </a:xfrm>
          <a:custGeom>
            <a:avLst/>
            <a:gdLst/>
            <a:ahLst/>
            <a:cxnLst/>
            <a:rect l="l" t="t" r="r" b="b"/>
            <a:pathLst>
              <a:path w="7094484" h="7055787" extrusionOk="0">
                <a:moveTo>
                  <a:pt x="0" y="0"/>
                </a:moveTo>
                <a:lnTo>
                  <a:pt x="7094484" y="0"/>
                </a:lnTo>
                <a:lnTo>
                  <a:pt x="7094484" y="7055787"/>
                </a:lnTo>
                <a:lnTo>
                  <a:pt x="0" y="7055787"/>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62" name="Google Shape;462;p42"/>
          <p:cNvGrpSpPr/>
          <p:nvPr/>
        </p:nvGrpSpPr>
        <p:grpSpPr>
          <a:xfrm>
            <a:off x="514350" y="4628350"/>
            <a:ext cx="515150" cy="172250"/>
            <a:chOff x="0" y="-2134"/>
            <a:chExt cx="1373734" cy="459334"/>
          </a:xfrm>
        </p:grpSpPr>
        <p:sp>
          <p:nvSpPr>
            <p:cNvPr id="463" name="Google Shape;463;p42"/>
            <p:cNvSpPr/>
            <p:nvPr/>
          </p:nvSpPr>
          <p:spPr>
            <a:xfrm rot="-5400000">
              <a:off x="0" y="-2134"/>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4" name="Google Shape;464;p42"/>
            <p:cNvSpPr/>
            <p:nvPr/>
          </p:nvSpPr>
          <p:spPr>
            <a:xfrm rot="-5400000">
              <a:off x="457200" y="-2134"/>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5" name="Google Shape;465;p42"/>
            <p:cNvSpPr/>
            <p:nvPr/>
          </p:nvSpPr>
          <p:spPr>
            <a:xfrm rot="-5400000">
              <a:off x="914400" y="-2134"/>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66" name="Google Shape;466;p42"/>
          <p:cNvSpPr/>
          <p:nvPr/>
        </p:nvSpPr>
        <p:spPr>
          <a:xfrm>
            <a:off x="6603351" y="63056"/>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7" name="Google Shape;467;p42"/>
          <p:cNvSpPr txBox="1"/>
          <p:nvPr/>
        </p:nvSpPr>
        <p:spPr>
          <a:xfrm>
            <a:off x="514350" y="2322450"/>
            <a:ext cx="3547200" cy="4986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None/>
            </a:pPr>
            <a:r>
              <a:rPr lang="en" sz="3600">
                <a:solidFill>
                  <a:srgbClr val="A5F951"/>
                </a:solidFill>
                <a:latin typeface="Staatliches"/>
                <a:ea typeface="Staatliches"/>
                <a:cs typeface="Staatliches"/>
                <a:sym typeface="Staatliches"/>
              </a:rPr>
              <a:t>“GROUP DISCUSSION”</a:t>
            </a:r>
            <a:r>
              <a:rPr lang="en" sz="700">
                <a:solidFill>
                  <a:schemeClr val="dk1"/>
                </a:solidFill>
              </a:rPr>
              <a:t>\</a:t>
            </a:r>
            <a:endParaRPr sz="3600">
              <a:solidFill>
                <a:srgbClr val="A5F951"/>
              </a:solidFill>
              <a:latin typeface="Staatliches"/>
              <a:ea typeface="Staatliches"/>
              <a:cs typeface="Staatliches"/>
              <a:sym typeface="Staatliches"/>
            </a:endParaRPr>
          </a:p>
        </p:txBody>
      </p:sp>
      <p:sp>
        <p:nvSpPr>
          <p:cNvPr id="468" name="Google Shape;468;p42"/>
          <p:cNvSpPr txBox="1"/>
          <p:nvPr/>
        </p:nvSpPr>
        <p:spPr>
          <a:xfrm>
            <a:off x="514350" y="317109"/>
            <a:ext cx="266700" cy="215400"/>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sz="1400" b="1" u="sng">
                <a:solidFill>
                  <a:srgbClr val="A5F951"/>
                </a:solidFill>
                <a:latin typeface="Ruda Black"/>
                <a:ea typeface="Ruda Black"/>
                <a:cs typeface="Ruda Black"/>
                <a:sym typeface="Ruda Black"/>
              </a:rPr>
              <a:t>1</a:t>
            </a:r>
            <a:r>
              <a:rPr lang="en" b="1" u="sng">
                <a:solidFill>
                  <a:srgbClr val="A5F951"/>
                </a:solidFill>
                <a:latin typeface="Ruda Black"/>
                <a:ea typeface="Ruda Black"/>
                <a:cs typeface="Ruda Black"/>
                <a:sym typeface="Ruda Black"/>
              </a:rPr>
              <a:t>5</a:t>
            </a:r>
            <a:endParaRPr sz="700"/>
          </a:p>
        </p:txBody>
      </p:sp>
      <p:sp>
        <p:nvSpPr>
          <p:cNvPr id="469" name="Google Shape;469;p42"/>
          <p:cNvSpPr txBox="1"/>
          <p:nvPr/>
        </p:nvSpPr>
        <p:spPr>
          <a:xfrm>
            <a:off x="6096001" y="4808318"/>
            <a:ext cx="2971800" cy="231000"/>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
        <p:nvSpPr>
          <p:cNvPr id="470" name="Google Shape;470;p42"/>
          <p:cNvSpPr txBox="1"/>
          <p:nvPr/>
        </p:nvSpPr>
        <p:spPr>
          <a:xfrm>
            <a:off x="4061550" y="1106275"/>
            <a:ext cx="5083200" cy="31338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1200"/>
              </a:spcBef>
              <a:spcAft>
                <a:spcPts val="0"/>
              </a:spcAft>
              <a:buClr>
                <a:schemeClr val="lt1"/>
              </a:buClr>
              <a:buSzPts val="1600"/>
              <a:buFont typeface="Ruda"/>
              <a:buChar char="●"/>
            </a:pPr>
            <a:r>
              <a:rPr lang="en" sz="1600">
                <a:solidFill>
                  <a:schemeClr val="lt1"/>
                </a:solidFill>
                <a:latin typeface="Ruda"/>
                <a:ea typeface="Ruda"/>
                <a:cs typeface="Ruda"/>
                <a:sym typeface="Ruda"/>
              </a:rPr>
              <a:t>Pinpoint a </a:t>
            </a:r>
            <a:r>
              <a:rPr lang="en" sz="1600" b="1">
                <a:solidFill>
                  <a:schemeClr val="lt1"/>
                </a:solidFill>
                <a:latin typeface="Ruda"/>
                <a:ea typeface="Ruda"/>
                <a:cs typeface="Ruda"/>
                <a:sym typeface="Ruda"/>
              </a:rPr>
              <a:t>specific stage or 'bottleneck'</a:t>
            </a:r>
            <a:r>
              <a:rPr lang="en" sz="1600">
                <a:solidFill>
                  <a:schemeClr val="lt1"/>
                </a:solidFill>
                <a:latin typeface="Ruda"/>
                <a:ea typeface="Ruda"/>
                <a:cs typeface="Ruda"/>
                <a:sym typeface="Ruda"/>
              </a:rPr>
              <a:t> in your buyer's journey where prospects frequently 'drop off.' </a:t>
            </a:r>
            <a:endParaRPr sz="1600">
              <a:solidFill>
                <a:schemeClr val="lt1"/>
              </a:solidFill>
              <a:latin typeface="Ruda"/>
              <a:ea typeface="Ruda"/>
              <a:cs typeface="Ruda"/>
              <a:sym typeface="Ruda"/>
            </a:endParaRPr>
          </a:p>
          <a:p>
            <a:pPr marL="457200" lvl="0" indent="-330200" algn="l" rtl="0">
              <a:lnSpc>
                <a:spcPct val="115000"/>
              </a:lnSpc>
              <a:spcBef>
                <a:spcPts val="1200"/>
              </a:spcBef>
              <a:spcAft>
                <a:spcPts val="1000"/>
              </a:spcAft>
              <a:buClr>
                <a:schemeClr val="lt1"/>
              </a:buClr>
              <a:buSzPts val="1600"/>
              <a:buFont typeface="Ruda"/>
              <a:buChar char="●"/>
            </a:pPr>
            <a:r>
              <a:rPr lang="en" sz="1600">
                <a:solidFill>
                  <a:schemeClr val="lt1"/>
                </a:solidFill>
                <a:latin typeface="Ruda"/>
                <a:ea typeface="Ruda"/>
                <a:cs typeface="Ruda"/>
                <a:sym typeface="Ruda"/>
              </a:rPr>
              <a:t>Brainstorm 2-3 distinct, </a:t>
            </a:r>
            <a:r>
              <a:rPr lang="en" sz="1600" b="1">
                <a:solidFill>
                  <a:schemeClr val="lt1"/>
                </a:solidFill>
                <a:latin typeface="Ruda"/>
                <a:ea typeface="Ruda"/>
                <a:cs typeface="Ruda"/>
                <a:sym typeface="Ruda"/>
              </a:rPr>
              <a:t>value-driven touchpoints</a:t>
            </a:r>
            <a:r>
              <a:rPr lang="en" sz="1600">
                <a:solidFill>
                  <a:schemeClr val="lt1"/>
                </a:solidFill>
                <a:latin typeface="Ruda"/>
                <a:ea typeface="Ruda"/>
                <a:cs typeface="Ruda"/>
                <a:sym typeface="Ruda"/>
              </a:rPr>
              <a:t> (i.e., a personalized case study email, an interactive tool, a series of educational videos, a direct sales outreach with relevant content) you could implement to re-engage them and provide value (aiming for that '7+' principle) at that critical juncture.</a:t>
            </a:r>
            <a:endParaRPr sz="1600">
              <a:solidFill>
                <a:schemeClr val="lt1"/>
              </a:solidFill>
              <a:latin typeface="Ruda"/>
              <a:ea typeface="Ruda"/>
              <a:cs typeface="Ruda"/>
              <a:sym typeface="Rud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74"/>
        <p:cNvGrpSpPr/>
        <p:nvPr/>
      </p:nvGrpSpPr>
      <p:grpSpPr>
        <a:xfrm>
          <a:off x="0" y="0"/>
          <a:ext cx="0" cy="0"/>
          <a:chOff x="0" y="0"/>
          <a:chExt cx="0" cy="0"/>
        </a:xfrm>
      </p:grpSpPr>
      <p:grpSp>
        <p:nvGrpSpPr>
          <p:cNvPr id="475" name="Google Shape;475;p43"/>
          <p:cNvGrpSpPr/>
          <p:nvPr/>
        </p:nvGrpSpPr>
        <p:grpSpPr>
          <a:xfrm>
            <a:off x="8972550" y="0"/>
            <a:ext cx="172250" cy="515150"/>
            <a:chOff x="0" y="0"/>
            <a:chExt cx="459334" cy="1373734"/>
          </a:xfrm>
        </p:grpSpPr>
        <p:sp>
          <p:nvSpPr>
            <p:cNvPr id="476" name="Google Shape;476;p43"/>
            <p:cNvSpPr/>
            <p:nvPr/>
          </p:nvSpPr>
          <p:spPr>
            <a:xfrm>
              <a:off x="0" y="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7" name="Google Shape;477;p43"/>
            <p:cNvSpPr/>
            <p:nvPr/>
          </p:nvSpPr>
          <p:spPr>
            <a:xfrm>
              <a:off x="0" y="4572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8" name="Google Shape;478;p43"/>
            <p:cNvSpPr/>
            <p:nvPr/>
          </p:nvSpPr>
          <p:spPr>
            <a:xfrm>
              <a:off x="0" y="9144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79" name="Google Shape;479;p43"/>
          <p:cNvSpPr/>
          <p:nvPr/>
        </p:nvSpPr>
        <p:spPr>
          <a:xfrm>
            <a:off x="-406115" y="3185459"/>
            <a:ext cx="3547242" cy="3527893"/>
          </a:xfrm>
          <a:custGeom>
            <a:avLst/>
            <a:gdLst/>
            <a:ahLst/>
            <a:cxnLst/>
            <a:rect l="l" t="t" r="r" b="b"/>
            <a:pathLst>
              <a:path w="7094484" h="7055787" extrusionOk="0">
                <a:moveTo>
                  <a:pt x="0" y="0"/>
                </a:moveTo>
                <a:lnTo>
                  <a:pt x="7094484" y="0"/>
                </a:lnTo>
                <a:lnTo>
                  <a:pt x="7094484" y="7055787"/>
                </a:lnTo>
                <a:lnTo>
                  <a:pt x="0" y="7055787"/>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80" name="Google Shape;480;p43"/>
          <p:cNvGrpSpPr/>
          <p:nvPr/>
        </p:nvGrpSpPr>
        <p:grpSpPr>
          <a:xfrm>
            <a:off x="514350" y="4628350"/>
            <a:ext cx="515150" cy="172250"/>
            <a:chOff x="0" y="-2134"/>
            <a:chExt cx="1373734" cy="459334"/>
          </a:xfrm>
        </p:grpSpPr>
        <p:sp>
          <p:nvSpPr>
            <p:cNvPr id="481" name="Google Shape;481;p43"/>
            <p:cNvSpPr/>
            <p:nvPr/>
          </p:nvSpPr>
          <p:spPr>
            <a:xfrm rot="-5400000">
              <a:off x="0" y="-2134"/>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2" name="Google Shape;482;p43"/>
            <p:cNvSpPr/>
            <p:nvPr/>
          </p:nvSpPr>
          <p:spPr>
            <a:xfrm rot="-5400000">
              <a:off x="457200" y="-2134"/>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3" name="Google Shape;483;p43"/>
            <p:cNvSpPr/>
            <p:nvPr/>
          </p:nvSpPr>
          <p:spPr>
            <a:xfrm rot="-5400000">
              <a:off x="914400" y="-2134"/>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84" name="Google Shape;484;p43"/>
          <p:cNvSpPr/>
          <p:nvPr/>
        </p:nvSpPr>
        <p:spPr>
          <a:xfrm>
            <a:off x="6603351" y="63056"/>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5" name="Google Shape;485;p43"/>
          <p:cNvSpPr txBox="1"/>
          <p:nvPr/>
        </p:nvSpPr>
        <p:spPr>
          <a:xfrm>
            <a:off x="514350" y="2331125"/>
            <a:ext cx="3414900" cy="4986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 sz="3600">
                <a:solidFill>
                  <a:srgbClr val="A5F951"/>
                </a:solidFill>
                <a:latin typeface="Staatliches"/>
                <a:ea typeface="Staatliches"/>
                <a:cs typeface="Staatliches"/>
                <a:sym typeface="Staatliches"/>
              </a:rPr>
              <a:t>“GROUP DISCUSSION”</a:t>
            </a:r>
            <a:endParaRPr sz="700"/>
          </a:p>
        </p:txBody>
      </p:sp>
      <p:sp>
        <p:nvSpPr>
          <p:cNvPr id="486" name="Google Shape;486;p43"/>
          <p:cNvSpPr txBox="1"/>
          <p:nvPr/>
        </p:nvSpPr>
        <p:spPr>
          <a:xfrm>
            <a:off x="514350" y="317109"/>
            <a:ext cx="266700" cy="215400"/>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sz="1400" b="1" u="sng">
                <a:solidFill>
                  <a:srgbClr val="A5F951"/>
                </a:solidFill>
                <a:latin typeface="Ruda Black"/>
                <a:ea typeface="Ruda Black"/>
                <a:cs typeface="Ruda Black"/>
                <a:sym typeface="Ruda Black"/>
              </a:rPr>
              <a:t>1</a:t>
            </a:r>
            <a:r>
              <a:rPr lang="en" b="1" u="sng">
                <a:solidFill>
                  <a:srgbClr val="A5F951"/>
                </a:solidFill>
                <a:latin typeface="Ruda Black"/>
                <a:ea typeface="Ruda Black"/>
                <a:cs typeface="Ruda Black"/>
                <a:sym typeface="Ruda Black"/>
              </a:rPr>
              <a:t>6</a:t>
            </a:r>
            <a:endParaRPr sz="700"/>
          </a:p>
        </p:txBody>
      </p:sp>
      <p:sp>
        <p:nvSpPr>
          <p:cNvPr id="487" name="Google Shape;487;p43"/>
          <p:cNvSpPr txBox="1"/>
          <p:nvPr/>
        </p:nvSpPr>
        <p:spPr>
          <a:xfrm>
            <a:off x="6096001" y="4808318"/>
            <a:ext cx="2971800" cy="231000"/>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
        <p:nvSpPr>
          <p:cNvPr id="488" name="Google Shape;488;p43"/>
          <p:cNvSpPr txBox="1"/>
          <p:nvPr/>
        </p:nvSpPr>
        <p:spPr>
          <a:xfrm>
            <a:off x="3929250" y="1106275"/>
            <a:ext cx="5214900" cy="34170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1200"/>
              </a:spcBef>
              <a:spcAft>
                <a:spcPts val="0"/>
              </a:spcAft>
              <a:buClr>
                <a:schemeClr val="lt1"/>
              </a:buClr>
              <a:buSzPts val="1600"/>
              <a:buFont typeface="Ruda"/>
              <a:buChar char="●"/>
            </a:pPr>
            <a:r>
              <a:rPr lang="en" sz="1600">
                <a:solidFill>
                  <a:schemeClr val="lt1"/>
                </a:solidFill>
                <a:latin typeface="Ruda"/>
                <a:ea typeface="Ruda"/>
                <a:cs typeface="Ruda"/>
                <a:sym typeface="Ruda"/>
              </a:rPr>
              <a:t>ID 1-2 </a:t>
            </a:r>
            <a:r>
              <a:rPr lang="en" sz="1600" b="1">
                <a:solidFill>
                  <a:schemeClr val="lt1"/>
                </a:solidFill>
                <a:latin typeface="Ruda"/>
                <a:ea typeface="Ruda"/>
                <a:cs typeface="Ruda"/>
                <a:sym typeface="Ruda"/>
              </a:rPr>
              <a:t>specific entities or individuals</a:t>
            </a:r>
            <a:r>
              <a:rPr lang="en" sz="1600">
                <a:solidFill>
                  <a:schemeClr val="lt1"/>
                </a:solidFill>
                <a:latin typeface="Ruda"/>
                <a:ea typeface="Ruda"/>
                <a:cs typeface="Ruda"/>
                <a:sym typeface="Ruda"/>
              </a:rPr>
              <a:t> (i.e., industry associations, complementary technology providers, renowned academics, specific industry media outlets) who already hold significant trust with your target audience.</a:t>
            </a:r>
            <a:endParaRPr sz="1600">
              <a:solidFill>
                <a:schemeClr val="lt1"/>
              </a:solidFill>
              <a:latin typeface="Ruda"/>
              <a:ea typeface="Ruda"/>
              <a:cs typeface="Ruda"/>
              <a:sym typeface="Ruda"/>
            </a:endParaRPr>
          </a:p>
          <a:p>
            <a:pPr marL="457200" lvl="0" indent="-330200" algn="l" rtl="0">
              <a:lnSpc>
                <a:spcPct val="115000"/>
              </a:lnSpc>
              <a:spcBef>
                <a:spcPts val="1200"/>
              </a:spcBef>
              <a:spcAft>
                <a:spcPts val="1000"/>
              </a:spcAft>
              <a:buClr>
                <a:schemeClr val="lt1"/>
              </a:buClr>
              <a:buSzPts val="1600"/>
              <a:buFont typeface="Ruda"/>
              <a:buChar char="●"/>
            </a:pPr>
            <a:r>
              <a:rPr lang="en" sz="1600">
                <a:solidFill>
                  <a:schemeClr val="lt1"/>
                </a:solidFill>
                <a:latin typeface="Ruda"/>
                <a:ea typeface="Ruda"/>
                <a:cs typeface="Ruda"/>
                <a:sym typeface="Ruda"/>
              </a:rPr>
              <a:t>Brainstorm 1-2 </a:t>
            </a:r>
            <a:r>
              <a:rPr lang="en" sz="1600" b="1">
                <a:solidFill>
                  <a:schemeClr val="lt1"/>
                </a:solidFill>
                <a:latin typeface="Ruda"/>
                <a:ea typeface="Ruda"/>
                <a:cs typeface="Ruda"/>
                <a:sym typeface="Ruda"/>
              </a:rPr>
              <a:t>concrete collaboration or co-creation ideas</a:t>
            </a:r>
            <a:r>
              <a:rPr lang="en" sz="1600">
                <a:solidFill>
                  <a:schemeClr val="lt1"/>
                </a:solidFill>
                <a:latin typeface="Ruda"/>
                <a:ea typeface="Ruda"/>
                <a:cs typeface="Ruda"/>
                <a:sym typeface="Ruda"/>
              </a:rPr>
              <a:t> (i.e., co-hosting a webinar on a shared challenge, a joint research paper, a mutual guest blogging series) that would mutually benefit both parties and enhance your brand's credibility and reach.</a:t>
            </a:r>
            <a:endParaRPr sz="1600" b="1">
              <a:solidFill>
                <a:schemeClr val="lt1"/>
              </a:solidFill>
              <a:latin typeface="Ruda"/>
              <a:ea typeface="Ruda"/>
              <a:cs typeface="Ruda"/>
              <a:sym typeface="Rud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4"/>
        <p:cNvGrpSpPr/>
        <p:nvPr/>
      </p:nvGrpSpPr>
      <p:grpSpPr>
        <a:xfrm>
          <a:off x="0" y="0"/>
          <a:ext cx="0" cy="0"/>
          <a:chOff x="0" y="0"/>
          <a:chExt cx="0" cy="0"/>
        </a:xfrm>
      </p:grpSpPr>
      <p:grpSp>
        <p:nvGrpSpPr>
          <p:cNvPr id="155" name="Google Shape;155;p26"/>
          <p:cNvGrpSpPr/>
          <p:nvPr/>
        </p:nvGrpSpPr>
        <p:grpSpPr>
          <a:xfrm>
            <a:off x="8972550" y="0"/>
            <a:ext cx="171450" cy="514350"/>
            <a:chOff x="0" y="0"/>
            <a:chExt cx="457200" cy="1371600"/>
          </a:xfrm>
        </p:grpSpPr>
        <p:sp>
          <p:nvSpPr>
            <p:cNvPr id="156" name="Google Shape;156;p26"/>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7" name="Google Shape;157;p26"/>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8" name="Google Shape;158;p26"/>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59" name="Google Shape;159;p26"/>
          <p:cNvSpPr/>
          <p:nvPr/>
        </p:nvSpPr>
        <p:spPr>
          <a:xfrm rot="-5400000">
            <a:off x="514350" y="4629150"/>
            <a:ext cx="171450" cy="1714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0" name="Google Shape;160;p26"/>
          <p:cNvSpPr/>
          <p:nvPr/>
        </p:nvSpPr>
        <p:spPr>
          <a:xfrm rot="-5400000">
            <a:off x="685800" y="4629150"/>
            <a:ext cx="171450" cy="1714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1" name="Google Shape;161;p26"/>
          <p:cNvSpPr/>
          <p:nvPr/>
        </p:nvSpPr>
        <p:spPr>
          <a:xfrm rot="-5400000">
            <a:off x="857250" y="4629150"/>
            <a:ext cx="171450" cy="1714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2" name="Google Shape;162;p26"/>
          <p:cNvSpPr/>
          <p:nvPr/>
        </p:nvSpPr>
        <p:spPr>
          <a:xfrm>
            <a:off x="6461388" y="135271"/>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3" name="Google Shape;163;p26"/>
          <p:cNvSpPr txBox="1"/>
          <p:nvPr/>
        </p:nvSpPr>
        <p:spPr>
          <a:xfrm>
            <a:off x="402400" y="737613"/>
            <a:ext cx="2329500" cy="14007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5000">
                <a:solidFill>
                  <a:srgbClr val="A5F951"/>
                </a:solidFill>
                <a:latin typeface="Staatliches"/>
                <a:ea typeface="Staatliches"/>
                <a:cs typeface="Staatliches"/>
                <a:sym typeface="Staatliches"/>
              </a:rPr>
              <a:t>Hi. I’m Madison.</a:t>
            </a:r>
            <a:endParaRPr sz="700"/>
          </a:p>
        </p:txBody>
      </p:sp>
      <p:sp>
        <p:nvSpPr>
          <p:cNvPr id="164" name="Google Shape;164;p26"/>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pic>
        <p:nvPicPr>
          <p:cNvPr id="165" name="Google Shape;165;p26" title="MIDEARIX LOGO BLACK (1).png"/>
          <p:cNvPicPr preferRelativeResize="0"/>
          <p:nvPr/>
        </p:nvPicPr>
        <p:blipFill>
          <a:blip r:embed="rId4">
            <a:alphaModFix/>
          </a:blip>
          <a:stretch>
            <a:fillRect/>
          </a:stretch>
        </p:blipFill>
        <p:spPr>
          <a:xfrm>
            <a:off x="7543400" y="2336687"/>
            <a:ext cx="1297899" cy="1297899"/>
          </a:xfrm>
          <a:prstGeom prst="rect">
            <a:avLst/>
          </a:prstGeom>
          <a:noFill/>
          <a:ln>
            <a:noFill/>
          </a:ln>
        </p:spPr>
      </p:pic>
      <p:cxnSp>
        <p:nvCxnSpPr>
          <p:cNvPr id="166" name="Google Shape;166;p26"/>
          <p:cNvCxnSpPr/>
          <p:nvPr/>
        </p:nvCxnSpPr>
        <p:spPr>
          <a:xfrm rot="-5406015">
            <a:off x="694750" y="2569369"/>
            <a:ext cx="4114806" cy="0"/>
          </a:xfrm>
          <a:prstGeom prst="straightConnector1">
            <a:avLst/>
          </a:prstGeom>
          <a:noFill/>
          <a:ln w="9525" cap="rnd" cmpd="sng">
            <a:solidFill>
              <a:srgbClr val="A5F951"/>
            </a:solidFill>
            <a:prstDash val="solid"/>
            <a:round/>
            <a:headEnd type="none" w="sm" len="sm"/>
            <a:tailEnd type="none" w="sm" len="sm"/>
          </a:ln>
        </p:spPr>
      </p:cxnSp>
      <p:pic>
        <p:nvPicPr>
          <p:cNvPr id="167" name="Google Shape;167;p26" title="Fmkt-Eagle 2.png"/>
          <p:cNvPicPr preferRelativeResize="0"/>
          <p:nvPr/>
        </p:nvPicPr>
        <p:blipFill>
          <a:blip r:embed="rId5">
            <a:alphaModFix/>
          </a:blip>
          <a:stretch>
            <a:fillRect/>
          </a:stretch>
        </p:blipFill>
        <p:spPr>
          <a:xfrm>
            <a:off x="4559037" y="2190751"/>
            <a:ext cx="1051840" cy="1297900"/>
          </a:xfrm>
          <a:prstGeom prst="rect">
            <a:avLst/>
          </a:prstGeom>
          <a:noFill/>
          <a:ln>
            <a:noFill/>
          </a:ln>
        </p:spPr>
      </p:pic>
      <p:pic>
        <p:nvPicPr>
          <p:cNvPr id="168" name="Google Shape;168;p26" title="LTSC-LOGO (150 x 150 px).png"/>
          <p:cNvPicPr preferRelativeResize="0"/>
          <p:nvPr/>
        </p:nvPicPr>
        <p:blipFill>
          <a:blip r:embed="rId6">
            <a:alphaModFix/>
          </a:blip>
          <a:stretch>
            <a:fillRect/>
          </a:stretch>
        </p:blipFill>
        <p:spPr>
          <a:xfrm>
            <a:off x="5717250" y="1979812"/>
            <a:ext cx="1719775" cy="1719775"/>
          </a:xfrm>
          <a:prstGeom prst="rect">
            <a:avLst/>
          </a:prstGeom>
          <a:noFill/>
          <a:ln>
            <a:noFill/>
          </a:ln>
        </p:spPr>
      </p:pic>
      <p:pic>
        <p:nvPicPr>
          <p:cNvPr id="169" name="Google Shape;169;p26" title="download.png"/>
          <p:cNvPicPr preferRelativeResize="0"/>
          <p:nvPr/>
        </p:nvPicPr>
        <p:blipFill>
          <a:blip r:embed="rId7">
            <a:alphaModFix/>
          </a:blip>
          <a:stretch>
            <a:fillRect/>
          </a:stretch>
        </p:blipFill>
        <p:spPr>
          <a:xfrm>
            <a:off x="2828698" y="820648"/>
            <a:ext cx="1471066" cy="1400700"/>
          </a:xfrm>
          <a:prstGeom prst="rect">
            <a:avLst/>
          </a:prstGeom>
          <a:noFill/>
          <a:ln>
            <a:noFill/>
          </a:ln>
        </p:spPr>
      </p:pic>
      <p:pic>
        <p:nvPicPr>
          <p:cNvPr id="170" name="Google Shape;170;p26" title="download-3.png"/>
          <p:cNvPicPr preferRelativeResize="0"/>
          <p:nvPr/>
        </p:nvPicPr>
        <p:blipFill>
          <a:blip r:embed="rId8">
            <a:alphaModFix/>
          </a:blip>
          <a:stretch>
            <a:fillRect/>
          </a:stretch>
        </p:blipFill>
        <p:spPr>
          <a:xfrm>
            <a:off x="7314884" y="872051"/>
            <a:ext cx="1599879" cy="1297900"/>
          </a:xfrm>
          <a:prstGeom prst="rect">
            <a:avLst/>
          </a:prstGeom>
          <a:noFill/>
          <a:ln>
            <a:noFill/>
          </a:ln>
        </p:spPr>
      </p:pic>
      <p:pic>
        <p:nvPicPr>
          <p:cNvPr id="171" name="Google Shape;171;p26" title="download-4.png"/>
          <p:cNvPicPr preferRelativeResize="0"/>
          <p:nvPr/>
        </p:nvPicPr>
        <p:blipFill>
          <a:blip r:embed="rId9">
            <a:alphaModFix/>
          </a:blip>
          <a:stretch>
            <a:fillRect/>
          </a:stretch>
        </p:blipFill>
        <p:spPr>
          <a:xfrm>
            <a:off x="5776826" y="820650"/>
            <a:ext cx="1783825" cy="1783851"/>
          </a:xfrm>
          <a:prstGeom prst="rect">
            <a:avLst/>
          </a:prstGeom>
          <a:noFill/>
          <a:ln>
            <a:noFill/>
          </a:ln>
        </p:spPr>
      </p:pic>
      <p:pic>
        <p:nvPicPr>
          <p:cNvPr id="172" name="Google Shape;172;p26" title="images.png"/>
          <p:cNvPicPr preferRelativeResize="0"/>
          <p:nvPr/>
        </p:nvPicPr>
        <p:blipFill>
          <a:blip r:embed="rId10">
            <a:alphaModFix/>
          </a:blip>
          <a:stretch>
            <a:fillRect/>
          </a:stretch>
        </p:blipFill>
        <p:spPr>
          <a:xfrm>
            <a:off x="4299784" y="785471"/>
            <a:ext cx="1471075" cy="1471075"/>
          </a:xfrm>
          <a:prstGeom prst="rect">
            <a:avLst/>
          </a:prstGeom>
          <a:noFill/>
          <a:ln>
            <a:noFill/>
          </a:ln>
        </p:spPr>
      </p:pic>
      <p:pic>
        <p:nvPicPr>
          <p:cNvPr id="173" name="Google Shape;173;p26" title="download-6.png"/>
          <p:cNvPicPr preferRelativeResize="0"/>
          <p:nvPr/>
        </p:nvPicPr>
        <p:blipFill>
          <a:blip r:embed="rId11">
            <a:alphaModFix/>
          </a:blip>
          <a:stretch>
            <a:fillRect/>
          </a:stretch>
        </p:blipFill>
        <p:spPr>
          <a:xfrm>
            <a:off x="2841150" y="2063725"/>
            <a:ext cx="1551925" cy="1551925"/>
          </a:xfrm>
          <a:prstGeom prst="rect">
            <a:avLst/>
          </a:prstGeom>
          <a:noFill/>
          <a:ln>
            <a:noFill/>
          </a:ln>
        </p:spPr>
      </p:pic>
      <p:pic>
        <p:nvPicPr>
          <p:cNvPr id="174" name="Google Shape;174;p26" title="Mobley headshot.png"/>
          <p:cNvPicPr preferRelativeResize="0"/>
          <p:nvPr/>
        </p:nvPicPr>
        <p:blipFill>
          <a:blip r:embed="rId12">
            <a:alphaModFix/>
          </a:blip>
          <a:stretch>
            <a:fillRect/>
          </a:stretch>
        </p:blipFill>
        <p:spPr>
          <a:xfrm>
            <a:off x="402400" y="2286274"/>
            <a:ext cx="1983200" cy="2194675"/>
          </a:xfrm>
          <a:prstGeom prst="rect">
            <a:avLst/>
          </a:prstGeom>
          <a:noFill/>
          <a:ln>
            <a:noFill/>
          </a:ln>
        </p:spPr>
      </p:pic>
      <p:pic>
        <p:nvPicPr>
          <p:cNvPr id="175" name="Google Shape;175;p26" title="download-4.jpg"/>
          <p:cNvPicPr preferRelativeResize="0"/>
          <p:nvPr/>
        </p:nvPicPr>
        <p:blipFill>
          <a:blip r:embed="rId13">
            <a:alphaModFix/>
          </a:blip>
          <a:stretch>
            <a:fillRect/>
          </a:stretch>
        </p:blipFill>
        <p:spPr>
          <a:xfrm>
            <a:off x="3091176" y="3361604"/>
            <a:ext cx="1051850" cy="1467084"/>
          </a:xfrm>
          <a:prstGeom prst="rect">
            <a:avLst/>
          </a:prstGeom>
          <a:noFill/>
          <a:ln>
            <a:noFill/>
          </a:ln>
        </p:spPr>
      </p:pic>
      <p:pic>
        <p:nvPicPr>
          <p:cNvPr id="176" name="Google Shape;176;p26" title="images-1.jpg"/>
          <p:cNvPicPr preferRelativeResize="0"/>
          <p:nvPr/>
        </p:nvPicPr>
        <p:blipFill rotWithShape="1">
          <a:blip r:embed="rId14">
            <a:alphaModFix/>
          </a:blip>
          <a:srcRect l="27183" r="25391"/>
          <a:stretch/>
        </p:blipFill>
        <p:spPr>
          <a:xfrm>
            <a:off x="4529238" y="3361599"/>
            <a:ext cx="1051850" cy="1906250"/>
          </a:xfrm>
          <a:prstGeom prst="rect">
            <a:avLst/>
          </a:prstGeom>
          <a:noFill/>
          <a:ln>
            <a:noFill/>
          </a:ln>
        </p:spPr>
      </p:pic>
      <p:pic>
        <p:nvPicPr>
          <p:cNvPr id="177" name="Google Shape;177;p26" title="download-7.png"/>
          <p:cNvPicPr preferRelativeResize="0"/>
          <p:nvPr/>
        </p:nvPicPr>
        <p:blipFill rotWithShape="1">
          <a:blip r:embed="rId15">
            <a:alphaModFix/>
          </a:blip>
          <a:srcRect t="37092" b="39083"/>
          <a:stretch/>
        </p:blipFill>
        <p:spPr>
          <a:xfrm>
            <a:off x="7160800" y="3851000"/>
            <a:ext cx="1983200" cy="740900"/>
          </a:xfrm>
          <a:prstGeom prst="rect">
            <a:avLst/>
          </a:prstGeom>
          <a:noFill/>
          <a:ln>
            <a:noFill/>
          </a:ln>
          <a:effectLst>
            <a:outerShdw blurRad="57150" dist="19050" dir="5400000" algn="bl" rotWithShape="0">
              <a:srgbClr val="000000">
                <a:alpha val="50000"/>
              </a:srgbClr>
            </a:outerShdw>
          </a:effectLst>
        </p:spPr>
      </p:pic>
      <p:pic>
        <p:nvPicPr>
          <p:cNvPr id="178" name="Google Shape;178;p26" title="download-8.png"/>
          <p:cNvPicPr preferRelativeResize="0"/>
          <p:nvPr/>
        </p:nvPicPr>
        <p:blipFill rotWithShape="1">
          <a:blip r:embed="rId16">
            <a:alphaModFix/>
          </a:blip>
          <a:srcRect l="-169402" t="-180630" r="104276" b="115505"/>
          <a:stretch/>
        </p:blipFill>
        <p:spPr>
          <a:xfrm>
            <a:off x="3500438" y="1500188"/>
            <a:ext cx="2143125" cy="2143125"/>
          </a:xfrm>
          <a:prstGeom prst="rect">
            <a:avLst/>
          </a:prstGeom>
          <a:noFill/>
          <a:ln>
            <a:noFill/>
          </a:ln>
        </p:spPr>
      </p:pic>
      <p:pic>
        <p:nvPicPr>
          <p:cNvPr id="179" name="Google Shape;179;p26" title="download-8.png"/>
          <p:cNvPicPr preferRelativeResize="0"/>
          <p:nvPr/>
        </p:nvPicPr>
        <p:blipFill rotWithShape="1">
          <a:blip r:embed="rId16">
            <a:alphaModFix/>
          </a:blip>
          <a:srcRect l="8068" t="7822" r="6912" b="7517"/>
          <a:stretch/>
        </p:blipFill>
        <p:spPr>
          <a:xfrm>
            <a:off x="5968500" y="3699575"/>
            <a:ext cx="1051800" cy="1047300"/>
          </a:xfrm>
          <a:prstGeom prst="roundRect">
            <a:avLst>
              <a:gd name="adj" fmla="val 16667"/>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92"/>
        <p:cNvGrpSpPr/>
        <p:nvPr/>
      </p:nvGrpSpPr>
      <p:grpSpPr>
        <a:xfrm>
          <a:off x="0" y="0"/>
          <a:ext cx="0" cy="0"/>
          <a:chOff x="0" y="0"/>
          <a:chExt cx="0" cy="0"/>
        </a:xfrm>
      </p:grpSpPr>
      <p:grpSp>
        <p:nvGrpSpPr>
          <p:cNvPr id="493" name="Google Shape;493;p44"/>
          <p:cNvGrpSpPr/>
          <p:nvPr/>
        </p:nvGrpSpPr>
        <p:grpSpPr>
          <a:xfrm>
            <a:off x="8972550" y="0"/>
            <a:ext cx="172250" cy="515150"/>
            <a:chOff x="0" y="0"/>
            <a:chExt cx="459334" cy="1373734"/>
          </a:xfrm>
        </p:grpSpPr>
        <p:sp>
          <p:nvSpPr>
            <p:cNvPr id="494" name="Google Shape;494;p44"/>
            <p:cNvSpPr/>
            <p:nvPr/>
          </p:nvSpPr>
          <p:spPr>
            <a:xfrm>
              <a:off x="0" y="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5" name="Google Shape;495;p44"/>
            <p:cNvSpPr/>
            <p:nvPr/>
          </p:nvSpPr>
          <p:spPr>
            <a:xfrm>
              <a:off x="0" y="4572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6" name="Google Shape;496;p44"/>
            <p:cNvSpPr/>
            <p:nvPr/>
          </p:nvSpPr>
          <p:spPr>
            <a:xfrm>
              <a:off x="0" y="9144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97" name="Google Shape;497;p44"/>
          <p:cNvSpPr/>
          <p:nvPr/>
        </p:nvSpPr>
        <p:spPr>
          <a:xfrm>
            <a:off x="-406115" y="3185459"/>
            <a:ext cx="3547242" cy="3527893"/>
          </a:xfrm>
          <a:custGeom>
            <a:avLst/>
            <a:gdLst/>
            <a:ahLst/>
            <a:cxnLst/>
            <a:rect l="l" t="t" r="r" b="b"/>
            <a:pathLst>
              <a:path w="7094484" h="7055787" extrusionOk="0">
                <a:moveTo>
                  <a:pt x="0" y="0"/>
                </a:moveTo>
                <a:lnTo>
                  <a:pt x="7094484" y="0"/>
                </a:lnTo>
                <a:lnTo>
                  <a:pt x="7094484" y="7055787"/>
                </a:lnTo>
                <a:lnTo>
                  <a:pt x="0" y="7055787"/>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98" name="Google Shape;498;p44"/>
          <p:cNvGrpSpPr/>
          <p:nvPr/>
        </p:nvGrpSpPr>
        <p:grpSpPr>
          <a:xfrm>
            <a:off x="514350" y="4628350"/>
            <a:ext cx="515150" cy="172250"/>
            <a:chOff x="0" y="-2134"/>
            <a:chExt cx="1373734" cy="459334"/>
          </a:xfrm>
        </p:grpSpPr>
        <p:sp>
          <p:nvSpPr>
            <p:cNvPr id="499" name="Google Shape;499;p44"/>
            <p:cNvSpPr/>
            <p:nvPr/>
          </p:nvSpPr>
          <p:spPr>
            <a:xfrm rot="-5400000">
              <a:off x="0" y="-2134"/>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0" name="Google Shape;500;p44"/>
            <p:cNvSpPr/>
            <p:nvPr/>
          </p:nvSpPr>
          <p:spPr>
            <a:xfrm rot="-5400000">
              <a:off x="457200" y="-2134"/>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1" name="Google Shape;501;p44"/>
            <p:cNvSpPr/>
            <p:nvPr/>
          </p:nvSpPr>
          <p:spPr>
            <a:xfrm rot="-5400000">
              <a:off x="914400" y="-2134"/>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502" name="Google Shape;502;p44"/>
          <p:cNvSpPr/>
          <p:nvPr/>
        </p:nvSpPr>
        <p:spPr>
          <a:xfrm>
            <a:off x="6603351" y="63056"/>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3" name="Google Shape;503;p44"/>
          <p:cNvSpPr txBox="1"/>
          <p:nvPr/>
        </p:nvSpPr>
        <p:spPr>
          <a:xfrm>
            <a:off x="514350" y="2331125"/>
            <a:ext cx="3414900" cy="4986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 sz="3600">
                <a:solidFill>
                  <a:srgbClr val="A5F951"/>
                </a:solidFill>
                <a:latin typeface="Staatliches"/>
                <a:ea typeface="Staatliches"/>
                <a:cs typeface="Staatliches"/>
                <a:sym typeface="Staatliches"/>
              </a:rPr>
              <a:t>“GROUP DISCUSSION”</a:t>
            </a:r>
            <a:endParaRPr sz="700"/>
          </a:p>
        </p:txBody>
      </p:sp>
      <p:sp>
        <p:nvSpPr>
          <p:cNvPr id="504" name="Google Shape;504;p44"/>
          <p:cNvSpPr txBox="1"/>
          <p:nvPr/>
        </p:nvSpPr>
        <p:spPr>
          <a:xfrm>
            <a:off x="514350" y="317109"/>
            <a:ext cx="266700" cy="215400"/>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sz="1400" b="1" u="sng">
                <a:solidFill>
                  <a:srgbClr val="A5F951"/>
                </a:solidFill>
                <a:latin typeface="Ruda Black"/>
                <a:ea typeface="Ruda Black"/>
                <a:cs typeface="Ruda Black"/>
                <a:sym typeface="Ruda Black"/>
              </a:rPr>
              <a:t>1</a:t>
            </a:r>
            <a:r>
              <a:rPr lang="en" b="1" u="sng">
                <a:solidFill>
                  <a:srgbClr val="A5F951"/>
                </a:solidFill>
                <a:latin typeface="Ruda Black"/>
                <a:ea typeface="Ruda Black"/>
                <a:cs typeface="Ruda Black"/>
                <a:sym typeface="Ruda Black"/>
              </a:rPr>
              <a:t>6</a:t>
            </a:r>
            <a:endParaRPr sz="700"/>
          </a:p>
        </p:txBody>
      </p:sp>
      <p:sp>
        <p:nvSpPr>
          <p:cNvPr id="505" name="Google Shape;505;p44"/>
          <p:cNvSpPr txBox="1"/>
          <p:nvPr/>
        </p:nvSpPr>
        <p:spPr>
          <a:xfrm>
            <a:off x="6096001" y="4808318"/>
            <a:ext cx="2971800" cy="231000"/>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
        <p:nvSpPr>
          <p:cNvPr id="506" name="Google Shape;506;p44"/>
          <p:cNvSpPr txBox="1"/>
          <p:nvPr/>
        </p:nvSpPr>
        <p:spPr>
          <a:xfrm>
            <a:off x="3929250" y="1106275"/>
            <a:ext cx="5215500" cy="35709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1200"/>
              </a:spcBef>
              <a:spcAft>
                <a:spcPts val="0"/>
              </a:spcAft>
              <a:buClr>
                <a:schemeClr val="lt1"/>
              </a:buClr>
              <a:buSzPts val="1600"/>
              <a:buFont typeface="Ruda"/>
              <a:buChar char="●"/>
            </a:pPr>
            <a:r>
              <a:rPr lang="en" sz="1600">
                <a:solidFill>
                  <a:schemeClr val="lt1"/>
                </a:solidFill>
                <a:latin typeface="Ruda"/>
                <a:ea typeface="Ruda"/>
                <a:cs typeface="Ruda"/>
                <a:sym typeface="Ruda"/>
              </a:rPr>
              <a:t>Select one piece of your </a:t>
            </a:r>
            <a:r>
              <a:rPr lang="en" sz="1600" i="1">
                <a:solidFill>
                  <a:schemeClr val="lt1"/>
                </a:solidFill>
                <a:latin typeface="Ruda"/>
                <a:ea typeface="Ruda"/>
                <a:cs typeface="Ruda"/>
                <a:sym typeface="Ruda"/>
              </a:rPr>
              <a:t>existing, high-performing content</a:t>
            </a:r>
            <a:r>
              <a:rPr lang="en" sz="1600">
                <a:solidFill>
                  <a:schemeClr val="lt1"/>
                </a:solidFill>
                <a:latin typeface="Ruda"/>
                <a:ea typeface="Ruda"/>
                <a:cs typeface="Ruda"/>
                <a:sym typeface="Ruda"/>
              </a:rPr>
              <a:t> or a recent campaign.</a:t>
            </a:r>
            <a:endParaRPr sz="1600">
              <a:solidFill>
                <a:schemeClr val="lt1"/>
              </a:solidFill>
              <a:latin typeface="Ruda"/>
              <a:ea typeface="Ruda"/>
              <a:cs typeface="Ruda"/>
              <a:sym typeface="Ruda"/>
            </a:endParaRPr>
          </a:p>
          <a:p>
            <a:pPr marL="457200" lvl="0" indent="-330200" algn="l" rtl="0">
              <a:lnSpc>
                <a:spcPct val="115000"/>
              </a:lnSpc>
              <a:spcBef>
                <a:spcPts val="1200"/>
              </a:spcBef>
              <a:spcAft>
                <a:spcPts val="0"/>
              </a:spcAft>
              <a:buClr>
                <a:schemeClr val="lt1"/>
              </a:buClr>
              <a:buSzPts val="1600"/>
              <a:buFont typeface="Ruda"/>
              <a:buChar char="●"/>
            </a:pPr>
            <a:r>
              <a:rPr lang="en" sz="1600">
                <a:solidFill>
                  <a:schemeClr val="lt1"/>
                </a:solidFill>
                <a:latin typeface="Ruda"/>
                <a:ea typeface="Ruda"/>
                <a:cs typeface="Ruda"/>
                <a:sym typeface="Ruda"/>
              </a:rPr>
              <a:t>ID three </a:t>
            </a:r>
            <a:r>
              <a:rPr lang="en" sz="1600" b="1">
                <a:solidFill>
                  <a:schemeClr val="lt1"/>
                </a:solidFill>
                <a:latin typeface="Ruda"/>
                <a:ea typeface="Ruda"/>
                <a:cs typeface="Ruda"/>
                <a:sym typeface="Ruda"/>
              </a:rPr>
              <a:t>distinct channels</a:t>
            </a:r>
            <a:r>
              <a:rPr lang="en" sz="1600">
                <a:solidFill>
                  <a:schemeClr val="lt1"/>
                </a:solidFill>
                <a:latin typeface="Ruda"/>
                <a:ea typeface="Ruda"/>
                <a:cs typeface="Ruda"/>
                <a:sym typeface="Ruda"/>
              </a:rPr>
              <a:t> (i.e., your blog, LinkedIn, a podcast, email newsletter, Instagram/TikTok Shorts, a concise infographic) where you could repurpose this asset. </a:t>
            </a:r>
            <a:endParaRPr sz="1600">
              <a:solidFill>
                <a:schemeClr val="lt1"/>
              </a:solidFill>
              <a:latin typeface="Ruda"/>
              <a:ea typeface="Ruda"/>
              <a:cs typeface="Ruda"/>
              <a:sym typeface="Ruda"/>
            </a:endParaRPr>
          </a:p>
          <a:p>
            <a:pPr marL="457200" lvl="0" indent="-330200" algn="l" rtl="0">
              <a:lnSpc>
                <a:spcPct val="115000"/>
              </a:lnSpc>
              <a:spcBef>
                <a:spcPts val="1200"/>
              </a:spcBef>
              <a:spcAft>
                <a:spcPts val="1000"/>
              </a:spcAft>
              <a:buClr>
                <a:schemeClr val="lt1"/>
              </a:buClr>
              <a:buSzPts val="1600"/>
              <a:buFont typeface="Ruda"/>
              <a:buChar char="●"/>
            </a:pPr>
            <a:r>
              <a:rPr lang="en" sz="1600">
                <a:solidFill>
                  <a:schemeClr val="lt1"/>
                </a:solidFill>
                <a:latin typeface="Ruda"/>
                <a:ea typeface="Ruda"/>
                <a:cs typeface="Ruda"/>
                <a:sym typeface="Ruda"/>
              </a:rPr>
              <a:t>Briefly discuss </a:t>
            </a:r>
            <a:r>
              <a:rPr lang="en" sz="1600" b="1">
                <a:solidFill>
                  <a:schemeClr val="lt1"/>
                </a:solidFill>
                <a:latin typeface="Ruda"/>
                <a:ea typeface="Ruda"/>
                <a:cs typeface="Ruda"/>
                <a:sym typeface="Ruda"/>
              </a:rPr>
              <a:t>how you would adapt the format and messaging for </a:t>
            </a:r>
            <a:r>
              <a:rPr lang="en" sz="1600" b="1" i="1">
                <a:solidFill>
                  <a:schemeClr val="lt1"/>
                </a:solidFill>
                <a:latin typeface="Ruda"/>
                <a:ea typeface="Ruda"/>
                <a:cs typeface="Ruda"/>
                <a:sym typeface="Ruda"/>
              </a:rPr>
              <a:t>each</a:t>
            </a:r>
            <a:r>
              <a:rPr lang="en" sz="1600" b="1">
                <a:solidFill>
                  <a:schemeClr val="lt1"/>
                </a:solidFill>
                <a:latin typeface="Ruda"/>
                <a:ea typeface="Ruda"/>
                <a:cs typeface="Ruda"/>
                <a:sym typeface="Ruda"/>
              </a:rPr>
              <a:t> channel</a:t>
            </a:r>
            <a:r>
              <a:rPr lang="en" sz="1600">
                <a:solidFill>
                  <a:schemeClr val="lt1"/>
                </a:solidFill>
                <a:latin typeface="Ruda"/>
                <a:ea typeface="Ruda"/>
                <a:cs typeface="Ruda"/>
                <a:sym typeface="Ruda"/>
              </a:rPr>
              <a:t> to maximize its impact and reach different segments of your audience, demonstrating the 'all essential' principle.</a:t>
            </a:r>
            <a:endParaRPr sz="1600" b="1">
              <a:solidFill>
                <a:schemeClr val="lt1"/>
              </a:solidFill>
              <a:latin typeface="Ruda"/>
              <a:ea typeface="Ruda"/>
              <a:cs typeface="Ruda"/>
              <a:sym typeface="Rud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10"/>
        <p:cNvGrpSpPr/>
        <p:nvPr/>
      </p:nvGrpSpPr>
      <p:grpSpPr>
        <a:xfrm>
          <a:off x="0" y="0"/>
          <a:ext cx="0" cy="0"/>
          <a:chOff x="0" y="0"/>
          <a:chExt cx="0" cy="0"/>
        </a:xfrm>
      </p:grpSpPr>
      <p:grpSp>
        <p:nvGrpSpPr>
          <p:cNvPr id="511" name="Google Shape;511;p45"/>
          <p:cNvGrpSpPr/>
          <p:nvPr/>
        </p:nvGrpSpPr>
        <p:grpSpPr>
          <a:xfrm>
            <a:off x="8972550" y="0"/>
            <a:ext cx="172250" cy="515150"/>
            <a:chOff x="0" y="0"/>
            <a:chExt cx="459334" cy="1373734"/>
          </a:xfrm>
        </p:grpSpPr>
        <p:sp>
          <p:nvSpPr>
            <p:cNvPr id="512" name="Google Shape;512;p45"/>
            <p:cNvSpPr/>
            <p:nvPr/>
          </p:nvSpPr>
          <p:spPr>
            <a:xfrm>
              <a:off x="0" y="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3" name="Google Shape;513;p45"/>
            <p:cNvSpPr/>
            <p:nvPr/>
          </p:nvSpPr>
          <p:spPr>
            <a:xfrm>
              <a:off x="0" y="4572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4" name="Google Shape;514;p45"/>
            <p:cNvSpPr/>
            <p:nvPr/>
          </p:nvSpPr>
          <p:spPr>
            <a:xfrm>
              <a:off x="0" y="9144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515" name="Google Shape;515;p45"/>
          <p:cNvSpPr/>
          <p:nvPr/>
        </p:nvSpPr>
        <p:spPr>
          <a:xfrm>
            <a:off x="-406115" y="3185459"/>
            <a:ext cx="3547242" cy="3527893"/>
          </a:xfrm>
          <a:custGeom>
            <a:avLst/>
            <a:gdLst/>
            <a:ahLst/>
            <a:cxnLst/>
            <a:rect l="l" t="t" r="r" b="b"/>
            <a:pathLst>
              <a:path w="7094484" h="7055787" extrusionOk="0">
                <a:moveTo>
                  <a:pt x="0" y="0"/>
                </a:moveTo>
                <a:lnTo>
                  <a:pt x="7094484" y="0"/>
                </a:lnTo>
                <a:lnTo>
                  <a:pt x="7094484" y="7055787"/>
                </a:lnTo>
                <a:lnTo>
                  <a:pt x="0" y="7055787"/>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516" name="Google Shape;516;p45"/>
          <p:cNvGrpSpPr/>
          <p:nvPr/>
        </p:nvGrpSpPr>
        <p:grpSpPr>
          <a:xfrm>
            <a:off x="514350" y="4628350"/>
            <a:ext cx="515150" cy="172250"/>
            <a:chOff x="0" y="-2134"/>
            <a:chExt cx="1373734" cy="459334"/>
          </a:xfrm>
        </p:grpSpPr>
        <p:sp>
          <p:nvSpPr>
            <p:cNvPr id="517" name="Google Shape;517;p45"/>
            <p:cNvSpPr/>
            <p:nvPr/>
          </p:nvSpPr>
          <p:spPr>
            <a:xfrm rot="-5400000">
              <a:off x="0" y="-2134"/>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8" name="Google Shape;518;p45"/>
            <p:cNvSpPr/>
            <p:nvPr/>
          </p:nvSpPr>
          <p:spPr>
            <a:xfrm rot="-5400000">
              <a:off x="457200" y="-2134"/>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9" name="Google Shape;519;p45"/>
            <p:cNvSpPr/>
            <p:nvPr/>
          </p:nvSpPr>
          <p:spPr>
            <a:xfrm rot="-5400000">
              <a:off x="914400" y="-2134"/>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520" name="Google Shape;520;p45"/>
          <p:cNvSpPr/>
          <p:nvPr/>
        </p:nvSpPr>
        <p:spPr>
          <a:xfrm>
            <a:off x="6603351" y="63056"/>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1" name="Google Shape;521;p45"/>
          <p:cNvSpPr txBox="1"/>
          <p:nvPr/>
        </p:nvSpPr>
        <p:spPr>
          <a:xfrm>
            <a:off x="438225" y="2234075"/>
            <a:ext cx="1617000" cy="6927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 sz="5000">
                <a:solidFill>
                  <a:srgbClr val="A5F951"/>
                </a:solidFill>
                <a:latin typeface="Staatliches"/>
                <a:ea typeface="Staatliches"/>
                <a:cs typeface="Staatliches"/>
                <a:sym typeface="Staatliches"/>
              </a:rPr>
              <a:t>recap</a:t>
            </a:r>
            <a:endParaRPr sz="5000"/>
          </a:p>
        </p:txBody>
      </p:sp>
      <p:sp>
        <p:nvSpPr>
          <p:cNvPr id="522" name="Google Shape;522;p45"/>
          <p:cNvSpPr txBox="1"/>
          <p:nvPr/>
        </p:nvSpPr>
        <p:spPr>
          <a:xfrm>
            <a:off x="514350" y="317109"/>
            <a:ext cx="266700" cy="215400"/>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b="1" u="sng">
                <a:solidFill>
                  <a:srgbClr val="A5F951"/>
                </a:solidFill>
                <a:latin typeface="Ruda Black"/>
                <a:ea typeface="Ruda Black"/>
                <a:cs typeface="Ruda Black"/>
                <a:sym typeface="Ruda Black"/>
              </a:rPr>
              <a:t>17</a:t>
            </a:r>
            <a:endParaRPr sz="700"/>
          </a:p>
        </p:txBody>
      </p:sp>
      <p:sp>
        <p:nvSpPr>
          <p:cNvPr id="523" name="Google Shape;523;p45"/>
          <p:cNvSpPr txBox="1"/>
          <p:nvPr/>
        </p:nvSpPr>
        <p:spPr>
          <a:xfrm>
            <a:off x="6096001" y="4808318"/>
            <a:ext cx="2971800" cy="231000"/>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
        <p:nvSpPr>
          <p:cNvPr id="524" name="Google Shape;524;p45"/>
          <p:cNvSpPr txBox="1"/>
          <p:nvPr/>
        </p:nvSpPr>
        <p:spPr>
          <a:xfrm>
            <a:off x="2055225" y="1388400"/>
            <a:ext cx="7012500" cy="2366700"/>
          </a:xfrm>
          <a:prstGeom prst="rect">
            <a:avLst/>
          </a:prstGeom>
          <a:noFill/>
          <a:ln>
            <a:noFill/>
          </a:ln>
        </p:spPr>
        <p:txBody>
          <a:bodyPr spcFirstLastPara="1" wrap="square" lIns="91425" tIns="91425" rIns="91425" bIns="91425" anchor="t" anchorCtr="0">
            <a:spAutoFit/>
          </a:bodyPr>
          <a:lstStyle/>
          <a:p>
            <a:pPr marL="457200" lvl="0" indent="-361950" algn="l" rtl="0">
              <a:lnSpc>
                <a:spcPct val="115000"/>
              </a:lnSpc>
              <a:spcBef>
                <a:spcPts val="1200"/>
              </a:spcBef>
              <a:spcAft>
                <a:spcPts val="0"/>
              </a:spcAft>
              <a:buClr>
                <a:schemeClr val="lt1"/>
              </a:buClr>
              <a:buSzPts val="2100"/>
              <a:buFont typeface="Ruda"/>
              <a:buChar char="●"/>
            </a:pPr>
            <a:r>
              <a:rPr lang="en" sz="2100">
                <a:solidFill>
                  <a:schemeClr val="lt1"/>
                </a:solidFill>
                <a:latin typeface="Ruda"/>
                <a:ea typeface="Ruda"/>
                <a:cs typeface="Ruda"/>
                <a:sym typeface="Ruda"/>
              </a:rPr>
              <a:t>Integration is essential, start with what you have</a:t>
            </a:r>
            <a:endParaRPr sz="2100">
              <a:solidFill>
                <a:schemeClr val="lt1"/>
              </a:solidFill>
              <a:latin typeface="Ruda"/>
              <a:ea typeface="Ruda"/>
              <a:cs typeface="Ruda"/>
              <a:sym typeface="Ruda"/>
            </a:endParaRPr>
          </a:p>
          <a:p>
            <a:pPr marL="457200" lvl="0" indent="-361950" algn="l" rtl="0">
              <a:lnSpc>
                <a:spcPct val="115000"/>
              </a:lnSpc>
              <a:spcBef>
                <a:spcPts val="0"/>
              </a:spcBef>
              <a:spcAft>
                <a:spcPts val="0"/>
              </a:spcAft>
              <a:buClr>
                <a:schemeClr val="lt1"/>
              </a:buClr>
              <a:buSzPts val="2100"/>
              <a:buFont typeface="Ruda"/>
              <a:buChar char="●"/>
            </a:pPr>
            <a:r>
              <a:rPr lang="en" sz="2100">
                <a:solidFill>
                  <a:schemeClr val="lt1"/>
                </a:solidFill>
                <a:latin typeface="Ruda"/>
                <a:ea typeface="Ruda"/>
                <a:cs typeface="Ruda"/>
                <a:sym typeface="Ruda"/>
              </a:rPr>
              <a:t>The Rule of 7+ isn’t myth, it’s cerebral</a:t>
            </a:r>
            <a:endParaRPr sz="2100">
              <a:solidFill>
                <a:schemeClr val="lt1"/>
              </a:solidFill>
              <a:latin typeface="Ruda"/>
              <a:ea typeface="Ruda"/>
              <a:cs typeface="Ruda"/>
              <a:sym typeface="Ruda"/>
            </a:endParaRPr>
          </a:p>
          <a:p>
            <a:pPr marL="457200" lvl="0" indent="-361950" algn="l" rtl="0">
              <a:lnSpc>
                <a:spcPct val="115000"/>
              </a:lnSpc>
              <a:spcBef>
                <a:spcPts val="0"/>
              </a:spcBef>
              <a:spcAft>
                <a:spcPts val="0"/>
              </a:spcAft>
              <a:buClr>
                <a:schemeClr val="lt1"/>
              </a:buClr>
              <a:buSzPts val="2100"/>
              <a:buFont typeface="Ruda"/>
              <a:buChar char="●"/>
            </a:pPr>
            <a:r>
              <a:rPr lang="en" sz="2100">
                <a:solidFill>
                  <a:schemeClr val="lt1"/>
                </a:solidFill>
                <a:latin typeface="Ruda"/>
                <a:ea typeface="Ruda"/>
                <a:cs typeface="Ruda"/>
                <a:sym typeface="Ruda"/>
              </a:rPr>
              <a:t>Paid media = megaphone once strategy is in place</a:t>
            </a:r>
            <a:endParaRPr sz="2100">
              <a:solidFill>
                <a:schemeClr val="lt1"/>
              </a:solidFill>
              <a:latin typeface="Ruda"/>
              <a:ea typeface="Ruda"/>
              <a:cs typeface="Ruda"/>
              <a:sym typeface="Ruda"/>
            </a:endParaRPr>
          </a:p>
          <a:p>
            <a:pPr marL="457200" lvl="0" indent="-361950" algn="l" rtl="0">
              <a:lnSpc>
                <a:spcPct val="115000"/>
              </a:lnSpc>
              <a:spcBef>
                <a:spcPts val="0"/>
              </a:spcBef>
              <a:spcAft>
                <a:spcPts val="0"/>
              </a:spcAft>
              <a:buClr>
                <a:schemeClr val="lt1"/>
              </a:buClr>
              <a:buSzPts val="2100"/>
              <a:buFont typeface="Ruda"/>
              <a:buChar char="●"/>
            </a:pPr>
            <a:r>
              <a:rPr lang="en" sz="2100">
                <a:solidFill>
                  <a:schemeClr val="lt1"/>
                </a:solidFill>
                <a:latin typeface="Ruda"/>
                <a:ea typeface="Ruda"/>
                <a:cs typeface="Ruda"/>
                <a:sym typeface="Ruda"/>
              </a:rPr>
              <a:t>Influencers come a dime a dozen, invest the time to ID YOUR best fit, the ROI is high.</a:t>
            </a:r>
            <a:endParaRPr sz="2100">
              <a:solidFill>
                <a:schemeClr val="lt1"/>
              </a:solidFill>
              <a:latin typeface="Ruda"/>
              <a:ea typeface="Ruda"/>
              <a:cs typeface="Ruda"/>
              <a:sym typeface="Ruda"/>
            </a:endParaRPr>
          </a:p>
          <a:p>
            <a:pPr marL="457200" lvl="0" indent="-361950" algn="l" rtl="0">
              <a:lnSpc>
                <a:spcPct val="115000"/>
              </a:lnSpc>
              <a:spcBef>
                <a:spcPts val="0"/>
              </a:spcBef>
              <a:spcAft>
                <a:spcPts val="0"/>
              </a:spcAft>
              <a:buClr>
                <a:schemeClr val="lt1"/>
              </a:buClr>
              <a:buSzPts val="2100"/>
              <a:buFont typeface="Ruda"/>
              <a:buChar char="●"/>
            </a:pPr>
            <a:r>
              <a:rPr lang="en" sz="2100">
                <a:solidFill>
                  <a:schemeClr val="lt1"/>
                </a:solidFill>
                <a:latin typeface="Ruda"/>
                <a:ea typeface="Ruda"/>
                <a:cs typeface="Ruda"/>
                <a:sym typeface="Ruda"/>
              </a:rPr>
              <a:t>Analytics &amp; insights &gt; Metrics </a:t>
            </a:r>
            <a:endParaRPr sz="2100">
              <a:solidFill>
                <a:schemeClr val="lt1"/>
              </a:solidFill>
              <a:latin typeface="Ruda"/>
              <a:ea typeface="Ruda"/>
              <a:cs typeface="Ruda"/>
              <a:sym typeface="Rud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28"/>
        <p:cNvGrpSpPr/>
        <p:nvPr/>
      </p:nvGrpSpPr>
      <p:grpSpPr>
        <a:xfrm>
          <a:off x="0" y="0"/>
          <a:ext cx="0" cy="0"/>
          <a:chOff x="0" y="0"/>
          <a:chExt cx="0" cy="0"/>
        </a:xfrm>
      </p:grpSpPr>
      <p:sp>
        <p:nvSpPr>
          <p:cNvPr id="529" name="Google Shape;529;p46"/>
          <p:cNvSpPr/>
          <p:nvPr/>
        </p:nvSpPr>
        <p:spPr>
          <a:xfrm rot="-9590322">
            <a:off x="-406835" y="4232257"/>
            <a:ext cx="3409413" cy="1822486"/>
          </a:xfrm>
          <a:custGeom>
            <a:avLst/>
            <a:gdLst/>
            <a:ahLst/>
            <a:cxnLst/>
            <a:rect l="l" t="t" r="r" b="b"/>
            <a:pathLst>
              <a:path w="6818826" h="3644972" extrusionOk="0">
                <a:moveTo>
                  <a:pt x="0" y="0"/>
                </a:moveTo>
                <a:lnTo>
                  <a:pt x="6818826" y="0"/>
                </a:lnTo>
                <a:lnTo>
                  <a:pt x="6818826" y="3644972"/>
                </a:lnTo>
                <a:lnTo>
                  <a:pt x="0" y="3644972"/>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0" name="Google Shape;530;p46"/>
          <p:cNvSpPr/>
          <p:nvPr/>
        </p:nvSpPr>
        <p:spPr>
          <a:xfrm rot="2311590">
            <a:off x="6660839" y="-707050"/>
            <a:ext cx="3409413" cy="1822486"/>
          </a:xfrm>
          <a:custGeom>
            <a:avLst/>
            <a:gdLst/>
            <a:ahLst/>
            <a:cxnLst/>
            <a:rect l="l" t="t" r="r" b="b"/>
            <a:pathLst>
              <a:path w="6818826" h="3644972" extrusionOk="0">
                <a:moveTo>
                  <a:pt x="0" y="0"/>
                </a:moveTo>
                <a:lnTo>
                  <a:pt x="6818825" y="0"/>
                </a:lnTo>
                <a:lnTo>
                  <a:pt x="6818825" y="3644972"/>
                </a:lnTo>
                <a:lnTo>
                  <a:pt x="0" y="3644972"/>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1" name="Google Shape;531;p46"/>
          <p:cNvSpPr/>
          <p:nvPr/>
        </p:nvSpPr>
        <p:spPr>
          <a:xfrm>
            <a:off x="6585335" y="90079"/>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532" name="Google Shape;532;p46"/>
          <p:cNvGrpSpPr/>
          <p:nvPr/>
        </p:nvGrpSpPr>
        <p:grpSpPr>
          <a:xfrm>
            <a:off x="2130224" y="1701916"/>
            <a:ext cx="4901400" cy="974037"/>
            <a:chOff x="0" y="276225"/>
            <a:chExt cx="13070400" cy="2597433"/>
          </a:xfrm>
        </p:grpSpPr>
        <p:sp>
          <p:nvSpPr>
            <p:cNvPr id="533" name="Google Shape;533;p46"/>
            <p:cNvSpPr txBox="1"/>
            <p:nvPr/>
          </p:nvSpPr>
          <p:spPr>
            <a:xfrm>
              <a:off x="0" y="276225"/>
              <a:ext cx="13070400" cy="2616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endParaRPr sz="700"/>
            </a:p>
          </p:txBody>
        </p:sp>
        <p:sp>
          <p:nvSpPr>
            <p:cNvPr id="534" name="Google Shape;534;p46"/>
            <p:cNvSpPr txBox="1"/>
            <p:nvPr/>
          </p:nvSpPr>
          <p:spPr>
            <a:xfrm>
              <a:off x="0" y="2586258"/>
              <a:ext cx="13070400" cy="287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endParaRPr sz="700"/>
            </a:p>
          </p:txBody>
        </p:sp>
      </p:grpSp>
      <p:sp>
        <p:nvSpPr>
          <p:cNvPr id="535" name="Google Shape;535;p46"/>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
        <p:nvSpPr>
          <p:cNvPr id="536" name="Google Shape;536;p46"/>
          <p:cNvSpPr txBox="1"/>
          <p:nvPr/>
        </p:nvSpPr>
        <p:spPr>
          <a:xfrm>
            <a:off x="857025" y="1109550"/>
            <a:ext cx="7447800" cy="3330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i="1">
                <a:solidFill>
                  <a:schemeClr val="lt1"/>
                </a:solidFill>
                <a:latin typeface="Times New Roman"/>
                <a:ea typeface="Times New Roman"/>
                <a:cs typeface="Times New Roman"/>
                <a:sym typeface="Times New Roman"/>
              </a:rPr>
              <a:t>Visibility without strategy is noise. </a:t>
            </a:r>
            <a:endParaRPr sz="2000" b="1" i="1">
              <a:solidFill>
                <a:schemeClr val="lt1"/>
              </a:solidFill>
              <a:latin typeface="Times New Roman"/>
              <a:ea typeface="Times New Roman"/>
              <a:cs typeface="Times New Roman"/>
              <a:sym typeface="Times New Roman"/>
            </a:endParaRPr>
          </a:p>
          <a:p>
            <a:pPr marL="0" lvl="0" indent="0" algn="ctr" rtl="0">
              <a:lnSpc>
                <a:spcPct val="115000"/>
              </a:lnSpc>
              <a:spcBef>
                <a:spcPts val="400"/>
              </a:spcBef>
              <a:spcAft>
                <a:spcPts val="0"/>
              </a:spcAft>
              <a:buNone/>
            </a:pPr>
            <a:r>
              <a:rPr lang="en" sz="2000" b="1" i="1">
                <a:solidFill>
                  <a:schemeClr val="lt1"/>
                </a:solidFill>
                <a:latin typeface="Times New Roman"/>
                <a:ea typeface="Times New Roman"/>
                <a:cs typeface="Times New Roman"/>
                <a:sym typeface="Times New Roman"/>
              </a:rPr>
              <a:t>Strategy without visibility is nonexistence. </a:t>
            </a:r>
            <a:endParaRPr sz="2000" b="1" i="1">
              <a:solidFill>
                <a:schemeClr val="lt1"/>
              </a:solidFill>
              <a:latin typeface="Times New Roman"/>
              <a:ea typeface="Times New Roman"/>
              <a:cs typeface="Times New Roman"/>
              <a:sym typeface="Times New Roman"/>
            </a:endParaRPr>
          </a:p>
          <a:p>
            <a:pPr marL="0" lvl="0" indent="0" algn="ctr" rtl="0">
              <a:lnSpc>
                <a:spcPct val="115000"/>
              </a:lnSpc>
              <a:spcBef>
                <a:spcPts val="400"/>
              </a:spcBef>
              <a:spcAft>
                <a:spcPts val="0"/>
              </a:spcAft>
              <a:buNone/>
            </a:pPr>
            <a:endParaRPr sz="2000" b="1" i="1">
              <a:solidFill>
                <a:schemeClr val="lt1"/>
              </a:solidFill>
              <a:latin typeface="Times New Roman"/>
              <a:ea typeface="Times New Roman"/>
              <a:cs typeface="Times New Roman"/>
              <a:sym typeface="Times New Roman"/>
            </a:endParaRPr>
          </a:p>
          <a:p>
            <a:pPr marL="0" lvl="0" indent="0" algn="ctr" rtl="0">
              <a:lnSpc>
                <a:spcPct val="115000"/>
              </a:lnSpc>
              <a:spcBef>
                <a:spcPts val="400"/>
              </a:spcBef>
              <a:spcAft>
                <a:spcPts val="0"/>
              </a:spcAft>
              <a:buNone/>
            </a:pPr>
            <a:r>
              <a:rPr lang="en" sz="2000" b="1" i="1">
                <a:solidFill>
                  <a:schemeClr val="lt1"/>
                </a:solidFill>
                <a:latin typeface="Times New Roman"/>
                <a:ea typeface="Times New Roman"/>
                <a:cs typeface="Times New Roman"/>
                <a:sym typeface="Times New Roman"/>
              </a:rPr>
              <a:t>The sweet spot? </a:t>
            </a:r>
            <a:endParaRPr sz="2000" b="1" i="1">
              <a:solidFill>
                <a:schemeClr val="lt1"/>
              </a:solidFill>
              <a:latin typeface="Times New Roman"/>
              <a:ea typeface="Times New Roman"/>
              <a:cs typeface="Times New Roman"/>
              <a:sym typeface="Times New Roman"/>
            </a:endParaRPr>
          </a:p>
          <a:p>
            <a:pPr marL="0" lvl="0" indent="0" algn="ctr" rtl="0">
              <a:lnSpc>
                <a:spcPct val="115000"/>
              </a:lnSpc>
              <a:spcBef>
                <a:spcPts val="400"/>
              </a:spcBef>
              <a:spcAft>
                <a:spcPts val="0"/>
              </a:spcAft>
              <a:buNone/>
            </a:pPr>
            <a:endParaRPr sz="2000" b="1" i="1">
              <a:solidFill>
                <a:schemeClr val="lt1"/>
              </a:solidFill>
              <a:latin typeface="Times New Roman"/>
              <a:ea typeface="Times New Roman"/>
              <a:cs typeface="Times New Roman"/>
              <a:sym typeface="Times New Roman"/>
            </a:endParaRPr>
          </a:p>
          <a:p>
            <a:pPr marL="0" lvl="0" indent="0" algn="ctr" rtl="0">
              <a:lnSpc>
                <a:spcPct val="115000"/>
              </a:lnSpc>
              <a:spcBef>
                <a:spcPts val="400"/>
              </a:spcBef>
              <a:spcAft>
                <a:spcPts val="0"/>
              </a:spcAft>
              <a:buNone/>
            </a:pPr>
            <a:r>
              <a:rPr lang="en" sz="2000" b="1" i="1">
                <a:solidFill>
                  <a:schemeClr val="lt1"/>
                </a:solidFill>
                <a:latin typeface="Times New Roman"/>
                <a:ea typeface="Times New Roman"/>
                <a:cs typeface="Times New Roman"/>
                <a:sym typeface="Times New Roman"/>
              </a:rPr>
              <a:t>An integrated plan with repeatable, human-centered touchpoints.</a:t>
            </a:r>
            <a:endParaRPr sz="2000" b="1" i="1">
              <a:solidFill>
                <a:schemeClr val="lt1"/>
              </a:solidFill>
              <a:latin typeface="Times New Roman"/>
              <a:ea typeface="Times New Roman"/>
              <a:cs typeface="Times New Roman"/>
              <a:sym typeface="Times New Roman"/>
            </a:endParaRPr>
          </a:p>
          <a:p>
            <a:pPr marL="0" lvl="0" indent="0" algn="ctr" rtl="0">
              <a:lnSpc>
                <a:spcPct val="115000"/>
              </a:lnSpc>
              <a:spcBef>
                <a:spcPts val="400"/>
              </a:spcBef>
              <a:spcAft>
                <a:spcPts val="0"/>
              </a:spcAft>
              <a:buNone/>
            </a:pPr>
            <a:r>
              <a:rPr lang="en" sz="2000" b="1" i="1">
                <a:solidFill>
                  <a:schemeClr val="lt1"/>
                </a:solidFill>
                <a:latin typeface="Times New Roman"/>
                <a:ea typeface="Times New Roman"/>
                <a:cs typeface="Times New Roman"/>
                <a:sym typeface="Times New Roman"/>
              </a:rPr>
              <a:t>An integrated plan where every facet is ESSENTIAL. </a:t>
            </a:r>
            <a:endParaRPr sz="2000" b="1" i="1">
              <a:solidFill>
                <a:schemeClr val="lt1"/>
              </a:solidFill>
              <a:latin typeface="Times New Roman"/>
              <a:ea typeface="Times New Roman"/>
              <a:cs typeface="Times New Roman"/>
              <a:sym typeface="Times New Roman"/>
            </a:endParaRPr>
          </a:p>
          <a:p>
            <a:pPr marL="0" lvl="0" indent="0" algn="ctr" rtl="0">
              <a:lnSpc>
                <a:spcPct val="115000"/>
              </a:lnSpc>
              <a:spcBef>
                <a:spcPts val="400"/>
              </a:spcBef>
              <a:spcAft>
                <a:spcPts val="400"/>
              </a:spcAft>
              <a:buNone/>
            </a:pPr>
            <a:r>
              <a:rPr lang="en" sz="2000" b="1" i="1">
                <a:solidFill>
                  <a:schemeClr val="lt1"/>
                </a:solidFill>
                <a:latin typeface="Times New Roman"/>
                <a:ea typeface="Times New Roman"/>
                <a:cs typeface="Times New Roman"/>
                <a:sym typeface="Times New Roman"/>
              </a:rPr>
              <a:t>That’s your modern playbook.</a:t>
            </a:r>
            <a:endParaRPr sz="2000" b="1" i="1">
              <a:solidFill>
                <a:schemeClr val="lt1"/>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40"/>
        <p:cNvGrpSpPr/>
        <p:nvPr/>
      </p:nvGrpSpPr>
      <p:grpSpPr>
        <a:xfrm>
          <a:off x="0" y="0"/>
          <a:ext cx="0" cy="0"/>
          <a:chOff x="0" y="0"/>
          <a:chExt cx="0" cy="0"/>
        </a:xfrm>
      </p:grpSpPr>
      <p:cxnSp>
        <p:nvCxnSpPr>
          <p:cNvPr id="541" name="Google Shape;541;p47"/>
          <p:cNvCxnSpPr/>
          <p:nvPr/>
        </p:nvCxnSpPr>
        <p:spPr>
          <a:xfrm rot="-5406015">
            <a:off x="999550" y="2569369"/>
            <a:ext cx="4114806" cy="0"/>
          </a:xfrm>
          <a:prstGeom prst="straightConnector1">
            <a:avLst/>
          </a:prstGeom>
          <a:noFill/>
          <a:ln w="9525" cap="rnd" cmpd="sng">
            <a:solidFill>
              <a:srgbClr val="A5F951"/>
            </a:solidFill>
            <a:prstDash val="solid"/>
            <a:round/>
            <a:headEnd type="none" w="sm" len="sm"/>
            <a:tailEnd type="none" w="sm" len="sm"/>
          </a:ln>
        </p:spPr>
      </p:cxnSp>
      <p:sp>
        <p:nvSpPr>
          <p:cNvPr id="542" name="Google Shape;542;p47"/>
          <p:cNvSpPr/>
          <p:nvPr/>
        </p:nvSpPr>
        <p:spPr>
          <a:xfrm>
            <a:off x="135682" y="135271"/>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3" name="Google Shape;543;p47"/>
          <p:cNvSpPr txBox="1"/>
          <p:nvPr/>
        </p:nvSpPr>
        <p:spPr>
          <a:xfrm>
            <a:off x="427925" y="1640800"/>
            <a:ext cx="2329500" cy="21009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5000">
                <a:solidFill>
                  <a:srgbClr val="A5F951"/>
                </a:solidFill>
                <a:latin typeface="Staatliches"/>
                <a:ea typeface="Staatliches"/>
                <a:cs typeface="Staatliches"/>
                <a:sym typeface="Staatliches"/>
              </a:rPr>
              <a:t>BONUS Tools you can use</a:t>
            </a:r>
            <a:endParaRPr sz="700"/>
          </a:p>
        </p:txBody>
      </p:sp>
      <p:sp>
        <p:nvSpPr>
          <p:cNvPr id="544" name="Google Shape;544;p47"/>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
        <p:nvSpPr>
          <p:cNvPr id="545" name="Google Shape;545;p47"/>
          <p:cNvSpPr txBox="1"/>
          <p:nvPr/>
        </p:nvSpPr>
        <p:spPr>
          <a:xfrm>
            <a:off x="3089225" y="580000"/>
            <a:ext cx="4839900" cy="42225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chemeClr val="lt1"/>
              </a:buClr>
              <a:buSzPts val="2000"/>
              <a:buChar char="●"/>
            </a:pPr>
            <a:r>
              <a:rPr lang="en" sz="2000" b="1" u="sng">
                <a:solidFill>
                  <a:schemeClr val="hlink"/>
                </a:solidFill>
                <a:latin typeface="Ruda"/>
                <a:ea typeface="Ruda"/>
                <a:cs typeface="Ruda"/>
                <a:sym typeface="Ruda"/>
                <a:hlinkClick r:id="rId4"/>
              </a:rPr>
              <a:t>Marketing Plan Template</a:t>
            </a:r>
            <a:endParaRPr sz="2000" b="1">
              <a:solidFill>
                <a:schemeClr val="lt1"/>
              </a:solidFill>
              <a:latin typeface="Ruda"/>
              <a:ea typeface="Ruda"/>
              <a:cs typeface="Ruda"/>
              <a:sym typeface="Ruda"/>
            </a:endParaRPr>
          </a:p>
          <a:p>
            <a:pPr marL="457200" lvl="0" indent="0" algn="l" rtl="0">
              <a:lnSpc>
                <a:spcPct val="115000"/>
              </a:lnSpc>
              <a:spcBef>
                <a:spcPts val="1200"/>
              </a:spcBef>
              <a:spcAft>
                <a:spcPts val="0"/>
              </a:spcAft>
              <a:buNone/>
            </a:pPr>
            <a:endParaRPr sz="2000" b="1">
              <a:solidFill>
                <a:schemeClr val="lt1"/>
              </a:solidFill>
              <a:latin typeface="Ruda"/>
              <a:ea typeface="Ruda"/>
              <a:cs typeface="Ruda"/>
              <a:sym typeface="Ruda"/>
            </a:endParaRPr>
          </a:p>
          <a:p>
            <a:pPr marL="457200" lvl="0" indent="0" algn="l" rtl="0">
              <a:lnSpc>
                <a:spcPct val="115000"/>
              </a:lnSpc>
              <a:spcBef>
                <a:spcPts val="1200"/>
              </a:spcBef>
              <a:spcAft>
                <a:spcPts val="0"/>
              </a:spcAft>
              <a:buNone/>
            </a:pPr>
            <a:endParaRPr sz="2000" b="1">
              <a:solidFill>
                <a:schemeClr val="lt1"/>
              </a:solidFill>
              <a:latin typeface="Ruda"/>
              <a:ea typeface="Ruda"/>
              <a:cs typeface="Ruda"/>
              <a:sym typeface="Ruda"/>
            </a:endParaRPr>
          </a:p>
          <a:p>
            <a:pPr marL="457200" lvl="0" indent="-355600" algn="l" rtl="0">
              <a:lnSpc>
                <a:spcPct val="115000"/>
              </a:lnSpc>
              <a:spcBef>
                <a:spcPts val="1200"/>
              </a:spcBef>
              <a:spcAft>
                <a:spcPts val="0"/>
              </a:spcAft>
              <a:buClr>
                <a:schemeClr val="lt1"/>
              </a:buClr>
              <a:buSzPts val="2000"/>
              <a:buChar char="●"/>
            </a:pPr>
            <a:r>
              <a:rPr lang="en" sz="2000" b="1" u="sng">
                <a:solidFill>
                  <a:schemeClr val="hlink"/>
                </a:solidFill>
                <a:latin typeface="Ruda"/>
                <a:ea typeface="Ruda"/>
                <a:cs typeface="Ruda"/>
                <a:sym typeface="Ruda"/>
                <a:hlinkClick r:id="rId5"/>
              </a:rPr>
              <a:t>“</a:t>
            </a:r>
            <a:r>
              <a:rPr lang="en" sz="2000" b="1" u="sng">
                <a:solidFill>
                  <a:schemeClr val="hlink"/>
                </a:solidFill>
                <a:latin typeface="Ruda"/>
                <a:ea typeface="Ruda"/>
                <a:cs typeface="Ruda"/>
                <a:sym typeface="Ruda"/>
                <a:hlinkClick r:id="rId5"/>
              </a:rPr>
              <a:t>7 Touchpoint Checklist”</a:t>
            </a:r>
            <a:endParaRPr sz="2000">
              <a:solidFill>
                <a:schemeClr val="lt1"/>
              </a:solidFill>
              <a:latin typeface="Ruda"/>
              <a:ea typeface="Ruda"/>
              <a:cs typeface="Ruda"/>
              <a:sym typeface="Ruda"/>
            </a:endParaRPr>
          </a:p>
          <a:p>
            <a:pPr marL="457200" lvl="0" indent="0" algn="l" rtl="0">
              <a:lnSpc>
                <a:spcPct val="115000"/>
              </a:lnSpc>
              <a:spcBef>
                <a:spcPts val="1200"/>
              </a:spcBef>
              <a:spcAft>
                <a:spcPts val="0"/>
              </a:spcAft>
              <a:buNone/>
            </a:pPr>
            <a:endParaRPr sz="2000">
              <a:solidFill>
                <a:schemeClr val="lt1"/>
              </a:solidFill>
              <a:latin typeface="Ruda"/>
              <a:ea typeface="Ruda"/>
              <a:cs typeface="Ruda"/>
              <a:sym typeface="Ruda"/>
            </a:endParaRPr>
          </a:p>
          <a:p>
            <a:pPr marL="457200" lvl="0" indent="0" algn="l" rtl="0">
              <a:lnSpc>
                <a:spcPct val="115000"/>
              </a:lnSpc>
              <a:spcBef>
                <a:spcPts val="1200"/>
              </a:spcBef>
              <a:spcAft>
                <a:spcPts val="0"/>
              </a:spcAft>
              <a:buNone/>
            </a:pPr>
            <a:endParaRPr sz="2000">
              <a:solidFill>
                <a:schemeClr val="lt1"/>
              </a:solidFill>
              <a:latin typeface="Ruda"/>
              <a:ea typeface="Ruda"/>
              <a:cs typeface="Ruda"/>
              <a:sym typeface="Ruda"/>
            </a:endParaRPr>
          </a:p>
          <a:p>
            <a:pPr marL="457200" lvl="0" indent="-355600" algn="l" rtl="0">
              <a:lnSpc>
                <a:spcPct val="115000"/>
              </a:lnSpc>
              <a:spcBef>
                <a:spcPts val="1000"/>
              </a:spcBef>
              <a:spcAft>
                <a:spcPts val="1000"/>
              </a:spcAft>
              <a:buClr>
                <a:schemeClr val="lt1"/>
              </a:buClr>
              <a:buSzPts val="2000"/>
              <a:buChar char="●"/>
            </a:pPr>
            <a:r>
              <a:rPr lang="en" sz="2000" u="sng">
                <a:solidFill>
                  <a:schemeClr val="hlink"/>
                </a:solidFill>
                <a:latin typeface="Ruda"/>
                <a:ea typeface="Ruda"/>
                <a:cs typeface="Ruda"/>
                <a:sym typeface="Ruda"/>
                <a:hlinkClick r:id="rId6"/>
              </a:rPr>
              <a:t>“</a:t>
            </a:r>
            <a:r>
              <a:rPr lang="en" sz="2000" b="1" u="sng">
                <a:solidFill>
                  <a:schemeClr val="hlink"/>
                </a:solidFill>
                <a:latin typeface="Ruda"/>
                <a:ea typeface="Ruda"/>
                <a:cs typeface="Ruda"/>
                <a:sym typeface="Ruda"/>
                <a:hlinkClick r:id="rId6"/>
              </a:rPr>
              <a:t>C</a:t>
            </a:r>
            <a:r>
              <a:rPr lang="en" sz="2000" b="1" u="sng">
                <a:solidFill>
                  <a:schemeClr val="hlink"/>
                </a:solidFill>
                <a:latin typeface="Ruda"/>
                <a:ea typeface="Ruda"/>
                <a:cs typeface="Ruda"/>
                <a:sym typeface="Ruda"/>
                <a:hlinkClick r:id="rId6"/>
              </a:rPr>
              <a:t>ontent repurposing template”</a:t>
            </a:r>
            <a:r>
              <a:rPr lang="en" sz="2000" u="sng">
                <a:solidFill>
                  <a:schemeClr val="hlink"/>
                </a:solidFill>
                <a:latin typeface="Ruda"/>
                <a:ea typeface="Ruda"/>
                <a:cs typeface="Ruda"/>
                <a:sym typeface="Ruda"/>
                <a:hlinkClick r:id="rId6"/>
              </a:rPr>
              <a:t> (use to turn one piece of content into multiple assets)</a:t>
            </a:r>
            <a:endParaRPr sz="2000">
              <a:solidFill>
                <a:schemeClr val="lt1"/>
              </a:solidFill>
              <a:latin typeface="Ruda"/>
              <a:ea typeface="Ruda"/>
              <a:cs typeface="Ruda"/>
              <a:sym typeface="Ruda"/>
            </a:endParaRPr>
          </a:p>
        </p:txBody>
      </p:sp>
      <p:pic>
        <p:nvPicPr>
          <p:cNvPr id="546" name="Google Shape;546;p47" title="undefined (1).png"/>
          <p:cNvPicPr preferRelativeResize="0"/>
          <p:nvPr/>
        </p:nvPicPr>
        <p:blipFill>
          <a:blip r:embed="rId7">
            <a:alphaModFix/>
          </a:blip>
          <a:stretch>
            <a:fillRect/>
          </a:stretch>
        </p:blipFill>
        <p:spPr>
          <a:xfrm>
            <a:off x="7853225" y="3604421"/>
            <a:ext cx="1022350" cy="1022350"/>
          </a:xfrm>
          <a:prstGeom prst="rect">
            <a:avLst/>
          </a:prstGeom>
          <a:noFill/>
          <a:ln>
            <a:noFill/>
          </a:ln>
        </p:spPr>
      </p:pic>
      <p:pic>
        <p:nvPicPr>
          <p:cNvPr id="547" name="Google Shape;547;p47" title="undefined.png"/>
          <p:cNvPicPr preferRelativeResize="0"/>
          <p:nvPr/>
        </p:nvPicPr>
        <p:blipFill>
          <a:blip r:embed="rId8">
            <a:alphaModFix/>
          </a:blip>
          <a:stretch>
            <a:fillRect/>
          </a:stretch>
        </p:blipFill>
        <p:spPr>
          <a:xfrm>
            <a:off x="7853225" y="2058200"/>
            <a:ext cx="1022350" cy="1022350"/>
          </a:xfrm>
          <a:prstGeom prst="rect">
            <a:avLst/>
          </a:prstGeom>
          <a:noFill/>
          <a:ln>
            <a:noFill/>
          </a:ln>
        </p:spPr>
      </p:pic>
      <p:pic>
        <p:nvPicPr>
          <p:cNvPr id="548" name="Google Shape;548;p47" title="Marketing_template_example-1024.jpeg"/>
          <p:cNvPicPr preferRelativeResize="0"/>
          <p:nvPr/>
        </p:nvPicPr>
        <p:blipFill>
          <a:blip r:embed="rId9">
            <a:alphaModFix/>
          </a:blip>
          <a:stretch>
            <a:fillRect/>
          </a:stretch>
        </p:blipFill>
        <p:spPr>
          <a:xfrm>
            <a:off x="7853225" y="511975"/>
            <a:ext cx="1022349" cy="10223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52"/>
        <p:cNvGrpSpPr/>
        <p:nvPr/>
      </p:nvGrpSpPr>
      <p:grpSpPr>
        <a:xfrm>
          <a:off x="0" y="0"/>
          <a:ext cx="0" cy="0"/>
          <a:chOff x="0" y="0"/>
          <a:chExt cx="0" cy="0"/>
        </a:xfrm>
      </p:grpSpPr>
      <p:sp>
        <p:nvSpPr>
          <p:cNvPr id="553" name="Google Shape;553;p48"/>
          <p:cNvSpPr/>
          <p:nvPr/>
        </p:nvSpPr>
        <p:spPr>
          <a:xfrm rot="-9590747">
            <a:off x="-410937" y="4229328"/>
            <a:ext cx="3413885" cy="1824876"/>
          </a:xfrm>
          <a:custGeom>
            <a:avLst/>
            <a:gdLst/>
            <a:ahLst/>
            <a:cxnLst/>
            <a:rect l="l" t="t" r="r" b="b"/>
            <a:pathLst>
              <a:path w="6818826" h="3644972" extrusionOk="0">
                <a:moveTo>
                  <a:pt x="0" y="0"/>
                </a:moveTo>
                <a:lnTo>
                  <a:pt x="6818826" y="0"/>
                </a:lnTo>
                <a:lnTo>
                  <a:pt x="6818826" y="3644972"/>
                </a:lnTo>
                <a:lnTo>
                  <a:pt x="0" y="3644972"/>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4" name="Google Shape;554;p48"/>
          <p:cNvSpPr/>
          <p:nvPr/>
        </p:nvSpPr>
        <p:spPr>
          <a:xfrm rot="2322274">
            <a:off x="6655780" y="-705100"/>
            <a:ext cx="3407751" cy="1821597"/>
          </a:xfrm>
          <a:custGeom>
            <a:avLst/>
            <a:gdLst/>
            <a:ahLst/>
            <a:cxnLst/>
            <a:rect l="l" t="t" r="r" b="b"/>
            <a:pathLst>
              <a:path w="6818826" h="3644972" extrusionOk="0">
                <a:moveTo>
                  <a:pt x="0" y="0"/>
                </a:moveTo>
                <a:lnTo>
                  <a:pt x="6818825" y="0"/>
                </a:lnTo>
                <a:lnTo>
                  <a:pt x="6818825" y="3644972"/>
                </a:lnTo>
                <a:lnTo>
                  <a:pt x="0" y="3644972"/>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5" name="Google Shape;555;p48"/>
          <p:cNvSpPr/>
          <p:nvPr/>
        </p:nvSpPr>
        <p:spPr>
          <a:xfrm>
            <a:off x="6585335" y="90079"/>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6" name="Google Shape;556;p48"/>
          <p:cNvSpPr txBox="1"/>
          <p:nvPr/>
        </p:nvSpPr>
        <p:spPr>
          <a:xfrm>
            <a:off x="402400" y="958175"/>
            <a:ext cx="2190000" cy="14007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5000" u="none">
                <a:solidFill>
                  <a:srgbClr val="A5F951"/>
                </a:solidFill>
                <a:latin typeface="Staatliches"/>
                <a:ea typeface="Staatliches"/>
                <a:cs typeface="Staatliches"/>
                <a:sym typeface="Staatliches"/>
              </a:rPr>
              <a:t>Thanks y</a:t>
            </a:r>
            <a:r>
              <a:rPr lang="en" sz="5000">
                <a:solidFill>
                  <a:srgbClr val="A5F951"/>
                </a:solidFill>
                <a:latin typeface="Staatliches"/>
                <a:ea typeface="Staatliches"/>
                <a:cs typeface="Staatliches"/>
                <a:sym typeface="Staatliches"/>
              </a:rPr>
              <a:t>’ALL</a:t>
            </a:r>
            <a:r>
              <a:rPr lang="en" sz="5000" u="none">
                <a:solidFill>
                  <a:srgbClr val="A5F951"/>
                </a:solidFill>
                <a:latin typeface="Staatliches"/>
                <a:ea typeface="Staatliches"/>
                <a:cs typeface="Staatliches"/>
                <a:sym typeface="Staatliches"/>
              </a:rPr>
              <a:t>!</a:t>
            </a:r>
            <a:endParaRPr sz="700"/>
          </a:p>
        </p:txBody>
      </p:sp>
      <p:sp>
        <p:nvSpPr>
          <p:cNvPr id="557" name="Google Shape;557;p48"/>
          <p:cNvSpPr txBox="1"/>
          <p:nvPr/>
        </p:nvSpPr>
        <p:spPr>
          <a:xfrm>
            <a:off x="6096001" y="4808318"/>
            <a:ext cx="2971800" cy="231000"/>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cxnSp>
        <p:nvCxnSpPr>
          <p:cNvPr id="558" name="Google Shape;558;p48"/>
          <p:cNvCxnSpPr/>
          <p:nvPr/>
        </p:nvCxnSpPr>
        <p:spPr>
          <a:xfrm rot="-5406015">
            <a:off x="999550" y="2569369"/>
            <a:ext cx="4114806" cy="0"/>
          </a:xfrm>
          <a:prstGeom prst="straightConnector1">
            <a:avLst/>
          </a:prstGeom>
          <a:noFill/>
          <a:ln w="9525" cap="rnd" cmpd="sng">
            <a:solidFill>
              <a:srgbClr val="A5F951"/>
            </a:solidFill>
            <a:prstDash val="solid"/>
            <a:round/>
            <a:headEnd type="none" w="sm" len="sm"/>
            <a:tailEnd type="none" w="sm" len="sm"/>
          </a:ln>
        </p:spPr>
      </p:cxnSp>
      <p:pic>
        <p:nvPicPr>
          <p:cNvPr id="559" name="Google Shape;559;p48" title="Mobley headshot.png"/>
          <p:cNvPicPr preferRelativeResize="0"/>
          <p:nvPr/>
        </p:nvPicPr>
        <p:blipFill>
          <a:blip r:embed="rId5">
            <a:alphaModFix/>
          </a:blip>
          <a:stretch>
            <a:fillRect/>
          </a:stretch>
        </p:blipFill>
        <p:spPr>
          <a:xfrm>
            <a:off x="402400" y="2503749"/>
            <a:ext cx="1983200" cy="2194675"/>
          </a:xfrm>
          <a:prstGeom prst="rect">
            <a:avLst/>
          </a:prstGeom>
          <a:noFill/>
          <a:ln>
            <a:noFill/>
          </a:ln>
        </p:spPr>
      </p:pic>
      <p:pic>
        <p:nvPicPr>
          <p:cNvPr id="560" name="Google Shape;560;p48" title="Screenshot 2025-05-30 at 8.24.13 PM.png"/>
          <p:cNvPicPr preferRelativeResize="0"/>
          <p:nvPr/>
        </p:nvPicPr>
        <p:blipFill rotWithShape="1">
          <a:blip r:embed="rId6">
            <a:alphaModFix/>
          </a:blip>
          <a:srcRect l="5595" t="5548" r="5595" b="5539"/>
          <a:stretch/>
        </p:blipFill>
        <p:spPr>
          <a:xfrm>
            <a:off x="4379000" y="958163"/>
            <a:ext cx="3441343" cy="3740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3"/>
        <p:cNvGrpSpPr/>
        <p:nvPr/>
      </p:nvGrpSpPr>
      <p:grpSpPr>
        <a:xfrm>
          <a:off x="0" y="0"/>
          <a:ext cx="0" cy="0"/>
          <a:chOff x="0" y="0"/>
          <a:chExt cx="0" cy="0"/>
        </a:xfrm>
      </p:grpSpPr>
      <p:grpSp>
        <p:nvGrpSpPr>
          <p:cNvPr id="184" name="Google Shape;184;p27"/>
          <p:cNvGrpSpPr/>
          <p:nvPr/>
        </p:nvGrpSpPr>
        <p:grpSpPr>
          <a:xfrm>
            <a:off x="8972550" y="0"/>
            <a:ext cx="172250" cy="515150"/>
            <a:chOff x="0" y="0"/>
            <a:chExt cx="459334" cy="1373734"/>
          </a:xfrm>
        </p:grpSpPr>
        <p:sp>
          <p:nvSpPr>
            <p:cNvPr id="185" name="Google Shape;185;p27"/>
            <p:cNvSpPr/>
            <p:nvPr/>
          </p:nvSpPr>
          <p:spPr>
            <a:xfrm>
              <a:off x="0" y="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6" name="Google Shape;186;p27"/>
            <p:cNvSpPr/>
            <p:nvPr/>
          </p:nvSpPr>
          <p:spPr>
            <a:xfrm>
              <a:off x="0" y="4572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7" name="Google Shape;187;p27"/>
            <p:cNvSpPr/>
            <p:nvPr/>
          </p:nvSpPr>
          <p:spPr>
            <a:xfrm>
              <a:off x="0" y="9144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88" name="Google Shape;188;p27"/>
          <p:cNvSpPr/>
          <p:nvPr/>
        </p:nvSpPr>
        <p:spPr>
          <a:xfrm rot="-5400000">
            <a:off x="514350" y="4628350"/>
            <a:ext cx="172250" cy="1722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9" name="Google Shape;189;p27"/>
          <p:cNvSpPr/>
          <p:nvPr/>
        </p:nvSpPr>
        <p:spPr>
          <a:xfrm rot="-5400000">
            <a:off x="685800" y="4628350"/>
            <a:ext cx="172250" cy="1722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90" name="Google Shape;190;p27"/>
          <p:cNvSpPr/>
          <p:nvPr/>
        </p:nvSpPr>
        <p:spPr>
          <a:xfrm rot="-5400000">
            <a:off x="857250" y="4628350"/>
            <a:ext cx="172250" cy="1722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91" name="Google Shape;191;p27"/>
          <p:cNvSpPr/>
          <p:nvPr/>
        </p:nvSpPr>
        <p:spPr>
          <a:xfrm>
            <a:off x="6461388" y="135271"/>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92" name="Google Shape;192;p27"/>
          <p:cNvSpPr txBox="1"/>
          <p:nvPr/>
        </p:nvSpPr>
        <p:spPr>
          <a:xfrm>
            <a:off x="514350" y="2221650"/>
            <a:ext cx="2329500" cy="700200"/>
          </a:xfrm>
          <a:prstGeom prst="rect">
            <a:avLst/>
          </a:prstGeom>
          <a:noFill/>
          <a:ln>
            <a:noFill/>
          </a:ln>
        </p:spPr>
        <p:txBody>
          <a:bodyPr spcFirstLastPara="1" wrap="square" lIns="0" tIns="0" rIns="0" bIns="0" anchor="t" anchorCtr="0">
            <a:spAutoFit/>
          </a:bodyPr>
          <a:lstStyle/>
          <a:p>
            <a:pPr marL="0" marR="0" lvl="0" indent="0" algn="ctr" rtl="0">
              <a:lnSpc>
                <a:spcPct val="90995"/>
              </a:lnSpc>
              <a:spcBef>
                <a:spcPts val="0"/>
              </a:spcBef>
              <a:spcAft>
                <a:spcPts val="0"/>
              </a:spcAft>
              <a:buNone/>
            </a:pPr>
            <a:r>
              <a:rPr lang="en" sz="5000" u="none">
                <a:solidFill>
                  <a:srgbClr val="A5F951"/>
                </a:solidFill>
                <a:latin typeface="Staatliches"/>
                <a:ea typeface="Staatliches"/>
                <a:cs typeface="Staatliches"/>
                <a:sym typeface="Staatliches"/>
              </a:rPr>
              <a:t>Agenda</a:t>
            </a:r>
            <a:endParaRPr sz="700"/>
          </a:p>
        </p:txBody>
      </p:sp>
      <p:sp>
        <p:nvSpPr>
          <p:cNvPr id="193" name="Google Shape;193;p27"/>
          <p:cNvSpPr txBox="1"/>
          <p:nvPr/>
        </p:nvSpPr>
        <p:spPr>
          <a:xfrm>
            <a:off x="3038803" y="1132750"/>
            <a:ext cx="5574000" cy="3200100"/>
          </a:xfrm>
          <a:prstGeom prst="rect">
            <a:avLst/>
          </a:prstGeom>
          <a:noFill/>
          <a:ln>
            <a:noFill/>
          </a:ln>
        </p:spPr>
        <p:txBody>
          <a:bodyPr spcFirstLastPara="1" wrap="square" lIns="0" tIns="0" rIns="0" bIns="0" anchor="t" anchorCtr="0">
            <a:spAutoFit/>
          </a:bodyPr>
          <a:lstStyle/>
          <a:p>
            <a:pPr marL="457200" marR="0" lvl="0" indent="-342900" algn="l" rtl="0">
              <a:lnSpc>
                <a:spcPct val="90000"/>
              </a:lnSpc>
              <a:spcBef>
                <a:spcPts val="0"/>
              </a:spcBef>
              <a:spcAft>
                <a:spcPts val="0"/>
              </a:spcAft>
              <a:buClr>
                <a:schemeClr val="lt1"/>
              </a:buClr>
              <a:buSzPts val="1800"/>
              <a:buFont typeface="Ruda"/>
              <a:buChar char="●"/>
            </a:pPr>
            <a:r>
              <a:rPr lang="en" sz="1800" b="1">
                <a:solidFill>
                  <a:schemeClr val="lt1"/>
                </a:solidFill>
                <a:latin typeface="Ruda"/>
                <a:ea typeface="Ruda"/>
                <a:cs typeface="Ruda"/>
                <a:sym typeface="Ruda"/>
              </a:rPr>
              <a:t>A case for integration </a:t>
            </a:r>
            <a:endParaRPr sz="1800" b="1">
              <a:solidFill>
                <a:schemeClr val="lt1"/>
              </a:solidFill>
              <a:latin typeface="Ruda"/>
              <a:ea typeface="Ruda"/>
              <a:cs typeface="Ruda"/>
              <a:sym typeface="Ruda"/>
            </a:endParaRPr>
          </a:p>
          <a:p>
            <a:pPr marL="914400" marR="0" lvl="1" indent="-342900" algn="l" rtl="0">
              <a:lnSpc>
                <a:spcPct val="90000"/>
              </a:lnSpc>
              <a:spcBef>
                <a:spcPts val="0"/>
              </a:spcBef>
              <a:spcAft>
                <a:spcPts val="0"/>
              </a:spcAft>
              <a:buClr>
                <a:schemeClr val="lt1"/>
              </a:buClr>
              <a:buSzPts val="1800"/>
              <a:buFont typeface="Ruda"/>
              <a:buChar char="○"/>
            </a:pPr>
            <a:r>
              <a:rPr lang="en" sz="1800" b="1">
                <a:solidFill>
                  <a:schemeClr val="lt1"/>
                </a:solidFill>
                <a:latin typeface="Ruda"/>
                <a:ea typeface="Ruda"/>
                <a:cs typeface="Ruda"/>
                <a:sym typeface="Ruda"/>
              </a:rPr>
              <a:t>Rule of 7</a:t>
            </a:r>
            <a:endParaRPr sz="1800" b="1">
              <a:solidFill>
                <a:schemeClr val="lt1"/>
              </a:solidFill>
              <a:latin typeface="Ruda"/>
              <a:ea typeface="Ruda"/>
              <a:cs typeface="Ruda"/>
              <a:sym typeface="Ruda"/>
            </a:endParaRPr>
          </a:p>
          <a:p>
            <a:pPr marL="914400" marR="0" lvl="1" indent="-342900" algn="l" rtl="0">
              <a:lnSpc>
                <a:spcPct val="90000"/>
              </a:lnSpc>
              <a:spcBef>
                <a:spcPts val="0"/>
              </a:spcBef>
              <a:spcAft>
                <a:spcPts val="0"/>
              </a:spcAft>
              <a:buClr>
                <a:schemeClr val="lt1"/>
              </a:buClr>
              <a:buSzPts val="1800"/>
              <a:buFont typeface="Ruda"/>
              <a:buChar char="○"/>
            </a:pPr>
            <a:r>
              <a:rPr lang="en" sz="1800" b="1">
                <a:solidFill>
                  <a:schemeClr val="lt1"/>
                </a:solidFill>
                <a:latin typeface="Ruda"/>
                <a:ea typeface="Ruda"/>
                <a:cs typeface="Ruda"/>
                <a:sym typeface="Ruda"/>
              </a:rPr>
              <a:t>Paid Media</a:t>
            </a:r>
            <a:endParaRPr sz="1800" b="1">
              <a:solidFill>
                <a:schemeClr val="lt1"/>
              </a:solidFill>
              <a:latin typeface="Ruda"/>
              <a:ea typeface="Ruda"/>
              <a:cs typeface="Ruda"/>
              <a:sym typeface="Ruda"/>
            </a:endParaRPr>
          </a:p>
          <a:p>
            <a:pPr marL="914400" marR="0" lvl="1" indent="-342900" algn="l" rtl="0">
              <a:lnSpc>
                <a:spcPct val="90000"/>
              </a:lnSpc>
              <a:spcBef>
                <a:spcPts val="0"/>
              </a:spcBef>
              <a:spcAft>
                <a:spcPts val="0"/>
              </a:spcAft>
              <a:buClr>
                <a:schemeClr val="lt1"/>
              </a:buClr>
              <a:buSzPts val="1800"/>
              <a:buFont typeface="Ruda"/>
              <a:buChar char="○"/>
            </a:pPr>
            <a:r>
              <a:rPr lang="en" sz="1800" b="1">
                <a:solidFill>
                  <a:schemeClr val="lt1"/>
                </a:solidFill>
                <a:latin typeface="Ruda"/>
                <a:ea typeface="Ruda"/>
                <a:cs typeface="Ruda"/>
                <a:sym typeface="Ruda"/>
              </a:rPr>
              <a:t>Influencer Marketing</a:t>
            </a:r>
            <a:endParaRPr sz="1800" b="1">
              <a:solidFill>
                <a:schemeClr val="lt1"/>
              </a:solidFill>
              <a:latin typeface="Ruda"/>
              <a:ea typeface="Ruda"/>
              <a:cs typeface="Ruda"/>
              <a:sym typeface="Ruda"/>
            </a:endParaRPr>
          </a:p>
          <a:p>
            <a:pPr marL="457200" marR="0" lvl="0" indent="0" algn="l" rtl="0">
              <a:lnSpc>
                <a:spcPct val="90000"/>
              </a:lnSpc>
              <a:spcBef>
                <a:spcPts val="0"/>
              </a:spcBef>
              <a:spcAft>
                <a:spcPts val="0"/>
              </a:spcAft>
              <a:buNone/>
            </a:pPr>
            <a:endParaRPr sz="1800" b="1">
              <a:solidFill>
                <a:schemeClr val="lt1"/>
              </a:solidFill>
              <a:latin typeface="Ruda"/>
              <a:ea typeface="Ruda"/>
              <a:cs typeface="Ruda"/>
              <a:sym typeface="Ruda"/>
            </a:endParaRPr>
          </a:p>
          <a:p>
            <a:pPr marL="457200" marR="0" lvl="0" indent="-342900" algn="l" rtl="0">
              <a:lnSpc>
                <a:spcPct val="90000"/>
              </a:lnSpc>
              <a:spcBef>
                <a:spcPts val="0"/>
              </a:spcBef>
              <a:spcAft>
                <a:spcPts val="0"/>
              </a:spcAft>
              <a:buClr>
                <a:schemeClr val="lt1"/>
              </a:buClr>
              <a:buSzPts val="1800"/>
              <a:buFont typeface="Ruda"/>
              <a:buChar char="●"/>
            </a:pPr>
            <a:r>
              <a:rPr lang="en" sz="1800" b="1">
                <a:solidFill>
                  <a:schemeClr val="lt1"/>
                </a:solidFill>
                <a:latin typeface="Ruda"/>
                <a:ea typeface="Ruda"/>
                <a:cs typeface="Ruda"/>
                <a:sym typeface="Ruda"/>
              </a:rPr>
              <a:t>A practical parallel (Any runners in the room?)</a:t>
            </a:r>
            <a:endParaRPr sz="1800" b="1">
              <a:solidFill>
                <a:schemeClr val="lt1"/>
              </a:solidFill>
              <a:latin typeface="Ruda"/>
              <a:ea typeface="Ruda"/>
              <a:cs typeface="Ruda"/>
              <a:sym typeface="Ruda"/>
            </a:endParaRPr>
          </a:p>
          <a:p>
            <a:pPr marL="457200" marR="0" lvl="0" indent="0" algn="l" rtl="0">
              <a:lnSpc>
                <a:spcPct val="90000"/>
              </a:lnSpc>
              <a:spcBef>
                <a:spcPts val="0"/>
              </a:spcBef>
              <a:spcAft>
                <a:spcPts val="0"/>
              </a:spcAft>
              <a:buNone/>
            </a:pPr>
            <a:endParaRPr sz="1800" b="1">
              <a:solidFill>
                <a:schemeClr val="lt1"/>
              </a:solidFill>
              <a:latin typeface="Ruda"/>
              <a:ea typeface="Ruda"/>
              <a:cs typeface="Ruda"/>
              <a:sym typeface="Ruda"/>
            </a:endParaRPr>
          </a:p>
          <a:p>
            <a:pPr marL="457200" marR="0" lvl="0" indent="-342900" algn="l" rtl="0">
              <a:lnSpc>
                <a:spcPct val="90000"/>
              </a:lnSpc>
              <a:spcBef>
                <a:spcPts val="0"/>
              </a:spcBef>
              <a:spcAft>
                <a:spcPts val="0"/>
              </a:spcAft>
              <a:buClr>
                <a:schemeClr val="lt1"/>
              </a:buClr>
              <a:buSzPts val="1800"/>
              <a:buFont typeface="Ruda"/>
              <a:buChar char="●"/>
            </a:pPr>
            <a:r>
              <a:rPr lang="en" sz="1800" b="1">
                <a:solidFill>
                  <a:schemeClr val="lt1"/>
                </a:solidFill>
                <a:latin typeface="Ruda"/>
                <a:ea typeface="Ruda"/>
                <a:cs typeface="Ruda"/>
                <a:sym typeface="Ruda"/>
              </a:rPr>
              <a:t>“Group discussion” </a:t>
            </a:r>
            <a:endParaRPr sz="1800" b="1">
              <a:solidFill>
                <a:schemeClr val="lt1"/>
              </a:solidFill>
              <a:latin typeface="Ruda"/>
              <a:ea typeface="Ruda"/>
              <a:cs typeface="Ruda"/>
              <a:sym typeface="Ruda"/>
            </a:endParaRPr>
          </a:p>
          <a:p>
            <a:pPr marL="457200" marR="0" lvl="0" indent="0" algn="l" rtl="0">
              <a:lnSpc>
                <a:spcPct val="90000"/>
              </a:lnSpc>
              <a:spcBef>
                <a:spcPts val="0"/>
              </a:spcBef>
              <a:spcAft>
                <a:spcPts val="0"/>
              </a:spcAft>
              <a:buNone/>
            </a:pPr>
            <a:endParaRPr sz="1800" b="1">
              <a:solidFill>
                <a:schemeClr val="lt1"/>
              </a:solidFill>
              <a:latin typeface="Ruda"/>
              <a:ea typeface="Ruda"/>
              <a:cs typeface="Ruda"/>
              <a:sym typeface="Ruda"/>
            </a:endParaRPr>
          </a:p>
          <a:p>
            <a:pPr marL="457200" marR="0" lvl="0" indent="-342900" algn="l" rtl="0">
              <a:lnSpc>
                <a:spcPct val="90000"/>
              </a:lnSpc>
              <a:spcBef>
                <a:spcPts val="0"/>
              </a:spcBef>
              <a:spcAft>
                <a:spcPts val="0"/>
              </a:spcAft>
              <a:buClr>
                <a:schemeClr val="lt1"/>
              </a:buClr>
              <a:buSzPts val="1800"/>
              <a:buFont typeface="Ruda"/>
              <a:buChar char="●"/>
            </a:pPr>
            <a:r>
              <a:rPr lang="en" sz="1800" b="1">
                <a:solidFill>
                  <a:schemeClr val="lt1"/>
                </a:solidFill>
                <a:latin typeface="Ruda"/>
                <a:ea typeface="Ruda"/>
                <a:cs typeface="Ruda"/>
                <a:sym typeface="Ruda"/>
              </a:rPr>
              <a:t>Beyond integration </a:t>
            </a:r>
            <a:endParaRPr sz="1800" b="1">
              <a:solidFill>
                <a:schemeClr val="lt1"/>
              </a:solidFill>
              <a:latin typeface="Ruda"/>
              <a:ea typeface="Ruda"/>
              <a:cs typeface="Ruda"/>
              <a:sym typeface="Ruda"/>
            </a:endParaRPr>
          </a:p>
          <a:p>
            <a:pPr marL="457200" marR="0" lvl="0" indent="0" algn="l" rtl="0">
              <a:lnSpc>
                <a:spcPct val="90000"/>
              </a:lnSpc>
              <a:spcBef>
                <a:spcPts val="0"/>
              </a:spcBef>
              <a:spcAft>
                <a:spcPts val="0"/>
              </a:spcAft>
              <a:buNone/>
            </a:pPr>
            <a:endParaRPr sz="1800" b="1">
              <a:solidFill>
                <a:schemeClr val="lt1"/>
              </a:solidFill>
              <a:latin typeface="Ruda"/>
              <a:ea typeface="Ruda"/>
              <a:cs typeface="Ruda"/>
              <a:sym typeface="Ruda"/>
            </a:endParaRPr>
          </a:p>
          <a:p>
            <a:pPr marL="457200" marR="0" lvl="0" indent="-342900" algn="l" rtl="0">
              <a:lnSpc>
                <a:spcPct val="90000"/>
              </a:lnSpc>
              <a:spcBef>
                <a:spcPts val="0"/>
              </a:spcBef>
              <a:spcAft>
                <a:spcPts val="0"/>
              </a:spcAft>
              <a:buClr>
                <a:schemeClr val="lt1"/>
              </a:buClr>
              <a:buSzPts val="1800"/>
              <a:buFont typeface="Ruda"/>
              <a:buChar char="●"/>
            </a:pPr>
            <a:r>
              <a:rPr lang="en" sz="1800" b="1">
                <a:solidFill>
                  <a:schemeClr val="lt1"/>
                </a:solidFill>
                <a:latin typeface="Ruda"/>
                <a:ea typeface="Ruda"/>
                <a:cs typeface="Ruda"/>
                <a:sym typeface="Ruda"/>
              </a:rPr>
              <a:t>Wrap</a:t>
            </a:r>
            <a:endParaRPr sz="1800" b="1">
              <a:solidFill>
                <a:schemeClr val="lt1"/>
              </a:solidFill>
              <a:latin typeface="Ruda"/>
              <a:ea typeface="Ruda"/>
              <a:cs typeface="Ruda"/>
              <a:sym typeface="Ruda"/>
            </a:endParaRPr>
          </a:p>
          <a:p>
            <a:pPr marL="0" marR="0" lvl="0" indent="0" algn="l" rtl="0">
              <a:lnSpc>
                <a:spcPct val="90000"/>
              </a:lnSpc>
              <a:spcBef>
                <a:spcPts val="0"/>
              </a:spcBef>
              <a:spcAft>
                <a:spcPts val="0"/>
              </a:spcAft>
              <a:buNone/>
            </a:pPr>
            <a:endParaRPr sz="1500">
              <a:solidFill>
                <a:schemeClr val="lt1"/>
              </a:solidFill>
              <a:latin typeface="Ruda"/>
              <a:ea typeface="Ruda"/>
              <a:cs typeface="Ruda"/>
              <a:sym typeface="Ruda"/>
            </a:endParaRPr>
          </a:p>
        </p:txBody>
      </p:sp>
      <p:sp>
        <p:nvSpPr>
          <p:cNvPr id="194" name="Google Shape;194;p27"/>
          <p:cNvSpPr txBox="1"/>
          <p:nvPr/>
        </p:nvSpPr>
        <p:spPr>
          <a:xfrm>
            <a:off x="6096001" y="4808318"/>
            <a:ext cx="2971800" cy="231000"/>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8"/>
        <p:cNvGrpSpPr/>
        <p:nvPr/>
      </p:nvGrpSpPr>
      <p:grpSpPr>
        <a:xfrm>
          <a:off x="0" y="0"/>
          <a:ext cx="0" cy="0"/>
          <a:chOff x="0" y="0"/>
          <a:chExt cx="0" cy="0"/>
        </a:xfrm>
      </p:grpSpPr>
      <p:sp>
        <p:nvSpPr>
          <p:cNvPr id="199" name="Google Shape;199;p28"/>
          <p:cNvSpPr/>
          <p:nvPr/>
        </p:nvSpPr>
        <p:spPr>
          <a:xfrm rot="-5400000">
            <a:off x="6010919" y="326634"/>
            <a:ext cx="4329570" cy="4535740"/>
          </a:xfrm>
          <a:custGeom>
            <a:avLst/>
            <a:gdLst/>
            <a:ahLst/>
            <a:cxnLst/>
            <a:rect l="l" t="t" r="r" b="b"/>
            <a:pathLst>
              <a:path w="8659140" h="9071480" extrusionOk="0">
                <a:moveTo>
                  <a:pt x="0" y="0"/>
                </a:moveTo>
                <a:lnTo>
                  <a:pt x="8659139" y="0"/>
                </a:lnTo>
                <a:lnTo>
                  <a:pt x="8659139" y="9071480"/>
                </a:lnTo>
                <a:lnTo>
                  <a:pt x="0" y="9071480"/>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00" name="Google Shape;200;p28"/>
          <p:cNvGrpSpPr/>
          <p:nvPr/>
        </p:nvGrpSpPr>
        <p:grpSpPr>
          <a:xfrm>
            <a:off x="8972550" y="0"/>
            <a:ext cx="171450" cy="514350"/>
            <a:chOff x="0" y="0"/>
            <a:chExt cx="457200" cy="1371600"/>
          </a:xfrm>
        </p:grpSpPr>
        <p:sp>
          <p:nvSpPr>
            <p:cNvPr id="201" name="Google Shape;201;p28"/>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2" name="Google Shape;202;p28"/>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3" name="Google Shape;203;p28"/>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04" name="Google Shape;204;p28"/>
          <p:cNvGrpSpPr/>
          <p:nvPr/>
        </p:nvGrpSpPr>
        <p:grpSpPr>
          <a:xfrm rot="-5400000">
            <a:off x="685800" y="4457700"/>
            <a:ext cx="171450" cy="514350"/>
            <a:chOff x="0" y="0"/>
            <a:chExt cx="457200" cy="1371600"/>
          </a:xfrm>
        </p:grpSpPr>
        <p:sp>
          <p:nvSpPr>
            <p:cNvPr id="205" name="Google Shape;205;p28"/>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6" name="Google Shape;206;p28"/>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7" name="Google Shape;207;p28"/>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08" name="Google Shape;208;p28"/>
          <p:cNvSpPr/>
          <p:nvPr/>
        </p:nvSpPr>
        <p:spPr>
          <a:xfrm>
            <a:off x="6567320" y="135271"/>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9" name="Google Shape;209;p28"/>
          <p:cNvSpPr txBox="1"/>
          <p:nvPr/>
        </p:nvSpPr>
        <p:spPr>
          <a:xfrm>
            <a:off x="514350" y="1846900"/>
            <a:ext cx="6120900" cy="16527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4500">
                <a:solidFill>
                  <a:srgbClr val="A5F951"/>
                </a:solidFill>
                <a:latin typeface="Staatliches"/>
                <a:ea typeface="Staatliches"/>
                <a:cs typeface="Staatliches"/>
                <a:sym typeface="Staatliches"/>
              </a:rPr>
              <a:t>But FIRST,</a:t>
            </a:r>
            <a:endParaRPr sz="4500">
              <a:solidFill>
                <a:srgbClr val="A5F951"/>
              </a:solidFill>
              <a:latin typeface="Staatliches"/>
              <a:ea typeface="Staatliches"/>
              <a:cs typeface="Staatliches"/>
              <a:sym typeface="Staatliches"/>
            </a:endParaRPr>
          </a:p>
          <a:p>
            <a:pPr marL="0" marR="0" lvl="0" indent="0" algn="l" rtl="0">
              <a:lnSpc>
                <a:spcPct val="90995"/>
              </a:lnSpc>
              <a:spcBef>
                <a:spcPts val="0"/>
              </a:spcBef>
              <a:spcAft>
                <a:spcPts val="0"/>
              </a:spcAft>
              <a:buNone/>
            </a:pPr>
            <a:r>
              <a:rPr lang="en" sz="7300">
                <a:solidFill>
                  <a:srgbClr val="A5F951"/>
                </a:solidFill>
                <a:latin typeface="Staatliches"/>
                <a:ea typeface="Staatliches"/>
                <a:cs typeface="Staatliches"/>
                <a:sym typeface="Staatliches"/>
              </a:rPr>
              <a:t>A QUESTION</a:t>
            </a:r>
            <a:r>
              <a:rPr lang="en" sz="4500">
                <a:solidFill>
                  <a:srgbClr val="A5F951"/>
                </a:solidFill>
                <a:latin typeface="Staatliches"/>
                <a:ea typeface="Staatliches"/>
                <a:cs typeface="Staatliches"/>
                <a:sym typeface="Staatliches"/>
              </a:rPr>
              <a:t>…</a:t>
            </a:r>
            <a:endParaRPr sz="200"/>
          </a:p>
        </p:txBody>
      </p:sp>
      <p:sp>
        <p:nvSpPr>
          <p:cNvPr id="210" name="Google Shape;210;p28"/>
          <p:cNvSpPr txBox="1"/>
          <p:nvPr/>
        </p:nvSpPr>
        <p:spPr>
          <a:xfrm>
            <a:off x="514350" y="317109"/>
            <a:ext cx="266837" cy="221053"/>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sz="1400" b="1" u="sng">
                <a:solidFill>
                  <a:srgbClr val="A5F951"/>
                </a:solidFill>
                <a:latin typeface="Ruda Black"/>
                <a:ea typeface="Ruda Black"/>
                <a:cs typeface="Ruda Black"/>
                <a:sym typeface="Ruda Black"/>
              </a:rPr>
              <a:t>3</a:t>
            </a:r>
            <a:endParaRPr sz="700"/>
          </a:p>
        </p:txBody>
      </p:sp>
      <p:sp>
        <p:nvSpPr>
          <p:cNvPr id="211" name="Google Shape;211;p28"/>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pic>
        <p:nvPicPr>
          <p:cNvPr id="212" name="Google Shape;212;p28" title="IMG_4071.PNG"/>
          <p:cNvPicPr preferRelativeResize="0"/>
          <p:nvPr/>
        </p:nvPicPr>
        <p:blipFill>
          <a:blip r:embed="rId5">
            <a:alphaModFix/>
          </a:blip>
          <a:stretch>
            <a:fillRect/>
          </a:stretch>
        </p:blipFill>
        <p:spPr>
          <a:xfrm>
            <a:off x="4580375" y="893413"/>
            <a:ext cx="3619937" cy="36199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6"/>
        <p:cNvGrpSpPr/>
        <p:nvPr/>
      </p:nvGrpSpPr>
      <p:grpSpPr>
        <a:xfrm>
          <a:off x="0" y="0"/>
          <a:ext cx="0" cy="0"/>
          <a:chOff x="0" y="0"/>
          <a:chExt cx="0" cy="0"/>
        </a:xfrm>
      </p:grpSpPr>
      <p:grpSp>
        <p:nvGrpSpPr>
          <p:cNvPr id="217" name="Google Shape;217;p29"/>
          <p:cNvGrpSpPr/>
          <p:nvPr/>
        </p:nvGrpSpPr>
        <p:grpSpPr>
          <a:xfrm>
            <a:off x="8972550" y="0"/>
            <a:ext cx="171450" cy="514350"/>
            <a:chOff x="0" y="0"/>
            <a:chExt cx="457200" cy="1371600"/>
          </a:xfrm>
        </p:grpSpPr>
        <p:sp>
          <p:nvSpPr>
            <p:cNvPr id="218" name="Google Shape;218;p29"/>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9" name="Google Shape;219;p29"/>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0" name="Google Shape;220;p29"/>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21" name="Google Shape;221;p29"/>
          <p:cNvGrpSpPr/>
          <p:nvPr/>
        </p:nvGrpSpPr>
        <p:grpSpPr>
          <a:xfrm rot="-5400000">
            <a:off x="685800" y="4457700"/>
            <a:ext cx="171450" cy="514350"/>
            <a:chOff x="0" y="0"/>
            <a:chExt cx="457200" cy="1371600"/>
          </a:xfrm>
        </p:grpSpPr>
        <p:sp>
          <p:nvSpPr>
            <p:cNvPr id="222" name="Google Shape;222;p29"/>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3" name="Google Shape;223;p29"/>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4" name="Google Shape;224;p29"/>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25" name="Google Shape;225;p29"/>
          <p:cNvSpPr/>
          <p:nvPr/>
        </p:nvSpPr>
        <p:spPr>
          <a:xfrm>
            <a:off x="6576327" y="53318"/>
            <a:ext cx="2329616" cy="758159"/>
          </a:xfrm>
          <a:custGeom>
            <a:avLst/>
            <a:gdLst/>
            <a:ahLst/>
            <a:cxnLst/>
            <a:rect l="l" t="t" r="r" b="b"/>
            <a:pathLst>
              <a:path w="4659232" h="1516318" extrusionOk="0">
                <a:moveTo>
                  <a:pt x="0" y="0"/>
                </a:moveTo>
                <a:lnTo>
                  <a:pt x="4659231" y="0"/>
                </a:lnTo>
                <a:lnTo>
                  <a:pt x="4659231" y="1516319"/>
                </a:lnTo>
                <a:lnTo>
                  <a:pt x="0" y="1516319"/>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6" name="Google Shape;226;p29"/>
          <p:cNvSpPr txBox="1"/>
          <p:nvPr/>
        </p:nvSpPr>
        <p:spPr>
          <a:xfrm>
            <a:off x="514350" y="317109"/>
            <a:ext cx="266837" cy="230801"/>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sz="1400" b="1" u="sng">
                <a:solidFill>
                  <a:srgbClr val="A5F951"/>
                </a:solidFill>
                <a:latin typeface="Ruda Black"/>
                <a:ea typeface="Ruda Black"/>
                <a:cs typeface="Ruda Black"/>
                <a:sym typeface="Ruda Black"/>
              </a:rPr>
              <a:t>4</a:t>
            </a:r>
            <a:endParaRPr sz="700"/>
          </a:p>
        </p:txBody>
      </p:sp>
      <p:sp>
        <p:nvSpPr>
          <p:cNvPr id="227" name="Google Shape;227;p29"/>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
        <p:nvSpPr>
          <p:cNvPr id="228" name="Google Shape;228;p29"/>
          <p:cNvSpPr txBox="1"/>
          <p:nvPr/>
        </p:nvSpPr>
        <p:spPr>
          <a:xfrm>
            <a:off x="514350" y="1610550"/>
            <a:ext cx="3515700" cy="19224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4500">
                <a:solidFill>
                  <a:srgbClr val="A5F951"/>
                </a:solidFill>
                <a:latin typeface="Staatliches"/>
                <a:ea typeface="Staatliches"/>
                <a:cs typeface="Staatliches"/>
                <a:sym typeface="Staatliches"/>
              </a:rPr>
              <a:t>You’re not alone. </a:t>
            </a:r>
            <a:endParaRPr sz="4500">
              <a:solidFill>
                <a:srgbClr val="A5F951"/>
              </a:solidFill>
              <a:latin typeface="Staatliches"/>
              <a:ea typeface="Staatliches"/>
              <a:cs typeface="Staatliches"/>
              <a:sym typeface="Staatliches"/>
            </a:endParaRPr>
          </a:p>
          <a:p>
            <a:pPr marL="0" marR="0" lvl="0" indent="0" algn="l" rtl="0">
              <a:lnSpc>
                <a:spcPct val="90995"/>
              </a:lnSpc>
              <a:spcBef>
                <a:spcPts val="0"/>
              </a:spcBef>
              <a:spcAft>
                <a:spcPts val="0"/>
              </a:spcAft>
              <a:buNone/>
            </a:pPr>
            <a:r>
              <a:rPr lang="en" sz="4500">
                <a:solidFill>
                  <a:srgbClr val="A5F951"/>
                </a:solidFill>
                <a:latin typeface="Staatliches"/>
                <a:ea typeface="Staatliches"/>
                <a:cs typeface="Staatliches"/>
                <a:sym typeface="Staatliches"/>
              </a:rPr>
              <a:t>We all have.</a:t>
            </a:r>
            <a:endParaRPr sz="200"/>
          </a:p>
          <a:p>
            <a:pPr marL="0" marR="0" lvl="0" indent="0" algn="l" rtl="0">
              <a:lnSpc>
                <a:spcPct val="90995"/>
              </a:lnSpc>
              <a:spcBef>
                <a:spcPts val="0"/>
              </a:spcBef>
              <a:spcAft>
                <a:spcPts val="0"/>
              </a:spcAft>
              <a:buNone/>
            </a:pPr>
            <a:endParaRPr sz="200"/>
          </a:p>
        </p:txBody>
      </p:sp>
      <p:pic>
        <p:nvPicPr>
          <p:cNvPr id="229" name="Google Shape;229;p29" title="Screenshot 2025-05-23 at 12.07.40 PM.png"/>
          <p:cNvPicPr preferRelativeResize="0"/>
          <p:nvPr/>
        </p:nvPicPr>
        <p:blipFill>
          <a:blip r:embed="rId4">
            <a:alphaModFix/>
          </a:blip>
          <a:stretch>
            <a:fillRect/>
          </a:stretch>
        </p:blipFill>
        <p:spPr>
          <a:xfrm>
            <a:off x="4029975" y="982200"/>
            <a:ext cx="4239650" cy="351060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3"/>
        <p:cNvGrpSpPr/>
        <p:nvPr/>
      </p:nvGrpSpPr>
      <p:grpSpPr>
        <a:xfrm>
          <a:off x="0" y="0"/>
          <a:ext cx="0" cy="0"/>
          <a:chOff x="0" y="0"/>
          <a:chExt cx="0" cy="0"/>
        </a:xfrm>
      </p:grpSpPr>
      <p:grpSp>
        <p:nvGrpSpPr>
          <p:cNvPr id="234" name="Google Shape;234;p30"/>
          <p:cNvGrpSpPr/>
          <p:nvPr/>
        </p:nvGrpSpPr>
        <p:grpSpPr>
          <a:xfrm>
            <a:off x="8972550" y="0"/>
            <a:ext cx="172250" cy="515150"/>
            <a:chOff x="0" y="0"/>
            <a:chExt cx="459334" cy="1373734"/>
          </a:xfrm>
        </p:grpSpPr>
        <p:sp>
          <p:nvSpPr>
            <p:cNvPr id="235" name="Google Shape;235;p30"/>
            <p:cNvSpPr/>
            <p:nvPr/>
          </p:nvSpPr>
          <p:spPr>
            <a:xfrm>
              <a:off x="0" y="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6" name="Google Shape;236;p30"/>
            <p:cNvSpPr/>
            <p:nvPr/>
          </p:nvSpPr>
          <p:spPr>
            <a:xfrm>
              <a:off x="0" y="4572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7" name="Google Shape;237;p30"/>
            <p:cNvSpPr/>
            <p:nvPr/>
          </p:nvSpPr>
          <p:spPr>
            <a:xfrm>
              <a:off x="0" y="9144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38" name="Google Shape;238;p30"/>
          <p:cNvGrpSpPr/>
          <p:nvPr/>
        </p:nvGrpSpPr>
        <p:grpSpPr>
          <a:xfrm rot="-5400000">
            <a:off x="685800" y="4456900"/>
            <a:ext cx="172250" cy="515150"/>
            <a:chOff x="0" y="0"/>
            <a:chExt cx="459334" cy="1373734"/>
          </a:xfrm>
        </p:grpSpPr>
        <p:sp>
          <p:nvSpPr>
            <p:cNvPr id="239" name="Google Shape;239;p30"/>
            <p:cNvSpPr/>
            <p:nvPr/>
          </p:nvSpPr>
          <p:spPr>
            <a:xfrm>
              <a:off x="0" y="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0" name="Google Shape;240;p30"/>
            <p:cNvSpPr/>
            <p:nvPr/>
          </p:nvSpPr>
          <p:spPr>
            <a:xfrm>
              <a:off x="0" y="4572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1" name="Google Shape;241;p30"/>
            <p:cNvSpPr/>
            <p:nvPr/>
          </p:nvSpPr>
          <p:spPr>
            <a:xfrm>
              <a:off x="0" y="914400"/>
              <a:ext cx="459334" cy="459334"/>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42" name="Google Shape;242;p30"/>
          <p:cNvSpPr/>
          <p:nvPr/>
        </p:nvSpPr>
        <p:spPr>
          <a:xfrm>
            <a:off x="6576327" y="53318"/>
            <a:ext cx="2329616" cy="758159"/>
          </a:xfrm>
          <a:custGeom>
            <a:avLst/>
            <a:gdLst/>
            <a:ahLst/>
            <a:cxnLst/>
            <a:rect l="l" t="t" r="r" b="b"/>
            <a:pathLst>
              <a:path w="4659232" h="1516318" extrusionOk="0">
                <a:moveTo>
                  <a:pt x="0" y="0"/>
                </a:moveTo>
                <a:lnTo>
                  <a:pt x="4659231" y="0"/>
                </a:lnTo>
                <a:lnTo>
                  <a:pt x="4659231" y="1516319"/>
                </a:lnTo>
                <a:lnTo>
                  <a:pt x="0" y="1516319"/>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3" name="Google Shape;243;p30"/>
          <p:cNvSpPr txBox="1"/>
          <p:nvPr/>
        </p:nvSpPr>
        <p:spPr>
          <a:xfrm>
            <a:off x="514350" y="317109"/>
            <a:ext cx="266700" cy="215400"/>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b="1" u="sng">
                <a:solidFill>
                  <a:srgbClr val="A5F951"/>
                </a:solidFill>
                <a:latin typeface="Ruda Black"/>
                <a:ea typeface="Ruda Black"/>
                <a:cs typeface="Ruda Black"/>
                <a:sym typeface="Ruda Black"/>
              </a:rPr>
              <a:t>5</a:t>
            </a:r>
            <a:endParaRPr sz="700"/>
          </a:p>
        </p:txBody>
      </p:sp>
      <p:sp>
        <p:nvSpPr>
          <p:cNvPr id="244" name="Google Shape;244;p30"/>
          <p:cNvSpPr txBox="1"/>
          <p:nvPr/>
        </p:nvSpPr>
        <p:spPr>
          <a:xfrm>
            <a:off x="6096001" y="4808318"/>
            <a:ext cx="2971800" cy="231000"/>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pic>
        <p:nvPicPr>
          <p:cNvPr id="245" name="Google Shape;245;p30" descr="This talk was given at a local TEDx event, produced independently of the TED Conferences.&#10;&#10;In a hilarious talk capping off a day of new ideas at TEDxNewYork, professional funny person Will Stephen shows foolproof presentation skills to make you sound brilliant -- even if you are literally saying nothing. (Full disclosure: This talk is brought to you by two TED staffers, who have watched a LOT of TED Talks.)" title="How to sound smart in your TEDx Talk | Will Stephen | TEDxNewYork">
            <a:hlinkClick r:id="rId4"/>
          </p:cNvPr>
          <p:cNvPicPr preferRelativeResize="0"/>
          <p:nvPr/>
        </p:nvPicPr>
        <p:blipFill>
          <a:blip r:embed="rId5">
            <a:alphaModFix/>
          </a:blip>
          <a:stretch>
            <a:fillRect/>
          </a:stretch>
        </p:blipFill>
        <p:spPr>
          <a:xfrm>
            <a:off x="3905750" y="1188738"/>
            <a:ext cx="4733254" cy="2783375"/>
          </a:xfrm>
          <a:prstGeom prst="rect">
            <a:avLst/>
          </a:prstGeom>
          <a:noFill/>
          <a:ln>
            <a:noFill/>
          </a:ln>
        </p:spPr>
      </p:pic>
      <p:sp>
        <p:nvSpPr>
          <p:cNvPr id="246" name="Google Shape;246;p30"/>
          <p:cNvSpPr txBox="1"/>
          <p:nvPr/>
        </p:nvSpPr>
        <p:spPr>
          <a:xfrm>
            <a:off x="514350" y="988925"/>
            <a:ext cx="3515700" cy="31830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4500">
                <a:solidFill>
                  <a:srgbClr val="A5F951"/>
                </a:solidFill>
                <a:latin typeface="Staatliches"/>
                <a:ea typeface="Staatliches"/>
                <a:cs typeface="Staatliches"/>
                <a:sym typeface="Staatliches"/>
              </a:rPr>
              <a:t>Consider This your reminder to loosen up; The magic Is in the how.</a:t>
            </a:r>
            <a:endParaRPr sz="200"/>
          </a:p>
          <a:p>
            <a:pPr marL="0" marR="0" lvl="0" indent="0" algn="l" rtl="0">
              <a:lnSpc>
                <a:spcPct val="90995"/>
              </a:lnSpc>
              <a:spcBef>
                <a:spcPts val="0"/>
              </a:spcBef>
              <a:spcAft>
                <a:spcPts val="0"/>
              </a:spcAft>
              <a:buNone/>
            </a:pPr>
            <a:endParaRPr sz="200"/>
          </a:p>
        </p:txBody>
      </p:sp>
      <p:pic>
        <p:nvPicPr>
          <p:cNvPr id="247" name="Google Shape;247;p30" title="IMG_3848.PNG"/>
          <p:cNvPicPr preferRelativeResize="0"/>
          <p:nvPr/>
        </p:nvPicPr>
        <p:blipFill>
          <a:blip r:embed="rId6">
            <a:alphaModFix/>
          </a:blip>
          <a:stretch>
            <a:fillRect/>
          </a:stretch>
        </p:blipFill>
        <p:spPr>
          <a:xfrm>
            <a:off x="2301046" y="3411725"/>
            <a:ext cx="666950" cy="666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10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1"/>
        <p:cNvGrpSpPr/>
        <p:nvPr/>
      </p:nvGrpSpPr>
      <p:grpSpPr>
        <a:xfrm>
          <a:off x="0" y="0"/>
          <a:ext cx="0" cy="0"/>
          <a:chOff x="0" y="0"/>
          <a:chExt cx="0" cy="0"/>
        </a:xfrm>
      </p:grpSpPr>
      <p:sp>
        <p:nvSpPr>
          <p:cNvPr id="252" name="Google Shape;252;p31"/>
          <p:cNvSpPr/>
          <p:nvPr/>
        </p:nvSpPr>
        <p:spPr>
          <a:xfrm rot="-9590747">
            <a:off x="-410937" y="4229328"/>
            <a:ext cx="3413885" cy="1824876"/>
          </a:xfrm>
          <a:custGeom>
            <a:avLst/>
            <a:gdLst/>
            <a:ahLst/>
            <a:cxnLst/>
            <a:rect l="l" t="t" r="r" b="b"/>
            <a:pathLst>
              <a:path w="6818826" h="3644972" extrusionOk="0">
                <a:moveTo>
                  <a:pt x="0" y="0"/>
                </a:moveTo>
                <a:lnTo>
                  <a:pt x="6818826" y="0"/>
                </a:lnTo>
                <a:lnTo>
                  <a:pt x="6818826" y="3644972"/>
                </a:lnTo>
                <a:lnTo>
                  <a:pt x="0" y="3644972"/>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3" name="Google Shape;253;p31"/>
          <p:cNvSpPr/>
          <p:nvPr/>
        </p:nvSpPr>
        <p:spPr>
          <a:xfrm rot="2322274">
            <a:off x="6655780" y="-705100"/>
            <a:ext cx="3407751" cy="1821597"/>
          </a:xfrm>
          <a:custGeom>
            <a:avLst/>
            <a:gdLst/>
            <a:ahLst/>
            <a:cxnLst/>
            <a:rect l="l" t="t" r="r" b="b"/>
            <a:pathLst>
              <a:path w="6818826" h="3644972" extrusionOk="0">
                <a:moveTo>
                  <a:pt x="0" y="0"/>
                </a:moveTo>
                <a:lnTo>
                  <a:pt x="6818825" y="0"/>
                </a:lnTo>
                <a:lnTo>
                  <a:pt x="6818825" y="3644972"/>
                </a:lnTo>
                <a:lnTo>
                  <a:pt x="0" y="3644972"/>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4" name="Google Shape;254;p31"/>
          <p:cNvSpPr/>
          <p:nvPr/>
        </p:nvSpPr>
        <p:spPr>
          <a:xfrm>
            <a:off x="6585335" y="90079"/>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5" name="Google Shape;255;p31"/>
          <p:cNvSpPr txBox="1"/>
          <p:nvPr/>
        </p:nvSpPr>
        <p:spPr>
          <a:xfrm>
            <a:off x="2121299" y="1871391"/>
            <a:ext cx="4901400" cy="1400700"/>
          </a:xfrm>
          <a:prstGeom prst="rect">
            <a:avLst/>
          </a:prstGeom>
          <a:noFill/>
          <a:ln>
            <a:noFill/>
          </a:ln>
        </p:spPr>
        <p:txBody>
          <a:bodyPr spcFirstLastPara="1" wrap="square" lIns="0" tIns="0" rIns="0" bIns="0" anchor="t" anchorCtr="0">
            <a:spAutoFit/>
          </a:bodyPr>
          <a:lstStyle/>
          <a:p>
            <a:pPr marL="0" marR="0" lvl="0" indent="0" algn="ctr" rtl="0">
              <a:lnSpc>
                <a:spcPct val="90995"/>
              </a:lnSpc>
              <a:spcBef>
                <a:spcPts val="0"/>
              </a:spcBef>
              <a:spcAft>
                <a:spcPts val="0"/>
              </a:spcAft>
              <a:buNone/>
            </a:pPr>
            <a:r>
              <a:rPr lang="en" sz="5000">
                <a:solidFill>
                  <a:srgbClr val="A5F951"/>
                </a:solidFill>
                <a:latin typeface="Staatliches"/>
                <a:ea typeface="Staatliches"/>
                <a:cs typeface="Staatliches"/>
                <a:sym typeface="Staatliches"/>
              </a:rPr>
              <a:t>A case for integration</a:t>
            </a:r>
            <a:endParaRPr sz="700"/>
          </a:p>
        </p:txBody>
      </p:sp>
      <p:sp>
        <p:nvSpPr>
          <p:cNvPr id="256" name="Google Shape;256;p31"/>
          <p:cNvSpPr txBox="1"/>
          <p:nvPr/>
        </p:nvSpPr>
        <p:spPr>
          <a:xfrm>
            <a:off x="6096001" y="4808318"/>
            <a:ext cx="2971800" cy="231000"/>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0"/>
        <p:cNvGrpSpPr/>
        <p:nvPr/>
      </p:nvGrpSpPr>
      <p:grpSpPr>
        <a:xfrm>
          <a:off x="0" y="0"/>
          <a:ext cx="0" cy="0"/>
          <a:chOff x="0" y="0"/>
          <a:chExt cx="0" cy="0"/>
        </a:xfrm>
      </p:grpSpPr>
      <p:sp>
        <p:nvSpPr>
          <p:cNvPr id="261" name="Google Shape;261;p32"/>
          <p:cNvSpPr/>
          <p:nvPr/>
        </p:nvSpPr>
        <p:spPr>
          <a:xfrm rot="-9590747">
            <a:off x="-410937" y="4229328"/>
            <a:ext cx="3413885" cy="1824876"/>
          </a:xfrm>
          <a:custGeom>
            <a:avLst/>
            <a:gdLst/>
            <a:ahLst/>
            <a:cxnLst/>
            <a:rect l="l" t="t" r="r" b="b"/>
            <a:pathLst>
              <a:path w="6818826" h="3644972" extrusionOk="0">
                <a:moveTo>
                  <a:pt x="0" y="0"/>
                </a:moveTo>
                <a:lnTo>
                  <a:pt x="6818826" y="0"/>
                </a:lnTo>
                <a:lnTo>
                  <a:pt x="6818826" y="3644972"/>
                </a:lnTo>
                <a:lnTo>
                  <a:pt x="0" y="3644972"/>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2" name="Google Shape;262;p32"/>
          <p:cNvSpPr/>
          <p:nvPr/>
        </p:nvSpPr>
        <p:spPr>
          <a:xfrm rot="2322274">
            <a:off x="6655780" y="-705100"/>
            <a:ext cx="3407751" cy="1821597"/>
          </a:xfrm>
          <a:custGeom>
            <a:avLst/>
            <a:gdLst/>
            <a:ahLst/>
            <a:cxnLst/>
            <a:rect l="l" t="t" r="r" b="b"/>
            <a:pathLst>
              <a:path w="6818826" h="3644972" extrusionOk="0">
                <a:moveTo>
                  <a:pt x="0" y="0"/>
                </a:moveTo>
                <a:lnTo>
                  <a:pt x="6818825" y="0"/>
                </a:lnTo>
                <a:lnTo>
                  <a:pt x="6818825" y="3644972"/>
                </a:lnTo>
                <a:lnTo>
                  <a:pt x="0" y="3644972"/>
                </a:lnTo>
                <a:lnTo>
                  <a:pt x="0" y="0"/>
                </a:lnTo>
                <a:close/>
              </a:path>
            </a:pathLst>
          </a:custGeom>
          <a:blipFill rotWithShape="1">
            <a:blip r:embed="rId3">
              <a:alphaModFix amt="15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3" name="Google Shape;263;p32"/>
          <p:cNvSpPr/>
          <p:nvPr/>
        </p:nvSpPr>
        <p:spPr>
          <a:xfrm>
            <a:off x="6585335" y="90079"/>
            <a:ext cx="2329616" cy="758159"/>
          </a:xfrm>
          <a:custGeom>
            <a:avLst/>
            <a:gdLst/>
            <a:ahLst/>
            <a:cxnLst/>
            <a:rect l="l" t="t" r="r" b="b"/>
            <a:pathLst>
              <a:path w="4659232" h="1516318" extrusionOk="0">
                <a:moveTo>
                  <a:pt x="0" y="0"/>
                </a:moveTo>
                <a:lnTo>
                  <a:pt x="4659232" y="0"/>
                </a:lnTo>
                <a:lnTo>
                  <a:pt x="4659232" y="1516318"/>
                </a:lnTo>
                <a:lnTo>
                  <a:pt x="0" y="151631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4" name="Google Shape;264;p32"/>
          <p:cNvSpPr txBox="1"/>
          <p:nvPr/>
        </p:nvSpPr>
        <p:spPr>
          <a:xfrm>
            <a:off x="6096001" y="4808318"/>
            <a:ext cx="2971800" cy="231000"/>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pic>
        <p:nvPicPr>
          <p:cNvPr id="265" name="Google Shape;265;p32" title="Integrated-marketing_Blog-banner_Artboard-1.jpg"/>
          <p:cNvPicPr preferRelativeResize="0"/>
          <p:nvPr/>
        </p:nvPicPr>
        <p:blipFill>
          <a:blip r:embed="rId5">
            <a:alphaModFix/>
          </a:blip>
          <a:stretch>
            <a:fillRect/>
          </a:stretch>
        </p:blipFill>
        <p:spPr>
          <a:xfrm>
            <a:off x="1494175" y="1032825"/>
            <a:ext cx="6155658" cy="30778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9"/>
        <p:cNvGrpSpPr/>
        <p:nvPr/>
      </p:nvGrpSpPr>
      <p:grpSpPr>
        <a:xfrm>
          <a:off x="0" y="0"/>
          <a:ext cx="0" cy="0"/>
          <a:chOff x="0" y="0"/>
          <a:chExt cx="0" cy="0"/>
        </a:xfrm>
      </p:grpSpPr>
      <p:pic>
        <p:nvPicPr>
          <p:cNvPr id="270" name="Google Shape;270;p33"/>
          <p:cNvPicPr preferRelativeResize="0"/>
          <p:nvPr/>
        </p:nvPicPr>
        <p:blipFill rotWithShape="1">
          <a:blip r:embed="rId3">
            <a:alphaModFix/>
          </a:blip>
          <a:srcRect/>
          <a:stretch/>
        </p:blipFill>
        <p:spPr>
          <a:xfrm>
            <a:off x="421650" y="3605550"/>
            <a:ext cx="1096225" cy="689650"/>
          </a:xfrm>
          <a:prstGeom prst="rect">
            <a:avLst/>
          </a:prstGeom>
          <a:noFill/>
          <a:ln>
            <a:noFill/>
          </a:ln>
        </p:spPr>
      </p:pic>
      <p:pic>
        <p:nvPicPr>
          <p:cNvPr id="271" name="Google Shape;271;p33"/>
          <p:cNvPicPr preferRelativeResize="0"/>
          <p:nvPr/>
        </p:nvPicPr>
        <p:blipFill rotWithShape="1">
          <a:blip r:embed="rId4">
            <a:alphaModFix/>
          </a:blip>
          <a:srcRect/>
          <a:stretch/>
        </p:blipFill>
        <p:spPr>
          <a:xfrm>
            <a:off x="358449" y="1001775"/>
            <a:ext cx="1182250" cy="750700"/>
          </a:xfrm>
          <a:prstGeom prst="rect">
            <a:avLst/>
          </a:prstGeom>
          <a:noFill/>
          <a:ln>
            <a:noFill/>
          </a:ln>
        </p:spPr>
      </p:pic>
      <p:pic>
        <p:nvPicPr>
          <p:cNvPr id="272" name="Google Shape;272;p33"/>
          <p:cNvPicPr preferRelativeResize="0"/>
          <p:nvPr/>
        </p:nvPicPr>
        <p:blipFill rotWithShape="1">
          <a:blip r:embed="rId5">
            <a:alphaModFix/>
          </a:blip>
          <a:srcRect/>
          <a:stretch/>
        </p:blipFill>
        <p:spPr>
          <a:xfrm>
            <a:off x="335624" y="2337700"/>
            <a:ext cx="1182250" cy="564950"/>
          </a:xfrm>
          <a:prstGeom prst="rect">
            <a:avLst/>
          </a:prstGeom>
          <a:noFill/>
          <a:ln>
            <a:noFill/>
          </a:ln>
        </p:spPr>
      </p:pic>
      <p:grpSp>
        <p:nvGrpSpPr>
          <p:cNvPr id="273" name="Google Shape;273;p33"/>
          <p:cNvGrpSpPr/>
          <p:nvPr/>
        </p:nvGrpSpPr>
        <p:grpSpPr>
          <a:xfrm>
            <a:off x="8972550" y="0"/>
            <a:ext cx="171450" cy="514350"/>
            <a:chOff x="0" y="0"/>
            <a:chExt cx="457200" cy="1371600"/>
          </a:xfrm>
        </p:grpSpPr>
        <p:sp>
          <p:nvSpPr>
            <p:cNvPr id="274" name="Google Shape;274;p33"/>
            <p:cNvSpPr/>
            <p:nvPr/>
          </p:nvSpPr>
          <p:spPr>
            <a:xfrm>
              <a:off x="0" y="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5" name="Google Shape;275;p33"/>
            <p:cNvSpPr/>
            <p:nvPr/>
          </p:nvSpPr>
          <p:spPr>
            <a:xfrm>
              <a:off x="0" y="4572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6" name="Google Shape;276;p33"/>
            <p:cNvSpPr/>
            <p:nvPr/>
          </p:nvSpPr>
          <p:spPr>
            <a:xfrm>
              <a:off x="0" y="914400"/>
              <a:ext cx="457200" cy="4572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77" name="Google Shape;277;p33"/>
          <p:cNvSpPr/>
          <p:nvPr/>
        </p:nvSpPr>
        <p:spPr>
          <a:xfrm rot="-5400000">
            <a:off x="514350" y="4629150"/>
            <a:ext cx="171450" cy="1714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A5F951"/>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8" name="Google Shape;278;p33"/>
          <p:cNvSpPr/>
          <p:nvPr/>
        </p:nvSpPr>
        <p:spPr>
          <a:xfrm rot="-5400000">
            <a:off x="685800" y="4629150"/>
            <a:ext cx="171450" cy="1714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717273"/>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9" name="Google Shape;279;p33"/>
          <p:cNvSpPr/>
          <p:nvPr/>
        </p:nvSpPr>
        <p:spPr>
          <a:xfrm rot="-5400000">
            <a:off x="857250" y="4629150"/>
            <a:ext cx="171450" cy="17145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FFFF"/>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cxnSp>
        <p:nvCxnSpPr>
          <p:cNvPr id="280" name="Google Shape;280;p33"/>
          <p:cNvCxnSpPr/>
          <p:nvPr/>
        </p:nvCxnSpPr>
        <p:spPr>
          <a:xfrm rot="10800000">
            <a:off x="619900" y="1904425"/>
            <a:ext cx="3070800" cy="1200"/>
          </a:xfrm>
          <a:prstGeom prst="straightConnector1">
            <a:avLst/>
          </a:prstGeom>
          <a:noFill/>
          <a:ln w="9525" cap="rnd" cmpd="sng">
            <a:solidFill>
              <a:srgbClr val="A5F951"/>
            </a:solidFill>
            <a:prstDash val="solid"/>
            <a:round/>
            <a:headEnd type="none" w="sm" len="sm"/>
            <a:tailEnd type="none" w="sm" len="sm"/>
          </a:ln>
        </p:spPr>
      </p:cxnSp>
      <p:cxnSp>
        <p:nvCxnSpPr>
          <p:cNvPr id="281" name="Google Shape;281;p33"/>
          <p:cNvCxnSpPr/>
          <p:nvPr/>
        </p:nvCxnSpPr>
        <p:spPr>
          <a:xfrm rot="10800000">
            <a:off x="619800" y="3268300"/>
            <a:ext cx="3121500" cy="3300"/>
          </a:xfrm>
          <a:prstGeom prst="straightConnector1">
            <a:avLst/>
          </a:prstGeom>
          <a:noFill/>
          <a:ln w="9525" cap="rnd" cmpd="sng">
            <a:solidFill>
              <a:srgbClr val="A5F951"/>
            </a:solidFill>
            <a:prstDash val="solid"/>
            <a:round/>
            <a:headEnd type="none" w="sm" len="sm"/>
            <a:tailEnd type="none" w="sm" len="sm"/>
          </a:ln>
        </p:spPr>
      </p:cxnSp>
      <p:sp>
        <p:nvSpPr>
          <p:cNvPr id="282" name="Google Shape;282;p33"/>
          <p:cNvSpPr/>
          <p:nvPr/>
        </p:nvSpPr>
        <p:spPr>
          <a:xfrm>
            <a:off x="6585335" y="53318"/>
            <a:ext cx="2329616" cy="758159"/>
          </a:xfrm>
          <a:custGeom>
            <a:avLst/>
            <a:gdLst/>
            <a:ahLst/>
            <a:cxnLst/>
            <a:rect l="l" t="t" r="r" b="b"/>
            <a:pathLst>
              <a:path w="4659232" h="1516318" extrusionOk="0">
                <a:moveTo>
                  <a:pt x="0" y="0"/>
                </a:moveTo>
                <a:lnTo>
                  <a:pt x="4659232" y="0"/>
                </a:lnTo>
                <a:lnTo>
                  <a:pt x="4659232" y="1516319"/>
                </a:lnTo>
                <a:lnTo>
                  <a:pt x="0" y="1516319"/>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3" name="Google Shape;283;p33"/>
          <p:cNvSpPr txBox="1"/>
          <p:nvPr/>
        </p:nvSpPr>
        <p:spPr>
          <a:xfrm>
            <a:off x="1590889" y="1040963"/>
            <a:ext cx="2360100" cy="6162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4400">
                <a:solidFill>
                  <a:srgbClr val="A5F951"/>
                </a:solidFill>
                <a:latin typeface="Staatliches"/>
                <a:ea typeface="Staatliches"/>
                <a:cs typeface="Staatliches"/>
                <a:sym typeface="Staatliches"/>
              </a:rPr>
              <a:t>RULE of 7</a:t>
            </a:r>
            <a:endParaRPr sz="100"/>
          </a:p>
        </p:txBody>
      </p:sp>
      <p:sp>
        <p:nvSpPr>
          <p:cNvPr id="284" name="Google Shape;284;p33"/>
          <p:cNvSpPr txBox="1"/>
          <p:nvPr/>
        </p:nvSpPr>
        <p:spPr>
          <a:xfrm>
            <a:off x="1590889" y="2299385"/>
            <a:ext cx="2360100" cy="6162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4400">
                <a:solidFill>
                  <a:srgbClr val="A5F951"/>
                </a:solidFill>
                <a:latin typeface="Staatliches"/>
                <a:ea typeface="Staatliches"/>
                <a:cs typeface="Staatliches"/>
                <a:sym typeface="Staatliches"/>
              </a:rPr>
              <a:t>PAID MEDIA</a:t>
            </a:r>
            <a:endParaRPr sz="100"/>
          </a:p>
        </p:txBody>
      </p:sp>
      <p:sp>
        <p:nvSpPr>
          <p:cNvPr id="285" name="Google Shape;285;p33"/>
          <p:cNvSpPr txBox="1"/>
          <p:nvPr/>
        </p:nvSpPr>
        <p:spPr>
          <a:xfrm>
            <a:off x="1590889" y="3710200"/>
            <a:ext cx="2686800" cy="644400"/>
          </a:xfrm>
          <a:prstGeom prst="rect">
            <a:avLst/>
          </a:prstGeom>
          <a:noFill/>
          <a:ln>
            <a:noFill/>
          </a:ln>
        </p:spPr>
        <p:txBody>
          <a:bodyPr spcFirstLastPara="1" wrap="square" lIns="0" tIns="0" rIns="0" bIns="0" anchor="t" anchorCtr="0">
            <a:spAutoFit/>
          </a:bodyPr>
          <a:lstStyle/>
          <a:p>
            <a:pPr marL="0" marR="0" lvl="0" indent="0" algn="l" rtl="0">
              <a:lnSpc>
                <a:spcPct val="90995"/>
              </a:lnSpc>
              <a:spcBef>
                <a:spcPts val="0"/>
              </a:spcBef>
              <a:spcAft>
                <a:spcPts val="0"/>
              </a:spcAft>
              <a:buNone/>
            </a:pPr>
            <a:r>
              <a:rPr lang="en" sz="4600">
                <a:solidFill>
                  <a:srgbClr val="A5F951"/>
                </a:solidFill>
                <a:latin typeface="Staatliches"/>
                <a:ea typeface="Staatliches"/>
                <a:cs typeface="Staatliches"/>
                <a:sym typeface="Staatliches"/>
              </a:rPr>
              <a:t>INfluence</a:t>
            </a:r>
            <a:endParaRPr sz="300"/>
          </a:p>
        </p:txBody>
      </p:sp>
      <p:sp>
        <p:nvSpPr>
          <p:cNvPr id="286" name="Google Shape;286;p33"/>
          <p:cNvSpPr txBox="1"/>
          <p:nvPr/>
        </p:nvSpPr>
        <p:spPr>
          <a:xfrm>
            <a:off x="514350" y="317109"/>
            <a:ext cx="266837" cy="230801"/>
          </a:xfrm>
          <a:prstGeom prst="rect">
            <a:avLst/>
          </a:prstGeom>
          <a:noFill/>
          <a:ln>
            <a:noFill/>
          </a:ln>
        </p:spPr>
        <p:txBody>
          <a:bodyPr spcFirstLastPara="1" wrap="square" lIns="0" tIns="0" rIns="0" bIns="0" anchor="t" anchorCtr="0">
            <a:spAutoFit/>
          </a:bodyPr>
          <a:lstStyle/>
          <a:p>
            <a:pPr marL="0" marR="0" lvl="0" indent="0" algn="l" rtl="0">
              <a:lnSpc>
                <a:spcPct val="130017"/>
              </a:lnSpc>
              <a:spcBef>
                <a:spcPts val="0"/>
              </a:spcBef>
              <a:spcAft>
                <a:spcPts val="0"/>
              </a:spcAft>
              <a:buNone/>
            </a:pPr>
            <a:r>
              <a:rPr lang="en" sz="1400" b="1" u="sng">
                <a:solidFill>
                  <a:srgbClr val="A5F951"/>
                </a:solidFill>
                <a:latin typeface="Ruda Black"/>
                <a:ea typeface="Ruda Black"/>
                <a:cs typeface="Ruda Black"/>
                <a:sym typeface="Ruda Black"/>
              </a:rPr>
              <a:t>8</a:t>
            </a:r>
            <a:endParaRPr sz="700"/>
          </a:p>
        </p:txBody>
      </p:sp>
      <p:sp>
        <p:nvSpPr>
          <p:cNvPr id="287" name="Google Shape;287;p33"/>
          <p:cNvSpPr txBox="1"/>
          <p:nvPr/>
        </p:nvSpPr>
        <p:spPr>
          <a:xfrm>
            <a:off x="5241189" y="1119944"/>
            <a:ext cx="3388500" cy="1077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endParaRPr sz="700"/>
          </a:p>
        </p:txBody>
      </p:sp>
      <p:sp>
        <p:nvSpPr>
          <p:cNvPr id="288" name="Google Shape;288;p33"/>
          <p:cNvSpPr txBox="1"/>
          <p:nvPr/>
        </p:nvSpPr>
        <p:spPr>
          <a:xfrm>
            <a:off x="6096001" y="4808318"/>
            <a:ext cx="2971800" cy="240483"/>
          </a:xfrm>
          <a:prstGeom prst="rect">
            <a:avLst/>
          </a:prstGeom>
          <a:noFill/>
          <a:ln>
            <a:noFill/>
          </a:ln>
        </p:spPr>
        <p:txBody>
          <a:bodyPr spcFirstLastPara="1" wrap="square" lIns="0" tIns="0" rIns="0" bIns="0" anchor="t" anchorCtr="0">
            <a:spAutoFit/>
          </a:bodyPr>
          <a:lstStyle/>
          <a:p>
            <a:pPr marL="0" marR="0" lvl="0" indent="0" algn="ctr" rtl="0">
              <a:lnSpc>
                <a:spcPct val="122997"/>
              </a:lnSpc>
              <a:spcBef>
                <a:spcPts val="0"/>
              </a:spcBef>
              <a:spcAft>
                <a:spcPts val="0"/>
              </a:spcAft>
              <a:buNone/>
            </a:pPr>
            <a:r>
              <a:rPr lang="en" sz="1500">
                <a:solidFill>
                  <a:srgbClr val="A5F951"/>
                </a:solidFill>
                <a:latin typeface="Ruda"/>
                <a:ea typeface="Ruda"/>
                <a:cs typeface="Ruda"/>
                <a:sym typeface="Ruda"/>
              </a:rPr>
              <a:t>June 8-10, 2025, | Austin, Texas</a:t>
            </a:r>
            <a:endParaRPr sz="700"/>
          </a:p>
        </p:txBody>
      </p:sp>
      <p:sp>
        <p:nvSpPr>
          <p:cNvPr id="289" name="Google Shape;289;p33"/>
          <p:cNvSpPr txBox="1"/>
          <p:nvPr/>
        </p:nvSpPr>
        <p:spPr>
          <a:xfrm>
            <a:off x="3741300" y="2027538"/>
            <a:ext cx="5326500" cy="1262100"/>
          </a:xfrm>
          <a:prstGeom prst="rect">
            <a:avLst/>
          </a:prstGeom>
          <a:noFill/>
          <a:ln>
            <a:noFill/>
          </a:ln>
        </p:spPr>
        <p:txBody>
          <a:bodyPr spcFirstLastPara="1" wrap="square" lIns="91425" tIns="91425" rIns="91425" bIns="91425" anchor="t" anchorCtr="0">
            <a:spAutoFit/>
          </a:bodyPr>
          <a:lstStyle/>
          <a:p>
            <a:pPr marL="457200" lvl="0" indent="-292100" algn="l" rtl="0">
              <a:lnSpc>
                <a:spcPct val="150000"/>
              </a:lnSpc>
              <a:spcBef>
                <a:spcPts val="0"/>
              </a:spcBef>
              <a:spcAft>
                <a:spcPts val="0"/>
              </a:spcAft>
              <a:buClr>
                <a:schemeClr val="lt1"/>
              </a:buClr>
              <a:buSzPts val="1000"/>
              <a:buChar char="●"/>
            </a:pPr>
            <a:r>
              <a:rPr lang="en" sz="1000">
                <a:solidFill>
                  <a:schemeClr val="lt1"/>
                </a:solidFill>
              </a:rPr>
              <a:t>Paid search ads can lift brand awareness by an average of 80%.</a:t>
            </a:r>
            <a:endParaRPr sz="1000">
              <a:solidFill>
                <a:schemeClr val="lt1"/>
              </a:solidFill>
            </a:endParaRPr>
          </a:p>
          <a:p>
            <a:pPr marL="457200" lvl="0" indent="-292100" algn="l" rtl="0">
              <a:lnSpc>
                <a:spcPct val="150000"/>
              </a:lnSpc>
              <a:spcBef>
                <a:spcPts val="0"/>
              </a:spcBef>
              <a:spcAft>
                <a:spcPts val="0"/>
              </a:spcAft>
              <a:buClr>
                <a:schemeClr val="lt1"/>
              </a:buClr>
              <a:buSzPts val="1000"/>
              <a:buChar char="●"/>
            </a:pPr>
            <a:r>
              <a:rPr lang="en" sz="1000">
                <a:solidFill>
                  <a:schemeClr val="lt1"/>
                </a:solidFill>
              </a:rPr>
              <a:t>Customers 70% more likely to buy a product when retargeted by display ads</a:t>
            </a:r>
            <a:endParaRPr sz="1000">
              <a:solidFill>
                <a:schemeClr val="lt1"/>
              </a:solidFill>
            </a:endParaRPr>
          </a:p>
          <a:p>
            <a:pPr marL="457200" lvl="0" indent="-292100" algn="l" rtl="0">
              <a:lnSpc>
                <a:spcPct val="150000"/>
              </a:lnSpc>
              <a:spcBef>
                <a:spcPts val="0"/>
              </a:spcBef>
              <a:spcAft>
                <a:spcPts val="0"/>
              </a:spcAft>
              <a:buClr>
                <a:schemeClr val="lt1"/>
              </a:buClr>
              <a:buSzPts val="1000"/>
              <a:buChar char="●"/>
            </a:pPr>
            <a:r>
              <a:rPr lang="en" sz="1000">
                <a:solidFill>
                  <a:schemeClr val="lt1"/>
                </a:solidFill>
              </a:rPr>
              <a:t>83% of total social media ad spending is to be generated on mobile by 2030</a:t>
            </a:r>
            <a:endParaRPr sz="1000">
              <a:solidFill>
                <a:schemeClr val="lt1"/>
              </a:solidFill>
            </a:endParaRPr>
          </a:p>
          <a:p>
            <a:pPr marL="457200" lvl="0" indent="-292100" algn="l" rtl="0">
              <a:lnSpc>
                <a:spcPct val="150000"/>
              </a:lnSpc>
              <a:spcBef>
                <a:spcPts val="0"/>
              </a:spcBef>
              <a:spcAft>
                <a:spcPts val="0"/>
              </a:spcAft>
              <a:buClr>
                <a:schemeClr val="lt1"/>
              </a:buClr>
              <a:buSzPts val="1000"/>
              <a:buChar char="●"/>
            </a:pPr>
            <a:r>
              <a:rPr lang="en" sz="1000">
                <a:solidFill>
                  <a:schemeClr val="lt1"/>
                </a:solidFill>
              </a:rPr>
              <a:t>75% of people say paid ads make it easier to find what they need</a:t>
            </a:r>
            <a:endParaRPr sz="1000">
              <a:solidFill>
                <a:schemeClr val="lt1"/>
              </a:solidFill>
            </a:endParaRPr>
          </a:p>
          <a:p>
            <a:pPr marL="457200" lvl="0" indent="-292100" algn="l" rtl="0">
              <a:lnSpc>
                <a:spcPct val="150000"/>
              </a:lnSpc>
              <a:spcBef>
                <a:spcPts val="0"/>
              </a:spcBef>
              <a:spcAft>
                <a:spcPts val="0"/>
              </a:spcAft>
              <a:buClr>
                <a:schemeClr val="lt1"/>
              </a:buClr>
              <a:buSzPts val="1000"/>
              <a:buChar char="●"/>
            </a:pPr>
            <a:r>
              <a:rPr lang="en" sz="1000">
                <a:solidFill>
                  <a:schemeClr val="lt1"/>
                </a:solidFill>
              </a:rPr>
              <a:t>The average ROAS for paid social campaigns is 4:1</a:t>
            </a:r>
            <a:endParaRPr sz="1000">
              <a:solidFill>
                <a:schemeClr val="lt1"/>
              </a:solidFill>
            </a:endParaRPr>
          </a:p>
        </p:txBody>
      </p:sp>
      <p:sp>
        <p:nvSpPr>
          <p:cNvPr id="290" name="Google Shape;290;p33"/>
          <p:cNvSpPr txBox="1"/>
          <p:nvPr/>
        </p:nvSpPr>
        <p:spPr>
          <a:xfrm>
            <a:off x="3741300" y="3355200"/>
            <a:ext cx="5326500" cy="1262100"/>
          </a:xfrm>
          <a:prstGeom prst="rect">
            <a:avLst/>
          </a:prstGeom>
          <a:noFill/>
          <a:ln>
            <a:noFill/>
          </a:ln>
        </p:spPr>
        <p:txBody>
          <a:bodyPr spcFirstLastPara="1" wrap="square" lIns="91425" tIns="91425" rIns="91425" bIns="91425" anchor="t" anchorCtr="0">
            <a:spAutoFit/>
          </a:bodyPr>
          <a:lstStyle/>
          <a:p>
            <a:pPr marL="457200" lvl="0" indent="-292100" algn="l" rtl="0">
              <a:lnSpc>
                <a:spcPct val="150000"/>
              </a:lnSpc>
              <a:spcBef>
                <a:spcPts val="0"/>
              </a:spcBef>
              <a:spcAft>
                <a:spcPts val="0"/>
              </a:spcAft>
              <a:buClr>
                <a:schemeClr val="lt1"/>
              </a:buClr>
              <a:buSzPts val="1000"/>
              <a:buChar char="●"/>
            </a:pPr>
            <a:r>
              <a:rPr lang="en" sz="1000">
                <a:solidFill>
                  <a:schemeClr val="lt1"/>
                </a:solidFill>
              </a:rPr>
              <a:t>91% of B2B purchase decisions are influenced by word-of-mouth</a:t>
            </a:r>
            <a:endParaRPr sz="1000">
              <a:solidFill>
                <a:schemeClr val="lt1"/>
              </a:solidFill>
            </a:endParaRPr>
          </a:p>
          <a:p>
            <a:pPr marL="457200" lvl="0" indent="-292100" algn="l" rtl="0">
              <a:lnSpc>
                <a:spcPct val="150000"/>
              </a:lnSpc>
              <a:spcBef>
                <a:spcPts val="0"/>
              </a:spcBef>
              <a:spcAft>
                <a:spcPts val="0"/>
              </a:spcAft>
              <a:buClr>
                <a:schemeClr val="lt1"/>
              </a:buClr>
              <a:buSzPts val="1000"/>
              <a:buChar char="●"/>
            </a:pPr>
            <a:r>
              <a:rPr lang="en" sz="1000">
                <a:solidFill>
                  <a:schemeClr val="lt1"/>
                </a:solidFill>
              </a:rPr>
              <a:t>For every dollar spent on influencer marketing, brands earn $5.20 </a:t>
            </a:r>
            <a:endParaRPr sz="1000">
              <a:solidFill>
                <a:schemeClr val="lt1"/>
              </a:solidFill>
            </a:endParaRPr>
          </a:p>
          <a:p>
            <a:pPr marL="457200" lvl="0" indent="-292100" algn="l" rtl="0">
              <a:lnSpc>
                <a:spcPct val="150000"/>
              </a:lnSpc>
              <a:spcBef>
                <a:spcPts val="0"/>
              </a:spcBef>
              <a:spcAft>
                <a:spcPts val="0"/>
              </a:spcAft>
              <a:buClr>
                <a:schemeClr val="lt1"/>
              </a:buClr>
              <a:buSzPts val="1000"/>
              <a:buChar char="●"/>
            </a:pPr>
            <a:r>
              <a:rPr lang="en" sz="1000">
                <a:solidFill>
                  <a:schemeClr val="lt1"/>
                </a:solidFill>
              </a:rPr>
              <a:t>75% of B2B marketers budget for  influencer marketing; 93% will up their spend </a:t>
            </a:r>
            <a:endParaRPr sz="1000">
              <a:solidFill>
                <a:schemeClr val="lt1"/>
              </a:solidFill>
            </a:endParaRPr>
          </a:p>
          <a:p>
            <a:pPr marL="457200" lvl="0" indent="-292100" algn="l" rtl="0">
              <a:lnSpc>
                <a:spcPct val="150000"/>
              </a:lnSpc>
              <a:spcBef>
                <a:spcPts val="0"/>
              </a:spcBef>
              <a:spcAft>
                <a:spcPts val="0"/>
              </a:spcAft>
              <a:buClr>
                <a:schemeClr val="lt1"/>
              </a:buClr>
              <a:buSzPts val="1000"/>
              <a:buChar char="●"/>
            </a:pPr>
            <a:r>
              <a:rPr lang="en" sz="1000">
                <a:solidFill>
                  <a:schemeClr val="lt1"/>
                </a:solidFill>
              </a:rPr>
              <a:t>The top influencer marketing goals = brand awareness (67%) and build trust (54%). </a:t>
            </a:r>
            <a:endParaRPr sz="1000">
              <a:solidFill>
                <a:schemeClr val="lt1"/>
              </a:solidFill>
            </a:endParaRPr>
          </a:p>
          <a:p>
            <a:pPr marL="457200" lvl="0" indent="-292100" algn="l" rtl="0">
              <a:lnSpc>
                <a:spcPct val="150000"/>
              </a:lnSpc>
              <a:spcBef>
                <a:spcPts val="0"/>
              </a:spcBef>
              <a:spcAft>
                <a:spcPts val="0"/>
              </a:spcAft>
              <a:buClr>
                <a:schemeClr val="lt1"/>
              </a:buClr>
              <a:buSzPts val="1000"/>
              <a:buChar char="●"/>
            </a:pPr>
            <a:r>
              <a:rPr lang="en" sz="1000">
                <a:solidFill>
                  <a:schemeClr val="lt1"/>
                </a:solidFill>
              </a:rPr>
              <a:t>3/5 B2B marketing teams use an "always-on" influencer marketing approach</a:t>
            </a:r>
            <a:endParaRPr sz="1000">
              <a:solidFill>
                <a:schemeClr val="lt1"/>
              </a:solidFill>
            </a:endParaRPr>
          </a:p>
        </p:txBody>
      </p:sp>
      <p:sp>
        <p:nvSpPr>
          <p:cNvPr id="291" name="Google Shape;291;p33"/>
          <p:cNvSpPr txBox="1"/>
          <p:nvPr/>
        </p:nvSpPr>
        <p:spPr>
          <a:xfrm>
            <a:off x="3741300" y="883513"/>
            <a:ext cx="5326500" cy="1046700"/>
          </a:xfrm>
          <a:prstGeom prst="rect">
            <a:avLst/>
          </a:prstGeom>
          <a:noFill/>
          <a:ln>
            <a:noFill/>
          </a:ln>
        </p:spPr>
        <p:txBody>
          <a:bodyPr spcFirstLastPara="1" wrap="square" lIns="91425" tIns="91425" rIns="91425" bIns="91425" anchor="t" anchorCtr="0">
            <a:spAutoFit/>
          </a:bodyPr>
          <a:lstStyle/>
          <a:p>
            <a:pPr marL="457200" lvl="0" indent="-292100" algn="l" rtl="0">
              <a:lnSpc>
                <a:spcPct val="115000"/>
              </a:lnSpc>
              <a:spcBef>
                <a:spcPts val="0"/>
              </a:spcBef>
              <a:spcAft>
                <a:spcPts val="0"/>
              </a:spcAft>
              <a:buClr>
                <a:schemeClr val="lt1"/>
              </a:buClr>
              <a:buSzPts val="1000"/>
              <a:buChar char="●"/>
            </a:pPr>
            <a:r>
              <a:rPr lang="en" sz="1000">
                <a:solidFill>
                  <a:schemeClr val="lt1"/>
                </a:solidFill>
              </a:rPr>
              <a:t>Repeat exposure to a thing (brand, logo, jingle, ad) leads to greater preference for that thing, and increases likelihood of recall (Mere familiarity effect)</a:t>
            </a:r>
            <a:endParaRPr sz="1000">
              <a:solidFill>
                <a:schemeClr val="lt1"/>
              </a:solidFill>
            </a:endParaRPr>
          </a:p>
          <a:p>
            <a:pPr marL="457200" lvl="0" indent="-292100" algn="l" rtl="0">
              <a:lnSpc>
                <a:spcPct val="115000"/>
              </a:lnSpc>
              <a:spcBef>
                <a:spcPts val="0"/>
              </a:spcBef>
              <a:spcAft>
                <a:spcPts val="0"/>
              </a:spcAft>
              <a:buClr>
                <a:schemeClr val="lt1"/>
              </a:buClr>
              <a:buSzPts val="1000"/>
              <a:buChar char="●"/>
            </a:pPr>
            <a:r>
              <a:rPr lang="en" sz="1000">
                <a:solidFill>
                  <a:schemeClr val="lt1"/>
                </a:solidFill>
              </a:rPr>
              <a:t>Repeat info perceived as more truthful than new (Illusory Truth Effect)</a:t>
            </a:r>
            <a:endParaRPr sz="1000">
              <a:solidFill>
                <a:schemeClr val="lt1"/>
              </a:solidFill>
            </a:endParaRPr>
          </a:p>
          <a:p>
            <a:pPr marL="457200" lvl="0" indent="-292100" algn="l" rtl="0">
              <a:lnSpc>
                <a:spcPct val="115000"/>
              </a:lnSpc>
              <a:spcBef>
                <a:spcPts val="0"/>
              </a:spcBef>
              <a:spcAft>
                <a:spcPts val="0"/>
              </a:spcAft>
              <a:buClr>
                <a:schemeClr val="lt1"/>
              </a:buClr>
              <a:buSzPts val="1000"/>
              <a:buChar char="●"/>
            </a:pPr>
            <a:r>
              <a:rPr lang="en" sz="1000">
                <a:solidFill>
                  <a:schemeClr val="lt1"/>
                </a:solidFill>
              </a:rPr>
              <a:t>Consumers exposed 10+ times were 10x more likely to download/demo/trial, 8x more likely to place order, and 10x more likely to place repeat order</a:t>
            </a:r>
            <a:endParaRPr sz="1000">
              <a:solidFill>
                <a:schemeClr val="lt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3748</Words>
  <Application>Microsoft Office PowerPoint</Application>
  <PresentationFormat>On-screen Show (16:9)</PresentationFormat>
  <Paragraphs>219</Paragraphs>
  <Slides>24</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Calibri</vt:lpstr>
      <vt:lpstr>Staatliches</vt:lpstr>
      <vt:lpstr>Ruda Black</vt:lpstr>
      <vt:lpstr>Ruda</vt:lpstr>
      <vt:lpstr>Times New Roman</vt:lpstr>
      <vt:lpstr>Arial</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Eileen Dabrowski</cp:lastModifiedBy>
  <cp:revision>1</cp:revision>
  <dcterms:modified xsi:type="dcterms:W3CDTF">2025-06-02T11:40:57Z</dcterms:modified>
</cp:coreProperties>
</file>