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63" r:id="rId6"/>
    <p:sldId id="264" r:id="rId7"/>
    <p:sldId id="274" r:id="rId8"/>
    <p:sldId id="266" r:id="rId9"/>
    <p:sldId id="275" r:id="rId10"/>
    <p:sldId id="267" r:id="rId11"/>
    <p:sldId id="276" r:id="rId12"/>
    <p:sldId id="277" r:id="rId13"/>
    <p:sldId id="279" r:id="rId14"/>
    <p:sldId id="278" r:id="rId15"/>
    <p:sldId id="285" r:id="rId16"/>
    <p:sldId id="270" r:id="rId17"/>
    <p:sldId id="272" r:id="rId18"/>
    <p:sldId id="286" r:id="rId19"/>
    <p:sldId id="287" r:id="rId20"/>
    <p:sldId id="289" r:id="rId21"/>
    <p:sldId id="288" r:id="rId22"/>
    <p:sldId id="273" r:id="rId23"/>
    <p:sldId id="281" r:id="rId24"/>
    <p:sldId id="280" r:id="rId25"/>
    <p:sldId id="283" r:id="rId26"/>
    <p:sldId id="284" r:id="rId27"/>
    <p:sldId id="282" r:id="rId28"/>
  </p:sldIdLst>
  <p:sldSz cx="18288000" cy="10287000"/>
  <p:notesSz cx="6858000" cy="9144000"/>
  <p:embeddedFontLst>
    <p:embeddedFont>
      <p:font typeface="Ruda" panose="020B0604020202020204" charset="0"/>
      <p:regular r:id="rId29"/>
      <p:bold r:id="rId30"/>
    </p:embeddedFont>
    <p:embeddedFont>
      <p:font typeface="Staatliches"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2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47750" y="3492256"/>
            <a:ext cx="10636873" cy="3352071"/>
          </a:xfrm>
          <a:prstGeom prst="rect">
            <a:avLst/>
          </a:prstGeom>
        </p:spPr>
        <p:txBody>
          <a:bodyPr lIns="0" tIns="0" rIns="0" bIns="0" rtlCol="0" anchor="t">
            <a:spAutoFit/>
          </a:bodyPr>
          <a:lstStyle/>
          <a:p>
            <a:pPr algn="l">
              <a:lnSpc>
                <a:spcPts val="12637"/>
              </a:lnSpc>
            </a:pPr>
            <a:r>
              <a:rPr lang="en-US" sz="14199" dirty="0">
                <a:solidFill>
                  <a:srgbClr val="A5F951"/>
                </a:solidFill>
                <a:latin typeface="Staatliches"/>
                <a:ea typeface="Staatliches"/>
                <a:cs typeface="Staatliches"/>
                <a:sym typeface="Staatliches"/>
              </a:rPr>
              <a:t>TMSA Member meeting</a:t>
            </a:r>
          </a:p>
        </p:txBody>
      </p:sp>
      <p:grpSp>
        <p:nvGrpSpPr>
          <p:cNvPr id="3" name="Group 3"/>
          <p:cNvGrpSpPr/>
          <p:nvPr/>
        </p:nvGrpSpPr>
        <p:grpSpPr>
          <a:xfrm>
            <a:off x="1028700" y="2000472"/>
            <a:ext cx="2057400" cy="342900"/>
            <a:chOff x="0" y="0"/>
            <a:chExt cx="2743200" cy="457200"/>
          </a:xfrm>
        </p:grpSpPr>
        <p:grpSp>
          <p:nvGrpSpPr>
            <p:cNvPr id="4" name="Group 4"/>
            <p:cNvGrpSpPr/>
            <p:nvPr/>
          </p:nvGrpSpPr>
          <p:grpSpPr>
            <a:xfrm rot="-5400000">
              <a:off x="0" y="0"/>
              <a:ext cx="457200" cy="45720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6" name="Group 6"/>
            <p:cNvGrpSpPr/>
            <p:nvPr/>
          </p:nvGrpSpPr>
          <p:grpSpPr>
            <a:xfrm rot="-5400000">
              <a:off x="457200" y="0"/>
              <a:ext cx="457200" cy="4572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8" name="Group 8"/>
            <p:cNvGrpSpPr/>
            <p:nvPr/>
          </p:nvGrpSpPr>
          <p:grpSpPr>
            <a:xfrm rot="-5400000">
              <a:off x="914400" y="0"/>
              <a:ext cx="457200" cy="4572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nvGrpSpPr>
            <p:cNvPr id="10" name="Group 10"/>
            <p:cNvGrpSpPr/>
            <p:nvPr/>
          </p:nvGrpSpPr>
          <p:grpSpPr>
            <a:xfrm rot="-5400000">
              <a:off x="1371600" y="0"/>
              <a:ext cx="457200" cy="45720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p:cNvGrpSpPr/>
            <p:nvPr/>
          </p:nvGrpSpPr>
          <p:grpSpPr>
            <a:xfrm rot="-5400000">
              <a:off x="1828800" y="0"/>
              <a:ext cx="457200" cy="457200"/>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p:cNvGrpSpPr/>
            <p:nvPr/>
          </p:nvGrpSpPr>
          <p:grpSpPr>
            <a:xfrm rot="-5400000">
              <a:off x="2286000" y="0"/>
              <a:ext cx="457200" cy="45720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16" name="Group 16"/>
          <p:cNvGrpSpPr/>
          <p:nvPr/>
        </p:nvGrpSpPr>
        <p:grpSpPr>
          <a:xfrm rot="-5400000">
            <a:off x="1371600" y="8915400"/>
            <a:ext cx="342900" cy="1028700"/>
            <a:chOff x="0" y="0"/>
            <a:chExt cx="457200" cy="1371600"/>
          </a:xfrm>
        </p:grpSpPr>
        <p:grpSp>
          <p:nvGrpSpPr>
            <p:cNvPr id="17" name="Group 17"/>
            <p:cNvGrpSpPr/>
            <p:nvPr/>
          </p:nvGrpSpPr>
          <p:grpSpPr>
            <a:xfrm>
              <a:off x="0" y="0"/>
              <a:ext cx="457200" cy="457200"/>
              <a:chOff x="0" y="0"/>
              <a:chExt cx="1913890" cy="1913890"/>
            </a:xfrm>
          </p:grpSpPr>
          <p:sp>
            <p:nvSpPr>
              <p:cNvPr id="18" name="Freeform 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9" name="Group 19"/>
            <p:cNvGrpSpPr/>
            <p:nvPr/>
          </p:nvGrpSpPr>
          <p:grpSpPr>
            <a:xfrm>
              <a:off x="0" y="457200"/>
              <a:ext cx="457200" cy="457200"/>
              <a:chOff x="0" y="0"/>
              <a:chExt cx="1913890" cy="1913890"/>
            </a:xfrm>
          </p:grpSpPr>
          <p:sp>
            <p:nvSpPr>
              <p:cNvPr id="20" name="Freeform 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21" name="Group 21"/>
            <p:cNvGrpSpPr/>
            <p:nvPr/>
          </p:nvGrpSpPr>
          <p:grpSpPr>
            <a:xfrm>
              <a:off x="0" y="914400"/>
              <a:ext cx="457200" cy="457200"/>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nvGrpSpPr>
            <p:cNvPr id="23" name="Group 23"/>
            <p:cNvGrpSpPr/>
            <p:nvPr/>
          </p:nvGrpSpPr>
          <p:grpSpPr>
            <a:xfrm>
              <a:off x="0" y="0"/>
              <a:ext cx="457200" cy="457200"/>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25" name="Group 25"/>
            <p:cNvGrpSpPr/>
            <p:nvPr/>
          </p:nvGrpSpPr>
          <p:grpSpPr>
            <a:xfrm>
              <a:off x="0" y="457200"/>
              <a:ext cx="457200" cy="457200"/>
              <a:chOff x="0" y="0"/>
              <a:chExt cx="1913890" cy="1913890"/>
            </a:xfrm>
          </p:grpSpPr>
          <p:sp>
            <p:nvSpPr>
              <p:cNvPr id="26" name="Freeform 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27" name="Group 27"/>
            <p:cNvGrpSpPr/>
            <p:nvPr/>
          </p:nvGrpSpPr>
          <p:grpSpPr>
            <a:xfrm>
              <a:off x="0" y="914400"/>
              <a:ext cx="457200" cy="457200"/>
              <a:chOff x="0" y="0"/>
              <a:chExt cx="1913890" cy="1913890"/>
            </a:xfrm>
          </p:grpSpPr>
          <p:sp>
            <p:nvSpPr>
              <p:cNvPr id="28" name="Freeform 2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29" name="Group 29"/>
          <p:cNvGrpSpPr/>
          <p:nvPr/>
        </p:nvGrpSpPr>
        <p:grpSpPr>
          <a:xfrm>
            <a:off x="17945100" y="0"/>
            <a:ext cx="342900" cy="1028700"/>
            <a:chOff x="0" y="0"/>
            <a:chExt cx="457200" cy="1371600"/>
          </a:xfrm>
        </p:grpSpPr>
        <p:grpSp>
          <p:nvGrpSpPr>
            <p:cNvPr id="30" name="Group 30"/>
            <p:cNvGrpSpPr/>
            <p:nvPr/>
          </p:nvGrpSpPr>
          <p:grpSpPr>
            <a:xfrm>
              <a:off x="0" y="0"/>
              <a:ext cx="457200" cy="457200"/>
              <a:chOff x="0" y="0"/>
              <a:chExt cx="1913890" cy="1913890"/>
            </a:xfrm>
          </p:grpSpPr>
          <p:sp>
            <p:nvSpPr>
              <p:cNvPr id="31" name="Freeform 3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32" name="Group 32"/>
            <p:cNvGrpSpPr/>
            <p:nvPr/>
          </p:nvGrpSpPr>
          <p:grpSpPr>
            <a:xfrm>
              <a:off x="0" y="457200"/>
              <a:ext cx="457200" cy="457200"/>
              <a:chOff x="0" y="0"/>
              <a:chExt cx="1913890" cy="1913890"/>
            </a:xfrm>
          </p:grpSpPr>
          <p:sp>
            <p:nvSpPr>
              <p:cNvPr id="33" name="Freeform 3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34" name="Group 34"/>
            <p:cNvGrpSpPr/>
            <p:nvPr/>
          </p:nvGrpSpPr>
          <p:grpSpPr>
            <a:xfrm>
              <a:off x="0" y="914400"/>
              <a:ext cx="457200" cy="457200"/>
              <a:chOff x="0" y="0"/>
              <a:chExt cx="1913890" cy="1913890"/>
            </a:xfrm>
          </p:grpSpPr>
          <p:sp>
            <p:nvSpPr>
              <p:cNvPr id="35" name="Freeform 3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36" name="Freeform 36"/>
          <p:cNvSpPr/>
          <p:nvPr/>
        </p:nvSpPr>
        <p:spPr>
          <a:xfrm>
            <a:off x="9952245" y="1456701"/>
            <a:ext cx="7400509" cy="7373598"/>
          </a:xfrm>
          <a:custGeom>
            <a:avLst/>
            <a:gdLst/>
            <a:ahLst/>
            <a:cxnLst/>
            <a:rect l="l" t="t" r="r" b="b"/>
            <a:pathLst>
              <a:path w="7400509" h="7373598">
                <a:moveTo>
                  <a:pt x="0" y="0"/>
                </a:moveTo>
                <a:lnTo>
                  <a:pt x="7400509" y="0"/>
                </a:lnTo>
                <a:lnTo>
                  <a:pt x="7400509" y="7373598"/>
                </a:lnTo>
                <a:lnTo>
                  <a:pt x="0" y="7373598"/>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37"/>
          <p:cNvSpPr>
            <a:spLocks noGrp="1" noRot="1" noMove="1" noResize="1" noEditPoints="1" noAdjustHandles="1" noChangeArrowheads="1" noChangeShapeType="1"/>
          </p:cNvSpPr>
          <p:nvPr/>
        </p:nvSpPr>
        <p:spPr>
          <a:xfrm>
            <a:off x="9728196" y="98935"/>
            <a:ext cx="8216904" cy="2674140"/>
          </a:xfrm>
          <a:custGeom>
            <a:avLst/>
            <a:gdLst/>
            <a:ahLst/>
            <a:cxnLst/>
            <a:rect l="l" t="t" r="r" b="b"/>
            <a:pathLst>
              <a:path w="8216904" h="2674140">
                <a:moveTo>
                  <a:pt x="0" y="0"/>
                </a:moveTo>
                <a:lnTo>
                  <a:pt x="8216904" y="0"/>
                </a:lnTo>
                <a:lnTo>
                  <a:pt x="8216904" y="2674141"/>
                </a:lnTo>
                <a:lnTo>
                  <a:pt x="0" y="2674141"/>
                </a:lnTo>
                <a:lnTo>
                  <a:pt x="0" y="0"/>
                </a:lnTo>
                <a:close/>
              </a:path>
            </a:pathLst>
          </a:custGeom>
          <a:blipFill>
            <a:blip r:embed="rId4"/>
            <a:stretch>
              <a:fillRect/>
            </a:stretch>
          </a:blipFill>
        </p:spPr>
        <p:txBody>
          <a:bodyPr/>
          <a:lstStyle/>
          <a:p>
            <a:endParaRPr lang="en-US" dirty="0"/>
          </a:p>
        </p:txBody>
      </p:sp>
      <p:sp>
        <p:nvSpPr>
          <p:cNvPr id="38" name="TextBox 38"/>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7945100" y="0"/>
            <a:ext cx="342900" cy="1028700"/>
            <a:chOff x="0" y="0"/>
            <a:chExt cx="457200" cy="1371600"/>
          </a:xfrm>
        </p:grpSpPr>
        <p:grpSp>
          <p:nvGrpSpPr>
            <p:cNvPr id="3" name="Group 3"/>
            <p:cNvGrpSpPr/>
            <p:nvPr/>
          </p:nvGrpSpPr>
          <p:grpSpPr>
            <a:xfrm>
              <a:off x="0" y="0"/>
              <a:ext cx="457200" cy="457200"/>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p:cNvGrpSpPr/>
            <p:nvPr/>
          </p:nvGrpSpPr>
          <p:grpSpPr>
            <a:xfrm>
              <a:off x="0" y="457200"/>
              <a:ext cx="457200" cy="457200"/>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p:cNvGrpSpPr/>
            <p:nvPr/>
          </p:nvGrpSpPr>
          <p:grpSpPr>
            <a:xfrm>
              <a:off x="0" y="914400"/>
              <a:ext cx="457200" cy="457200"/>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p:cNvGrpSpPr/>
          <p:nvPr/>
        </p:nvGrpSpPr>
        <p:grpSpPr>
          <a:xfrm rot="-5400000">
            <a:off x="1028700" y="9258300"/>
            <a:ext cx="342900" cy="342900"/>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1" name="Group 11"/>
          <p:cNvGrpSpPr/>
          <p:nvPr/>
        </p:nvGrpSpPr>
        <p:grpSpPr>
          <a:xfrm rot="-5400000">
            <a:off x="1371600" y="9258300"/>
            <a:ext cx="342900" cy="342900"/>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3" name="Group 13"/>
          <p:cNvGrpSpPr/>
          <p:nvPr/>
        </p:nvGrpSpPr>
        <p:grpSpPr>
          <a:xfrm rot="-5400000">
            <a:off x="1714500" y="9258300"/>
            <a:ext cx="342900" cy="342900"/>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26" name="Freeform 26"/>
          <p:cNvSpPr>
            <a:spLocks noGrp="1" noRot="1" noMove="1" noResize="1" noEditPoints="1" noAdjustHandles="1" noChangeArrowheads="1" noChangeShapeType="1"/>
          </p:cNvSpPr>
          <p:nvPr/>
        </p:nvSpPr>
        <p:spPr>
          <a:xfrm>
            <a:off x="13201650" y="106637"/>
            <a:ext cx="4659232" cy="1516318"/>
          </a:xfrm>
          <a:custGeom>
            <a:avLst/>
            <a:gdLst/>
            <a:ahLst/>
            <a:cxnLst/>
            <a:rect l="l" t="t" r="r" b="b"/>
            <a:pathLst>
              <a:path w="4659232" h="1516318">
                <a:moveTo>
                  <a:pt x="0" y="0"/>
                </a:moveTo>
                <a:lnTo>
                  <a:pt x="4659232" y="0"/>
                </a:lnTo>
                <a:lnTo>
                  <a:pt x="4659232" y="1516319"/>
                </a:lnTo>
                <a:lnTo>
                  <a:pt x="0" y="1516319"/>
                </a:lnTo>
                <a:lnTo>
                  <a:pt x="0" y="0"/>
                </a:lnTo>
                <a:close/>
              </a:path>
            </a:pathLst>
          </a:custGeom>
          <a:blipFill>
            <a:blip r:embed="rId2"/>
            <a:stretch>
              <a:fillRect/>
            </a:stretch>
          </a:blipFill>
        </p:spPr>
        <p:txBody>
          <a:bodyPr/>
          <a:lstStyle/>
          <a:p>
            <a:endParaRPr lang="en-US"/>
          </a:p>
        </p:txBody>
      </p:sp>
      <p:sp>
        <p:nvSpPr>
          <p:cNvPr id="27" name="TextBox 27"/>
          <p:cNvSpPr txBox="1"/>
          <p:nvPr/>
        </p:nvSpPr>
        <p:spPr>
          <a:xfrm>
            <a:off x="1028700" y="1622955"/>
            <a:ext cx="16230600" cy="1246044"/>
          </a:xfrm>
          <a:prstGeom prst="rect">
            <a:avLst/>
          </a:prstGeom>
        </p:spPr>
        <p:txBody>
          <a:bodyPr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TMSA board: Executive team</a:t>
            </a:r>
            <a:endParaRPr lang="en-US" sz="10039" u="none" dirty="0">
              <a:solidFill>
                <a:srgbClr val="A5F951"/>
              </a:solidFill>
              <a:latin typeface="Staatliches"/>
              <a:ea typeface="Staatliches"/>
              <a:cs typeface="Staatliches"/>
              <a:sym typeface="Staatliches"/>
            </a:endParaRPr>
          </a:p>
        </p:txBody>
      </p:sp>
      <p:sp>
        <p:nvSpPr>
          <p:cNvPr id="41" name="TextBox 38">
            <a:extLst>
              <a:ext uri="{FF2B5EF4-FFF2-40B4-BE49-F238E27FC236}">
                <a16:creationId xmlns:a16="http://schemas.microsoft.com/office/drawing/2014/main" id="{BA84E929-3998-47B1-CC2F-52D59C3BDDB0}"/>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16" name="Picture 15">
            <a:extLst>
              <a:ext uri="{FF2B5EF4-FFF2-40B4-BE49-F238E27FC236}">
                <a16:creationId xmlns:a16="http://schemas.microsoft.com/office/drawing/2014/main" id="{A9F7F76C-DD27-E808-9868-B7B6029B34F9}"/>
              </a:ext>
            </a:extLst>
          </p:cNvPr>
          <p:cNvPicPr>
            <a:picLocks noChangeAspect="1"/>
          </p:cNvPicPr>
          <p:nvPr/>
        </p:nvPicPr>
        <p:blipFill>
          <a:blip r:embed="rId3"/>
          <a:stretch>
            <a:fillRect/>
          </a:stretch>
        </p:blipFill>
        <p:spPr>
          <a:xfrm>
            <a:off x="762000" y="4209177"/>
            <a:ext cx="16141930" cy="28364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8ACBCAE-670C-F729-0919-061CAA500F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26B449-63EA-9F82-566B-F85B1A2C96D6}"/>
              </a:ext>
            </a:extLst>
          </p:cNvPr>
          <p:cNvGrpSpPr/>
          <p:nvPr/>
        </p:nvGrpSpPr>
        <p:grpSpPr>
          <a:xfrm>
            <a:off x="17945100" y="0"/>
            <a:ext cx="342900" cy="1028700"/>
            <a:chOff x="0" y="0"/>
            <a:chExt cx="457200" cy="1371600"/>
          </a:xfrm>
        </p:grpSpPr>
        <p:grpSp>
          <p:nvGrpSpPr>
            <p:cNvPr id="3" name="Group 3">
              <a:extLst>
                <a:ext uri="{FF2B5EF4-FFF2-40B4-BE49-F238E27FC236}">
                  <a16:creationId xmlns:a16="http://schemas.microsoft.com/office/drawing/2014/main" id="{D3EC1702-1652-4742-1596-8276BCFB70E2}"/>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D1584DEB-E490-9366-EA61-98301B32E67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C5E25754-2D3E-68FE-C197-F98EA610A9EE}"/>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D3A54B63-80B0-3877-9213-C5B231C4956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8C84CC8D-E9C4-1C8E-EAE4-C357822E932F}"/>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FF78320C-A6A3-9C3E-606D-5C503EE7AB6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a:extLst>
              <a:ext uri="{FF2B5EF4-FFF2-40B4-BE49-F238E27FC236}">
                <a16:creationId xmlns:a16="http://schemas.microsoft.com/office/drawing/2014/main" id="{6C2AE6AC-8543-BDC6-BDE4-53AED3EF5B7F}"/>
              </a:ext>
            </a:extLst>
          </p:cNvPr>
          <p:cNvGrpSpPr/>
          <p:nvPr/>
        </p:nvGrpSpPr>
        <p:grpSpPr>
          <a:xfrm rot="-5400000">
            <a:off x="1028700" y="9258300"/>
            <a:ext cx="342900" cy="342900"/>
            <a:chOff x="0" y="0"/>
            <a:chExt cx="1913890" cy="1913890"/>
          </a:xfrm>
        </p:grpSpPr>
        <p:sp>
          <p:nvSpPr>
            <p:cNvPr id="10" name="Freeform 10">
              <a:extLst>
                <a:ext uri="{FF2B5EF4-FFF2-40B4-BE49-F238E27FC236}">
                  <a16:creationId xmlns:a16="http://schemas.microsoft.com/office/drawing/2014/main" id="{DE0EDA28-F2BC-6DC8-2CD3-846848602F8F}"/>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1" name="Group 11">
            <a:extLst>
              <a:ext uri="{FF2B5EF4-FFF2-40B4-BE49-F238E27FC236}">
                <a16:creationId xmlns:a16="http://schemas.microsoft.com/office/drawing/2014/main" id="{7F8C2343-243F-DA56-BCB7-F56873E289C1}"/>
              </a:ext>
            </a:extLst>
          </p:cNvPr>
          <p:cNvGrpSpPr/>
          <p:nvPr/>
        </p:nvGrpSpPr>
        <p:grpSpPr>
          <a:xfrm rot="-5400000">
            <a:off x="1371600" y="9258300"/>
            <a:ext cx="342900" cy="342900"/>
            <a:chOff x="0" y="0"/>
            <a:chExt cx="1913890" cy="1913890"/>
          </a:xfrm>
        </p:grpSpPr>
        <p:sp>
          <p:nvSpPr>
            <p:cNvPr id="12" name="Freeform 12">
              <a:extLst>
                <a:ext uri="{FF2B5EF4-FFF2-40B4-BE49-F238E27FC236}">
                  <a16:creationId xmlns:a16="http://schemas.microsoft.com/office/drawing/2014/main" id="{83B59339-C1A2-3B31-9C19-E34416D4419B}"/>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3" name="Group 13">
            <a:extLst>
              <a:ext uri="{FF2B5EF4-FFF2-40B4-BE49-F238E27FC236}">
                <a16:creationId xmlns:a16="http://schemas.microsoft.com/office/drawing/2014/main" id="{B127256E-BA07-5F6F-B322-C5E2EA79DB89}"/>
              </a:ext>
            </a:extLst>
          </p:cNvPr>
          <p:cNvGrpSpPr/>
          <p:nvPr/>
        </p:nvGrpSpPr>
        <p:grpSpPr>
          <a:xfrm rot="-5400000">
            <a:off x="1714500" y="9258300"/>
            <a:ext cx="342900" cy="342900"/>
            <a:chOff x="0" y="0"/>
            <a:chExt cx="1913890" cy="1913890"/>
          </a:xfrm>
        </p:grpSpPr>
        <p:sp>
          <p:nvSpPr>
            <p:cNvPr id="14" name="Freeform 14">
              <a:extLst>
                <a:ext uri="{FF2B5EF4-FFF2-40B4-BE49-F238E27FC236}">
                  <a16:creationId xmlns:a16="http://schemas.microsoft.com/office/drawing/2014/main" id="{EB6B1FF6-1862-A74B-1AE9-0BFA367AA7F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26" name="Freeform 26">
            <a:extLst>
              <a:ext uri="{FF2B5EF4-FFF2-40B4-BE49-F238E27FC236}">
                <a16:creationId xmlns:a16="http://schemas.microsoft.com/office/drawing/2014/main" id="{4974B213-5661-D0AE-1936-D179A75FFD25}"/>
              </a:ext>
            </a:extLst>
          </p:cNvPr>
          <p:cNvSpPr>
            <a:spLocks noGrp="1" noRot="1" noMove="1" noResize="1" noEditPoints="1" noAdjustHandles="1" noChangeArrowheads="1" noChangeShapeType="1"/>
          </p:cNvSpPr>
          <p:nvPr/>
        </p:nvSpPr>
        <p:spPr>
          <a:xfrm>
            <a:off x="13201650" y="106637"/>
            <a:ext cx="4659232" cy="1516318"/>
          </a:xfrm>
          <a:custGeom>
            <a:avLst/>
            <a:gdLst/>
            <a:ahLst/>
            <a:cxnLst/>
            <a:rect l="l" t="t" r="r" b="b"/>
            <a:pathLst>
              <a:path w="4659232" h="1516318">
                <a:moveTo>
                  <a:pt x="0" y="0"/>
                </a:moveTo>
                <a:lnTo>
                  <a:pt x="4659232" y="0"/>
                </a:lnTo>
                <a:lnTo>
                  <a:pt x="4659232" y="1516319"/>
                </a:lnTo>
                <a:lnTo>
                  <a:pt x="0" y="1516319"/>
                </a:lnTo>
                <a:lnTo>
                  <a:pt x="0" y="0"/>
                </a:lnTo>
                <a:close/>
              </a:path>
            </a:pathLst>
          </a:custGeom>
          <a:blipFill>
            <a:blip r:embed="rId2"/>
            <a:stretch>
              <a:fillRect/>
            </a:stretch>
          </a:blipFill>
        </p:spPr>
        <p:txBody>
          <a:bodyPr/>
          <a:lstStyle/>
          <a:p>
            <a:endParaRPr lang="en-US"/>
          </a:p>
        </p:txBody>
      </p:sp>
      <p:sp>
        <p:nvSpPr>
          <p:cNvPr id="27" name="TextBox 27">
            <a:extLst>
              <a:ext uri="{FF2B5EF4-FFF2-40B4-BE49-F238E27FC236}">
                <a16:creationId xmlns:a16="http://schemas.microsoft.com/office/drawing/2014/main" id="{4DEE4C9D-C660-3931-6CC3-645C42243112}"/>
              </a:ext>
            </a:extLst>
          </p:cNvPr>
          <p:cNvSpPr txBox="1"/>
          <p:nvPr/>
        </p:nvSpPr>
        <p:spPr>
          <a:xfrm>
            <a:off x="411878" y="1622955"/>
            <a:ext cx="17792700" cy="1245982"/>
          </a:xfrm>
          <a:prstGeom prst="rect">
            <a:avLst/>
          </a:prstGeom>
        </p:spPr>
        <p:txBody>
          <a:bodyPr wrap="square"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TMSA board: committee chairpersons</a:t>
            </a:r>
            <a:endParaRPr lang="en-US" sz="10039" u="none" dirty="0">
              <a:solidFill>
                <a:srgbClr val="A5F951"/>
              </a:solidFill>
              <a:latin typeface="Staatliches"/>
              <a:ea typeface="Staatliches"/>
              <a:cs typeface="Staatliches"/>
              <a:sym typeface="Staatliches"/>
            </a:endParaRPr>
          </a:p>
        </p:txBody>
      </p:sp>
      <p:sp>
        <p:nvSpPr>
          <p:cNvPr id="41" name="TextBox 38">
            <a:extLst>
              <a:ext uri="{FF2B5EF4-FFF2-40B4-BE49-F238E27FC236}">
                <a16:creationId xmlns:a16="http://schemas.microsoft.com/office/drawing/2014/main" id="{FA181CCA-CFAF-C7C6-98E8-3E7AF797711C}"/>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18" name="Picture 17">
            <a:extLst>
              <a:ext uri="{FF2B5EF4-FFF2-40B4-BE49-F238E27FC236}">
                <a16:creationId xmlns:a16="http://schemas.microsoft.com/office/drawing/2014/main" id="{A7CB7338-0C9D-C1EF-7A61-CCAD36DF847B}"/>
              </a:ext>
            </a:extLst>
          </p:cNvPr>
          <p:cNvPicPr>
            <a:picLocks noChangeAspect="1"/>
          </p:cNvPicPr>
          <p:nvPr/>
        </p:nvPicPr>
        <p:blipFill>
          <a:blip r:embed="rId3"/>
          <a:stretch>
            <a:fillRect/>
          </a:stretch>
        </p:blipFill>
        <p:spPr>
          <a:xfrm>
            <a:off x="1724629" y="3396073"/>
            <a:ext cx="15167197" cy="4595813"/>
          </a:xfrm>
          <a:prstGeom prst="rect">
            <a:avLst/>
          </a:prstGeom>
        </p:spPr>
      </p:pic>
    </p:spTree>
    <p:extLst>
      <p:ext uri="{BB962C8B-B14F-4D97-AF65-F5344CB8AC3E}">
        <p14:creationId xmlns:p14="http://schemas.microsoft.com/office/powerpoint/2010/main" val="428503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8122020-FD1F-36CD-3406-F10155A3E59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A752D6B-1E63-D117-27B8-B2B8DF7A3422}"/>
              </a:ext>
            </a:extLst>
          </p:cNvPr>
          <p:cNvGrpSpPr/>
          <p:nvPr/>
        </p:nvGrpSpPr>
        <p:grpSpPr>
          <a:xfrm>
            <a:off x="17945100" y="0"/>
            <a:ext cx="342900" cy="1028700"/>
            <a:chOff x="0" y="0"/>
            <a:chExt cx="457200" cy="1371600"/>
          </a:xfrm>
        </p:grpSpPr>
        <p:grpSp>
          <p:nvGrpSpPr>
            <p:cNvPr id="3" name="Group 3">
              <a:extLst>
                <a:ext uri="{FF2B5EF4-FFF2-40B4-BE49-F238E27FC236}">
                  <a16:creationId xmlns:a16="http://schemas.microsoft.com/office/drawing/2014/main" id="{8E00C827-D46C-661F-FA7A-7BD5F5FE7E95}"/>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9DEA283D-AEAD-C261-80B1-20B68EC14D3E}"/>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72C5D1FE-1E4D-CAA3-E087-FC4891E94B88}"/>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45AE2020-51A4-8205-EB1B-CD91BDBFFE49}"/>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1E3A72BF-A163-D6D8-C223-E8DC80FB415F}"/>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6276CAAD-8269-8BD8-0713-B5F14D0C883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a:extLst>
              <a:ext uri="{FF2B5EF4-FFF2-40B4-BE49-F238E27FC236}">
                <a16:creationId xmlns:a16="http://schemas.microsoft.com/office/drawing/2014/main" id="{96AA3CA2-E9BE-367C-7457-2A0C131C2403}"/>
              </a:ext>
            </a:extLst>
          </p:cNvPr>
          <p:cNvGrpSpPr/>
          <p:nvPr/>
        </p:nvGrpSpPr>
        <p:grpSpPr>
          <a:xfrm rot="-5400000">
            <a:off x="1028700" y="9258300"/>
            <a:ext cx="342900" cy="342900"/>
            <a:chOff x="0" y="0"/>
            <a:chExt cx="1913890" cy="1913890"/>
          </a:xfrm>
        </p:grpSpPr>
        <p:sp>
          <p:nvSpPr>
            <p:cNvPr id="10" name="Freeform 10">
              <a:extLst>
                <a:ext uri="{FF2B5EF4-FFF2-40B4-BE49-F238E27FC236}">
                  <a16:creationId xmlns:a16="http://schemas.microsoft.com/office/drawing/2014/main" id="{9F44C555-26B1-4382-C5A1-C7F4F3E1DE98}"/>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1" name="Group 11">
            <a:extLst>
              <a:ext uri="{FF2B5EF4-FFF2-40B4-BE49-F238E27FC236}">
                <a16:creationId xmlns:a16="http://schemas.microsoft.com/office/drawing/2014/main" id="{1B3E56CF-5699-34D8-24A8-52881DF26B23}"/>
              </a:ext>
            </a:extLst>
          </p:cNvPr>
          <p:cNvGrpSpPr/>
          <p:nvPr/>
        </p:nvGrpSpPr>
        <p:grpSpPr>
          <a:xfrm rot="-5400000">
            <a:off x="1371600" y="9258300"/>
            <a:ext cx="342900" cy="342900"/>
            <a:chOff x="0" y="0"/>
            <a:chExt cx="1913890" cy="1913890"/>
          </a:xfrm>
        </p:grpSpPr>
        <p:sp>
          <p:nvSpPr>
            <p:cNvPr id="12" name="Freeform 12">
              <a:extLst>
                <a:ext uri="{FF2B5EF4-FFF2-40B4-BE49-F238E27FC236}">
                  <a16:creationId xmlns:a16="http://schemas.microsoft.com/office/drawing/2014/main" id="{443705B8-09FB-58CD-0ACD-045B7C1547D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3" name="Group 13">
            <a:extLst>
              <a:ext uri="{FF2B5EF4-FFF2-40B4-BE49-F238E27FC236}">
                <a16:creationId xmlns:a16="http://schemas.microsoft.com/office/drawing/2014/main" id="{4C2F1A35-ACE8-0807-5F93-326FD7325E16}"/>
              </a:ext>
            </a:extLst>
          </p:cNvPr>
          <p:cNvGrpSpPr/>
          <p:nvPr/>
        </p:nvGrpSpPr>
        <p:grpSpPr>
          <a:xfrm rot="-5400000">
            <a:off x="1714500" y="9258300"/>
            <a:ext cx="342900" cy="342900"/>
            <a:chOff x="0" y="0"/>
            <a:chExt cx="1913890" cy="1913890"/>
          </a:xfrm>
        </p:grpSpPr>
        <p:sp>
          <p:nvSpPr>
            <p:cNvPr id="14" name="Freeform 14">
              <a:extLst>
                <a:ext uri="{FF2B5EF4-FFF2-40B4-BE49-F238E27FC236}">
                  <a16:creationId xmlns:a16="http://schemas.microsoft.com/office/drawing/2014/main" id="{2462676F-C20D-1AB2-5D54-87B5E6665DE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26" name="Freeform 26">
            <a:extLst>
              <a:ext uri="{FF2B5EF4-FFF2-40B4-BE49-F238E27FC236}">
                <a16:creationId xmlns:a16="http://schemas.microsoft.com/office/drawing/2014/main" id="{75005FE2-E8B0-E914-E612-EA8D6675CB07}"/>
              </a:ext>
            </a:extLst>
          </p:cNvPr>
          <p:cNvSpPr>
            <a:spLocks noGrp="1" noRot="1" noMove="1" noResize="1" noEditPoints="1" noAdjustHandles="1" noChangeArrowheads="1" noChangeShapeType="1"/>
          </p:cNvSpPr>
          <p:nvPr/>
        </p:nvSpPr>
        <p:spPr>
          <a:xfrm>
            <a:off x="13201650" y="106637"/>
            <a:ext cx="4659232" cy="1516318"/>
          </a:xfrm>
          <a:custGeom>
            <a:avLst/>
            <a:gdLst/>
            <a:ahLst/>
            <a:cxnLst/>
            <a:rect l="l" t="t" r="r" b="b"/>
            <a:pathLst>
              <a:path w="4659232" h="1516318">
                <a:moveTo>
                  <a:pt x="0" y="0"/>
                </a:moveTo>
                <a:lnTo>
                  <a:pt x="4659232" y="0"/>
                </a:lnTo>
                <a:lnTo>
                  <a:pt x="4659232" y="1516319"/>
                </a:lnTo>
                <a:lnTo>
                  <a:pt x="0" y="1516319"/>
                </a:lnTo>
                <a:lnTo>
                  <a:pt x="0" y="0"/>
                </a:lnTo>
                <a:close/>
              </a:path>
            </a:pathLst>
          </a:custGeom>
          <a:blipFill>
            <a:blip r:embed="rId2"/>
            <a:stretch>
              <a:fillRect/>
            </a:stretch>
          </a:blipFill>
        </p:spPr>
        <p:txBody>
          <a:bodyPr/>
          <a:lstStyle/>
          <a:p>
            <a:endParaRPr lang="en-US"/>
          </a:p>
        </p:txBody>
      </p:sp>
      <p:sp>
        <p:nvSpPr>
          <p:cNvPr id="27" name="TextBox 27">
            <a:extLst>
              <a:ext uri="{FF2B5EF4-FFF2-40B4-BE49-F238E27FC236}">
                <a16:creationId xmlns:a16="http://schemas.microsoft.com/office/drawing/2014/main" id="{4E98B129-9476-E6EB-8204-809358D6F048}"/>
              </a:ext>
            </a:extLst>
          </p:cNvPr>
          <p:cNvSpPr txBox="1"/>
          <p:nvPr/>
        </p:nvSpPr>
        <p:spPr>
          <a:xfrm>
            <a:off x="1028700" y="1622955"/>
            <a:ext cx="16230600" cy="1246044"/>
          </a:xfrm>
          <a:prstGeom prst="rect">
            <a:avLst/>
          </a:prstGeom>
        </p:spPr>
        <p:txBody>
          <a:bodyPr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TMSA board: at-large positions</a:t>
            </a:r>
            <a:endParaRPr lang="en-US" sz="10039" u="none" dirty="0">
              <a:solidFill>
                <a:srgbClr val="A5F951"/>
              </a:solidFill>
              <a:latin typeface="Staatliches"/>
              <a:ea typeface="Staatliches"/>
              <a:cs typeface="Staatliches"/>
              <a:sym typeface="Staatliches"/>
            </a:endParaRPr>
          </a:p>
        </p:txBody>
      </p:sp>
      <p:sp>
        <p:nvSpPr>
          <p:cNvPr id="41" name="TextBox 38">
            <a:extLst>
              <a:ext uri="{FF2B5EF4-FFF2-40B4-BE49-F238E27FC236}">
                <a16:creationId xmlns:a16="http://schemas.microsoft.com/office/drawing/2014/main" id="{36201028-2556-A8FD-6E57-CAE23600EC5D}"/>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16" name="Picture 15">
            <a:extLst>
              <a:ext uri="{FF2B5EF4-FFF2-40B4-BE49-F238E27FC236}">
                <a16:creationId xmlns:a16="http://schemas.microsoft.com/office/drawing/2014/main" id="{75E1C55C-BE72-A68F-E30A-BFC8FED27876}"/>
              </a:ext>
            </a:extLst>
          </p:cNvPr>
          <p:cNvPicPr>
            <a:picLocks noChangeAspect="1"/>
          </p:cNvPicPr>
          <p:nvPr/>
        </p:nvPicPr>
        <p:blipFill>
          <a:blip r:embed="rId3"/>
          <a:stretch>
            <a:fillRect/>
          </a:stretch>
        </p:blipFill>
        <p:spPr>
          <a:xfrm>
            <a:off x="2026920" y="3396135"/>
            <a:ext cx="14220825" cy="4248150"/>
          </a:xfrm>
          <a:prstGeom prst="rect">
            <a:avLst/>
          </a:prstGeom>
        </p:spPr>
      </p:pic>
    </p:spTree>
    <p:extLst>
      <p:ext uri="{BB962C8B-B14F-4D97-AF65-F5344CB8AC3E}">
        <p14:creationId xmlns:p14="http://schemas.microsoft.com/office/powerpoint/2010/main" val="225599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8EA04B7-4B0C-8D63-DD7C-A0F8D883BC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EE2B6E-3D29-5BEE-0AC6-C1329E92143D}"/>
              </a:ext>
            </a:extLst>
          </p:cNvPr>
          <p:cNvGrpSpPr/>
          <p:nvPr/>
        </p:nvGrpSpPr>
        <p:grpSpPr>
          <a:xfrm>
            <a:off x="17945100" y="0"/>
            <a:ext cx="342900" cy="1028700"/>
            <a:chOff x="0" y="0"/>
            <a:chExt cx="457200" cy="1371600"/>
          </a:xfrm>
        </p:grpSpPr>
        <p:grpSp>
          <p:nvGrpSpPr>
            <p:cNvPr id="3" name="Group 3">
              <a:extLst>
                <a:ext uri="{FF2B5EF4-FFF2-40B4-BE49-F238E27FC236}">
                  <a16:creationId xmlns:a16="http://schemas.microsoft.com/office/drawing/2014/main" id="{C126AF0B-15ED-D53C-3C1C-1040D09F03A0}"/>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B011FFF5-E2AF-BF85-67C8-4721F0B2F07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8E7AB199-97A1-9499-B116-BFC3D9DC269A}"/>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43AD353E-C1D6-E0A8-9B50-628DB0C7FC32}"/>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67F8475E-3D8C-03B2-E0F7-4277F6942FAC}"/>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5741522A-FA2C-E2CF-4E80-C3C6DB98B8C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a:extLst>
              <a:ext uri="{FF2B5EF4-FFF2-40B4-BE49-F238E27FC236}">
                <a16:creationId xmlns:a16="http://schemas.microsoft.com/office/drawing/2014/main" id="{9744BFB8-0356-3A7F-325C-314EC7E63645}"/>
              </a:ext>
            </a:extLst>
          </p:cNvPr>
          <p:cNvGrpSpPr/>
          <p:nvPr/>
        </p:nvGrpSpPr>
        <p:grpSpPr>
          <a:xfrm rot="-5400000">
            <a:off x="1371600" y="8915400"/>
            <a:ext cx="342900" cy="1028700"/>
            <a:chOff x="0" y="0"/>
            <a:chExt cx="457200" cy="1371600"/>
          </a:xfrm>
        </p:grpSpPr>
        <p:grpSp>
          <p:nvGrpSpPr>
            <p:cNvPr id="10" name="Group 10">
              <a:extLst>
                <a:ext uri="{FF2B5EF4-FFF2-40B4-BE49-F238E27FC236}">
                  <a16:creationId xmlns:a16="http://schemas.microsoft.com/office/drawing/2014/main" id="{B22514EA-7CC5-7F0D-D3AA-FA3EA0A404CB}"/>
                </a:ext>
              </a:extLst>
            </p:cNvPr>
            <p:cNvGrpSpPr/>
            <p:nvPr/>
          </p:nvGrpSpPr>
          <p:grpSpPr>
            <a:xfrm>
              <a:off x="0" y="0"/>
              <a:ext cx="457200" cy="457200"/>
              <a:chOff x="0" y="0"/>
              <a:chExt cx="1913890" cy="1913890"/>
            </a:xfrm>
          </p:grpSpPr>
          <p:sp>
            <p:nvSpPr>
              <p:cNvPr id="11" name="Freeform 11">
                <a:extLst>
                  <a:ext uri="{FF2B5EF4-FFF2-40B4-BE49-F238E27FC236}">
                    <a16:creationId xmlns:a16="http://schemas.microsoft.com/office/drawing/2014/main" id="{44398D8B-EBCC-21CD-F9BA-141329CD45F6}"/>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a:extLst>
                <a:ext uri="{FF2B5EF4-FFF2-40B4-BE49-F238E27FC236}">
                  <a16:creationId xmlns:a16="http://schemas.microsoft.com/office/drawing/2014/main" id="{F4079693-D23C-1027-DC77-FFF5B74684C8}"/>
                </a:ext>
              </a:extLst>
            </p:cNvPr>
            <p:cNvGrpSpPr/>
            <p:nvPr/>
          </p:nvGrpSpPr>
          <p:grpSpPr>
            <a:xfrm>
              <a:off x="0" y="457200"/>
              <a:ext cx="457200" cy="457200"/>
              <a:chOff x="0" y="0"/>
              <a:chExt cx="1913890" cy="1913890"/>
            </a:xfrm>
          </p:grpSpPr>
          <p:sp>
            <p:nvSpPr>
              <p:cNvPr id="13" name="Freeform 13">
                <a:extLst>
                  <a:ext uri="{FF2B5EF4-FFF2-40B4-BE49-F238E27FC236}">
                    <a16:creationId xmlns:a16="http://schemas.microsoft.com/office/drawing/2014/main" id="{315A151F-B837-488B-C5B3-02DA00C6124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a:extLst>
                <a:ext uri="{FF2B5EF4-FFF2-40B4-BE49-F238E27FC236}">
                  <a16:creationId xmlns:a16="http://schemas.microsoft.com/office/drawing/2014/main" id="{47423DAD-32FA-12ED-5473-02A7C5C5722A}"/>
                </a:ext>
              </a:extLst>
            </p:cNvPr>
            <p:cNvGrpSpPr/>
            <p:nvPr/>
          </p:nvGrpSpPr>
          <p:grpSpPr>
            <a:xfrm>
              <a:off x="0" y="914400"/>
              <a:ext cx="457200" cy="457200"/>
              <a:chOff x="0" y="0"/>
              <a:chExt cx="1913890" cy="1913890"/>
            </a:xfrm>
          </p:grpSpPr>
          <p:sp>
            <p:nvSpPr>
              <p:cNvPr id="15" name="Freeform 15">
                <a:extLst>
                  <a:ext uri="{FF2B5EF4-FFF2-40B4-BE49-F238E27FC236}">
                    <a16:creationId xmlns:a16="http://schemas.microsoft.com/office/drawing/2014/main" id="{AF72B344-6541-A852-DCD1-E19C7B4AE6EF}"/>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16" name="Freeform 16">
            <a:extLst>
              <a:ext uri="{FF2B5EF4-FFF2-40B4-BE49-F238E27FC236}">
                <a16:creationId xmlns:a16="http://schemas.microsoft.com/office/drawing/2014/main" id="{1F8E5733-B979-8C40-E4CB-C9443547711C}"/>
              </a:ext>
            </a:extLst>
          </p:cNvPr>
          <p:cNvSpPr/>
          <p:nvPr/>
        </p:nvSpPr>
        <p:spPr>
          <a:xfrm>
            <a:off x="12618488" y="4621781"/>
            <a:ext cx="4640812" cy="4636519"/>
          </a:xfrm>
          <a:custGeom>
            <a:avLst/>
            <a:gdLst/>
            <a:ahLst/>
            <a:cxnLst/>
            <a:rect l="l" t="t" r="r" b="b"/>
            <a:pathLst>
              <a:path w="4640812" h="4636519">
                <a:moveTo>
                  <a:pt x="0" y="0"/>
                </a:moveTo>
                <a:lnTo>
                  <a:pt x="4640812" y="0"/>
                </a:lnTo>
                <a:lnTo>
                  <a:pt x="4640812" y="4636519"/>
                </a:lnTo>
                <a:lnTo>
                  <a:pt x="0" y="463651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75518716-F211-7D2F-69A5-48AA1CEA50AC}"/>
              </a:ext>
            </a:extLst>
          </p:cNvPr>
          <p:cNvSpPr>
            <a:spLocks noGrp="1" noRot="1" noMove="1" noResize="1" noEditPoints="1" noAdjustHandles="1" noChangeArrowheads="1" noChangeShapeType="1"/>
          </p:cNvSpPr>
          <p:nvPr/>
        </p:nvSpPr>
        <p:spPr>
          <a:xfrm>
            <a:off x="13008528" y="318166"/>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a:p>
        </p:txBody>
      </p:sp>
      <p:grpSp>
        <p:nvGrpSpPr>
          <p:cNvPr id="19" name="Group 19">
            <a:extLst>
              <a:ext uri="{FF2B5EF4-FFF2-40B4-BE49-F238E27FC236}">
                <a16:creationId xmlns:a16="http://schemas.microsoft.com/office/drawing/2014/main" id="{BC416A0A-22E6-8237-A3B7-2329F673F0F6}"/>
              </a:ext>
            </a:extLst>
          </p:cNvPr>
          <p:cNvGrpSpPr/>
          <p:nvPr/>
        </p:nvGrpSpPr>
        <p:grpSpPr>
          <a:xfrm>
            <a:off x="914400" y="2410362"/>
            <a:ext cx="13801923" cy="2922046"/>
            <a:chOff x="-1798889" y="815292"/>
            <a:chExt cx="18402564" cy="3896062"/>
          </a:xfrm>
        </p:grpSpPr>
        <p:sp>
          <p:nvSpPr>
            <p:cNvPr id="20" name="TextBox 20">
              <a:extLst>
                <a:ext uri="{FF2B5EF4-FFF2-40B4-BE49-F238E27FC236}">
                  <a16:creationId xmlns:a16="http://schemas.microsoft.com/office/drawing/2014/main" id="{824ED00D-0268-BA2F-6C3C-BE8B8B300FD3}"/>
                </a:ext>
              </a:extLst>
            </p:cNvPr>
            <p:cNvSpPr txBox="1"/>
            <p:nvPr/>
          </p:nvSpPr>
          <p:spPr>
            <a:xfrm>
              <a:off x="-1798889" y="815292"/>
              <a:ext cx="18270484" cy="1188104"/>
            </a:xfrm>
            <a:prstGeom prst="rect">
              <a:avLst/>
            </a:prstGeom>
          </p:spPr>
          <p:txBody>
            <a:bodyPr lIns="0" tIns="0" rIns="0" bIns="0" rtlCol="0" anchor="t">
              <a:spAutoFit/>
            </a:bodyPr>
            <a:lstStyle/>
            <a:p>
              <a:pPr algn="l">
                <a:lnSpc>
                  <a:spcPts val="6480"/>
                </a:lnSpc>
              </a:pPr>
              <a:r>
                <a:rPr lang="en-US" sz="7200" dirty="0">
                  <a:solidFill>
                    <a:srgbClr val="A5F951"/>
                  </a:solidFill>
                  <a:latin typeface="Staatliches"/>
                  <a:ea typeface="Staatliches"/>
                  <a:cs typeface="Staatliches"/>
                  <a:sym typeface="Staatliches"/>
                </a:rPr>
                <a:t>TMSA: an Update</a:t>
              </a:r>
            </a:p>
          </p:txBody>
        </p:sp>
        <p:sp>
          <p:nvSpPr>
            <p:cNvPr id="21" name="TextBox 21">
              <a:extLst>
                <a:ext uri="{FF2B5EF4-FFF2-40B4-BE49-F238E27FC236}">
                  <a16:creationId xmlns:a16="http://schemas.microsoft.com/office/drawing/2014/main" id="{3BF62554-5D9B-46CD-9A0C-D5F5C2987827}"/>
                </a:ext>
              </a:extLst>
            </p:cNvPr>
            <p:cNvSpPr txBox="1"/>
            <p:nvPr/>
          </p:nvSpPr>
          <p:spPr>
            <a:xfrm>
              <a:off x="-1666809" y="3019779"/>
              <a:ext cx="18270484" cy="1691575"/>
            </a:xfrm>
            <a:prstGeom prst="rect">
              <a:avLst/>
            </a:prstGeom>
          </p:spPr>
          <p:txBody>
            <a:bodyPr lIns="0" tIns="0" rIns="0" bIns="0" rtlCol="0" anchor="t">
              <a:spAutoFit/>
            </a:bodyPr>
            <a:lstStyle/>
            <a:p>
              <a:pPr marL="0" lvl="0" indent="0" algn="l">
                <a:lnSpc>
                  <a:spcPts val="3360"/>
                </a:lnSpc>
              </a:pPr>
              <a:r>
                <a:rPr lang="en-US" sz="2800" u="none" dirty="0">
                  <a:solidFill>
                    <a:srgbClr val="FFFFFF"/>
                  </a:solidFill>
                  <a:latin typeface="Ruda"/>
                  <a:ea typeface="Ruda"/>
                  <a:cs typeface="Ruda"/>
                  <a:sym typeface="Ruda"/>
                </a:rPr>
                <a:t>Jennifer Karpus-Romain</a:t>
              </a:r>
            </a:p>
            <a:p>
              <a:pPr marL="0" lvl="0" indent="0" algn="l">
                <a:lnSpc>
                  <a:spcPts val="3360"/>
                </a:lnSpc>
              </a:pPr>
              <a:r>
                <a:rPr lang="en-US" sz="2800" baseline="30000" dirty="0">
                  <a:solidFill>
                    <a:srgbClr val="FFFFFF"/>
                  </a:solidFill>
                  <a:latin typeface="Ruda"/>
                  <a:ea typeface="Ruda"/>
                  <a:cs typeface="Ruda"/>
                  <a:sym typeface="Ruda"/>
                </a:rPr>
                <a:t>Executive Director</a:t>
              </a:r>
            </a:p>
            <a:p>
              <a:pPr marL="0" lvl="0" indent="0" algn="l">
                <a:lnSpc>
                  <a:spcPts val="3360"/>
                </a:lnSpc>
              </a:pPr>
              <a:r>
                <a:rPr lang="en-US" sz="2800" baseline="30000" dirty="0">
                  <a:solidFill>
                    <a:srgbClr val="FFFFFF"/>
                  </a:solidFill>
                  <a:latin typeface="Ruda"/>
                  <a:ea typeface="Ruda"/>
                  <a:cs typeface="Ruda"/>
                  <a:sym typeface="Ruda"/>
                </a:rPr>
                <a:t>TMSA</a:t>
              </a:r>
              <a:endParaRPr lang="en-US" sz="2800" u="none" baseline="30000" dirty="0">
                <a:solidFill>
                  <a:srgbClr val="FFFFFF"/>
                </a:solidFill>
                <a:latin typeface="Ruda"/>
                <a:ea typeface="Ruda"/>
                <a:cs typeface="Ruda"/>
                <a:sym typeface="Ruda"/>
              </a:endParaRPr>
            </a:p>
          </p:txBody>
        </p:sp>
      </p:grpSp>
      <p:sp>
        <p:nvSpPr>
          <p:cNvPr id="22" name="TextBox 38">
            <a:extLst>
              <a:ext uri="{FF2B5EF4-FFF2-40B4-BE49-F238E27FC236}">
                <a16:creationId xmlns:a16="http://schemas.microsoft.com/office/drawing/2014/main" id="{D6AB478D-8E0C-A921-85B2-729C9826DF98}"/>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24" name="Picture Placeholder 21" descr="A person wearing glasses and smiling&#10;&#10;Description automatically generated with low confidence">
            <a:extLst>
              <a:ext uri="{FF2B5EF4-FFF2-40B4-BE49-F238E27FC236}">
                <a16:creationId xmlns:a16="http://schemas.microsoft.com/office/drawing/2014/main" id="{71325657-EFFE-A684-44CE-CA0B7AE9D3DE}"/>
              </a:ext>
            </a:extLst>
          </p:cNvPr>
          <p:cNvPicPr>
            <a:picLocks noChangeAspect="1"/>
          </p:cNvPicPr>
          <p:nvPr/>
        </p:nvPicPr>
        <p:blipFill>
          <a:blip r:embed="rId5"/>
          <a:srcRect t="2285" b="2285"/>
          <a:stretch>
            <a:fillRect/>
          </a:stretch>
        </p:blipFill>
        <p:spPr>
          <a:xfrm>
            <a:off x="12048407" y="3667395"/>
            <a:ext cx="5619353" cy="5619353"/>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51691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3265D62-8D1F-5C89-E848-9C7CF3E93A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A61B8C-641F-0ABC-693C-243D514CB246}"/>
              </a:ext>
            </a:extLst>
          </p:cNvPr>
          <p:cNvGrpSpPr/>
          <p:nvPr/>
        </p:nvGrpSpPr>
        <p:grpSpPr>
          <a:xfrm>
            <a:off x="17945100" y="0"/>
            <a:ext cx="342900" cy="1028700"/>
            <a:chOff x="0" y="0"/>
            <a:chExt cx="457200" cy="1371600"/>
          </a:xfrm>
        </p:grpSpPr>
        <p:grpSp>
          <p:nvGrpSpPr>
            <p:cNvPr id="3" name="Group 3">
              <a:extLst>
                <a:ext uri="{FF2B5EF4-FFF2-40B4-BE49-F238E27FC236}">
                  <a16:creationId xmlns:a16="http://schemas.microsoft.com/office/drawing/2014/main" id="{39B4125F-87B9-8E5E-C8D3-73C927072CD2}"/>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4A8F8204-E34B-360E-8F01-C6C8F364C9F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104AEB27-AD02-9C42-2940-2E1C2FA76AE3}"/>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E2295E76-F179-FB37-581F-596DC20F0C48}"/>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A975E6FA-CFE9-7FF3-DA71-C88EEC7027A6}"/>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66125D38-264A-C6D1-FFA3-48A7ABFA5DE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a:extLst>
              <a:ext uri="{FF2B5EF4-FFF2-40B4-BE49-F238E27FC236}">
                <a16:creationId xmlns:a16="http://schemas.microsoft.com/office/drawing/2014/main" id="{838FC7A8-72E2-E9F6-9CC2-91003C0C9B63}"/>
              </a:ext>
            </a:extLst>
          </p:cNvPr>
          <p:cNvGrpSpPr/>
          <p:nvPr/>
        </p:nvGrpSpPr>
        <p:grpSpPr>
          <a:xfrm rot="-5400000">
            <a:off x="1371600" y="8915400"/>
            <a:ext cx="342900" cy="1028700"/>
            <a:chOff x="0" y="0"/>
            <a:chExt cx="457200" cy="1371600"/>
          </a:xfrm>
        </p:grpSpPr>
        <p:grpSp>
          <p:nvGrpSpPr>
            <p:cNvPr id="10" name="Group 10">
              <a:extLst>
                <a:ext uri="{FF2B5EF4-FFF2-40B4-BE49-F238E27FC236}">
                  <a16:creationId xmlns:a16="http://schemas.microsoft.com/office/drawing/2014/main" id="{5F0A4175-3F0D-CDBD-9D46-463FFD9DB19F}"/>
                </a:ext>
              </a:extLst>
            </p:cNvPr>
            <p:cNvGrpSpPr/>
            <p:nvPr/>
          </p:nvGrpSpPr>
          <p:grpSpPr>
            <a:xfrm>
              <a:off x="0" y="0"/>
              <a:ext cx="457200" cy="457200"/>
              <a:chOff x="0" y="0"/>
              <a:chExt cx="1913890" cy="1913890"/>
            </a:xfrm>
          </p:grpSpPr>
          <p:sp>
            <p:nvSpPr>
              <p:cNvPr id="11" name="Freeform 11">
                <a:extLst>
                  <a:ext uri="{FF2B5EF4-FFF2-40B4-BE49-F238E27FC236}">
                    <a16:creationId xmlns:a16="http://schemas.microsoft.com/office/drawing/2014/main" id="{DC39F2D6-5E4A-3E2E-A668-CC59787A4FB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a:extLst>
                <a:ext uri="{FF2B5EF4-FFF2-40B4-BE49-F238E27FC236}">
                  <a16:creationId xmlns:a16="http://schemas.microsoft.com/office/drawing/2014/main" id="{39ED0564-9FF0-040E-E93A-B70A26DDD092}"/>
                </a:ext>
              </a:extLst>
            </p:cNvPr>
            <p:cNvGrpSpPr/>
            <p:nvPr/>
          </p:nvGrpSpPr>
          <p:grpSpPr>
            <a:xfrm>
              <a:off x="0" y="457200"/>
              <a:ext cx="457200" cy="457200"/>
              <a:chOff x="0" y="0"/>
              <a:chExt cx="1913890" cy="1913890"/>
            </a:xfrm>
          </p:grpSpPr>
          <p:sp>
            <p:nvSpPr>
              <p:cNvPr id="13" name="Freeform 13">
                <a:extLst>
                  <a:ext uri="{FF2B5EF4-FFF2-40B4-BE49-F238E27FC236}">
                    <a16:creationId xmlns:a16="http://schemas.microsoft.com/office/drawing/2014/main" id="{B76ADA04-FC97-04DD-8530-51B1D3AFA7A8}"/>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a:extLst>
                <a:ext uri="{FF2B5EF4-FFF2-40B4-BE49-F238E27FC236}">
                  <a16:creationId xmlns:a16="http://schemas.microsoft.com/office/drawing/2014/main" id="{F01C6E6A-5C83-A346-82EC-BFD4DA5B7376}"/>
                </a:ext>
              </a:extLst>
            </p:cNvPr>
            <p:cNvGrpSpPr/>
            <p:nvPr/>
          </p:nvGrpSpPr>
          <p:grpSpPr>
            <a:xfrm>
              <a:off x="0" y="914400"/>
              <a:ext cx="457200" cy="457200"/>
              <a:chOff x="0" y="0"/>
              <a:chExt cx="1913890" cy="1913890"/>
            </a:xfrm>
          </p:grpSpPr>
          <p:sp>
            <p:nvSpPr>
              <p:cNvPr id="15" name="Freeform 15">
                <a:extLst>
                  <a:ext uri="{FF2B5EF4-FFF2-40B4-BE49-F238E27FC236}">
                    <a16:creationId xmlns:a16="http://schemas.microsoft.com/office/drawing/2014/main" id="{87D28C70-5CFC-AEF0-6034-BFB1E8BABD8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16" name="Freeform 16">
            <a:extLst>
              <a:ext uri="{FF2B5EF4-FFF2-40B4-BE49-F238E27FC236}">
                <a16:creationId xmlns:a16="http://schemas.microsoft.com/office/drawing/2014/main" id="{5386ACB4-C0E8-1A73-5741-AB36300DFA42}"/>
              </a:ext>
            </a:extLst>
          </p:cNvPr>
          <p:cNvSpPr/>
          <p:nvPr/>
        </p:nvSpPr>
        <p:spPr>
          <a:xfrm>
            <a:off x="12618488" y="4621781"/>
            <a:ext cx="4640812" cy="4636519"/>
          </a:xfrm>
          <a:custGeom>
            <a:avLst/>
            <a:gdLst/>
            <a:ahLst/>
            <a:cxnLst/>
            <a:rect l="l" t="t" r="r" b="b"/>
            <a:pathLst>
              <a:path w="4640812" h="4636519">
                <a:moveTo>
                  <a:pt x="0" y="0"/>
                </a:moveTo>
                <a:lnTo>
                  <a:pt x="4640812" y="0"/>
                </a:lnTo>
                <a:lnTo>
                  <a:pt x="4640812" y="4636519"/>
                </a:lnTo>
                <a:lnTo>
                  <a:pt x="0" y="463651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1DB9759C-6075-AF5C-4BDB-3F4608ABBD27}"/>
              </a:ext>
            </a:extLst>
          </p:cNvPr>
          <p:cNvSpPr>
            <a:spLocks noGrp="1" noRot="1" noMove="1" noResize="1" noEditPoints="1" noAdjustHandles="1" noChangeArrowheads="1" noChangeShapeType="1"/>
          </p:cNvSpPr>
          <p:nvPr/>
        </p:nvSpPr>
        <p:spPr>
          <a:xfrm>
            <a:off x="13008528" y="318166"/>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a:p>
        </p:txBody>
      </p:sp>
      <p:sp>
        <p:nvSpPr>
          <p:cNvPr id="20" name="TextBox 20">
            <a:extLst>
              <a:ext uri="{FF2B5EF4-FFF2-40B4-BE49-F238E27FC236}">
                <a16:creationId xmlns:a16="http://schemas.microsoft.com/office/drawing/2014/main" id="{E255684B-290B-1D05-CFD0-5D8ABC8AF9BC}"/>
              </a:ext>
            </a:extLst>
          </p:cNvPr>
          <p:cNvSpPr txBox="1"/>
          <p:nvPr/>
        </p:nvSpPr>
        <p:spPr>
          <a:xfrm>
            <a:off x="1013459" y="1631013"/>
            <a:ext cx="13702863" cy="1724639"/>
          </a:xfrm>
          <a:prstGeom prst="rect">
            <a:avLst/>
          </a:prstGeom>
        </p:spPr>
        <p:txBody>
          <a:bodyPr lIns="0" tIns="0" rIns="0" bIns="0" rtlCol="0" anchor="t">
            <a:spAutoFit/>
          </a:bodyPr>
          <a:lstStyle/>
          <a:p>
            <a:pPr algn="l">
              <a:lnSpc>
                <a:spcPts val="6480"/>
              </a:lnSpc>
            </a:pPr>
            <a:r>
              <a:rPr lang="en-US" sz="7200" dirty="0">
                <a:solidFill>
                  <a:srgbClr val="A5F951"/>
                </a:solidFill>
                <a:latin typeface="Staatliches"/>
                <a:ea typeface="Staatliches"/>
                <a:cs typeface="Staatliches"/>
                <a:sym typeface="Staatliches"/>
              </a:rPr>
              <a:t>Interested in hearing from the president elect?</a:t>
            </a:r>
          </a:p>
        </p:txBody>
      </p:sp>
      <p:sp>
        <p:nvSpPr>
          <p:cNvPr id="22" name="TextBox 38">
            <a:extLst>
              <a:ext uri="{FF2B5EF4-FFF2-40B4-BE49-F238E27FC236}">
                <a16:creationId xmlns:a16="http://schemas.microsoft.com/office/drawing/2014/main" id="{99FF6E5E-A9EB-C916-CFD0-1FF4F71A1D9F}"/>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2050" name="Picture 2">
            <a:extLst>
              <a:ext uri="{FF2B5EF4-FFF2-40B4-BE49-F238E27FC236}">
                <a16:creationId xmlns:a16="http://schemas.microsoft.com/office/drawing/2014/main" id="{2C52D87C-7447-E64D-CFAB-85EC9A96E3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1134" y="3973234"/>
            <a:ext cx="8934788" cy="50258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qr code on a white background&#10;&#10;AI-generated content may be incorrect.">
            <a:extLst>
              <a:ext uri="{FF2B5EF4-FFF2-40B4-BE49-F238E27FC236}">
                <a16:creationId xmlns:a16="http://schemas.microsoft.com/office/drawing/2014/main" id="{2C620E9E-A031-D3AB-4142-FB9642506E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600" y="4456068"/>
            <a:ext cx="3809630" cy="3809630"/>
          </a:xfrm>
          <a:prstGeom prst="rect">
            <a:avLst/>
          </a:prstGeom>
        </p:spPr>
      </p:pic>
    </p:spTree>
    <p:extLst>
      <p:ext uri="{BB962C8B-B14F-4D97-AF65-F5344CB8AC3E}">
        <p14:creationId xmlns:p14="http://schemas.microsoft.com/office/powerpoint/2010/main" val="133367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08BA8A3-9E7E-67FC-A691-8EC4869C01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A6E06E-51A1-EE99-0418-6E85CBD29FE0}"/>
              </a:ext>
            </a:extLst>
          </p:cNvPr>
          <p:cNvGrpSpPr/>
          <p:nvPr/>
        </p:nvGrpSpPr>
        <p:grpSpPr>
          <a:xfrm>
            <a:off x="17945100" y="0"/>
            <a:ext cx="342900" cy="1028700"/>
            <a:chOff x="0" y="0"/>
            <a:chExt cx="457200" cy="1371600"/>
          </a:xfrm>
        </p:grpSpPr>
        <p:grpSp>
          <p:nvGrpSpPr>
            <p:cNvPr id="3" name="Group 3">
              <a:extLst>
                <a:ext uri="{FF2B5EF4-FFF2-40B4-BE49-F238E27FC236}">
                  <a16:creationId xmlns:a16="http://schemas.microsoft.com/office/drawing/2014/main" id="{77B6DB1B-849E-2D13-2809-3DE622FEFED2}"/>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9B9AC4DF-1C4F-C3F1-6C96-B0976A114D5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471AE7FF-4001-4EA9-8F99-6D9DD73E3D91}"/>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20BFB1DB-AF50-2A44-70DD-171195B122F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D7048878-BFC2-23A6-41ED-58FB809B2397}"/>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B36A70AC-6CFF-7C37-5C1A-315DCD846AF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a:extLst>
              <a:ext uri="{FF2B5EF4-FFF2-40B4-BE49-F238E27FC236}">
                <a16:creationId xmlns:a16="http://schemas.microsoft.com/office/drawing/2014/main" id="{47A5CA38-4437-9010-542D-551898A5801D}"/>
              </a:ext>
            </a:extLst>
          </p:cNvPr>
          <p:cNvGrpSpPr/>
          <p:nvPr/>
        </p:nvGrpSpPr>
        <p:grpSpPr>
          <a:xfrm rot="-5400000">
            <a:off x="1371600" y="8915400"/>
            <a:ext cx="342900" cy="1028700"/>
            <a:chOff x="0" y="0"/>
            <a:chExt cx="457200" cy="1371600"/>
          </a:xfrm>
        </p:grpSpPr>
        <p:grpSp>
          <p:nvGrpSpPr>
            <p:cNvPr id="10" name="Group 10">
              <a:extLst>
                <a:ext uri="{FF2B5EF4-FFF2-40B4-BE49-F238E27FC236}">
                  <a16:creationId xmlns:a16="http://schemas.microsoft.com/office/drawing/2014/main" id="{4E1E812D-F814-C924-4FB7-D436311433BE}"/>
                </a:ext>
              </a:extLst>
            </p:cNvPr>
            <p:cNvGrpSpPr/>
            <p:nvPr/>
          </p:nvGrpSpPr>
          <p:grpSpPr>
            <a:xfrm>
              <a:off x="0" y="0"/>
              <a:ext cx="457200" cy="457200"/>
              <a:chOff x="0" y="0"/>
              <a:chExt cx="1913890" cy="1913890"/>
            </a:xfrm>
          </p:grpSpPr>
          <p:sp>
            <p:nvSpPr>
              <p:cNvPr id="11" name="Freeform 11">
                <a:extLst>
                  <a:ext uri="{FF2B5EF4-FFF2-40B4-BE49-F238E27FC236}">
                    <a16:creationId xmlns:a16="http://schemas.microsoft.com/office/drawing/2014/main" id="{FF0FEF57-0BF4-CAC1-703C-544822BF61E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a:extLst>
                <a:ext uri="{FF2B5EF4-FFF2-40B4-BE49-F238E27FC236}">
                  <a16:creationId xmlns:a16="http://schemas.microsoft.com/office/drawing/2014/main" id="{DF94FA57-6566-8EE1-8E8D-9BCD3E594DD1}"/>
                </a:ext>
              </a:extLst>
            </p:cNvPr>
            <p:cNvGrpSpPr/>
            <p:nvPr/>
          </p:nvGrpSpPr>
          <p:grpSpPr>
            <a:xfrm>
              <a:off x="0" y="457200"/>
              <a:ext cx="457200" cy="457200"/>
              <a:chOff x="0" y="0"/>
              <a:chExt cx="1913890" cy="1913890"/>
            </a:xfrm>
          </p:grpSpPr>
          <p:sp>
            <p:nvSpPr>
              <p:cNvPr id="13" name="Freeform 13">
                <a:extLst>
                  <a:ext uri="{FF2B5EF4-FFF2-40B4-BE49-F238E27FC236}">
                    <a16:creationId xmlns:a16="http://schemas.microsoft.com/office/drawing/2014/main" id="{61A4644A-71E0-D51E-2E58-72128B682FD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a:extLst>
                <a:ext uri="{FF2B5EF4-FFF2-40B4-BE49-F238E27FC236}">
                  <a16:creationId xmlns:a16="http://schemas.microsoft.com/office/drawing/2014/main" id="{3327341F-98E4-CFAE-3EAD-3294FD667B0E}"/>
                </a:ext>
              </a:extLst>
            </p:cNvPr>
            <p:cNvGrpSpPr/>
            <p:nvPr/>
          </p:nvGrpSpPr>
          <p:grpSpPr>
            <a:xfrm>
              <a:off x="0" y="914400"/>
              <a:ext cx="457200" cy="457200"/>
              <a:chOff x="0" y="0"/>
              <a:chExt cx="1913890" cy="1913890"/>
            </a:xfrm>
          </p:grpSpPr>
          <p:sp>
            <p:nvSpPr>
              <p:cNvPr id="15" name="Freeform 15">
                <a:extLst>
                  <a:ext uri="{FF2B5EF4-FFF2-40B4-BE49-F238E27FC236}">
                    <a16:creationId xmlns:a16="http://schemas.microsoft.com/office/drawing/2014/main" id="{D4066237-3630-6198-A7D0-034EBA7698CE}"/>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16" name="Freeform 16">
            <a:extLst>
              <a:ext uri="{FF2B5EF4-FFF2-40B4-BE49-F238E27FC236}">
                <a16:creationId xmlns:a16="http://schemas.microsoft.com/office/drawing/2014/main" id="{62B00092-AEB6-3F52-A0D3-8A3B9409FA6B}"/>
              </a:ext>
            </a:extLst>
          </p:cNvPr>
          <p:cNvSpPr/>
          <p:nvPr/>
        </p:nvSpPr>
        <p:spPr>
          <a:xfrm>
            <a:off x="12618488" y="4621781"/>
            <a:ext cx="4640812" cy="4636519"/>
          </a:xfrm>
          <a:custGeom>
            <a:avLst/>
            <a:gdLst/>
            <a:ahLst/>
            <a:cxnLst/>
            <a:rect l="l" t="t" r="r" b="b"/>
            <a:pathLst>
              <a:path w="4640812" h="4636519">
                <a:moveTo>
                  <a:pt x="0" y="0"/>
                </a:moveTo>
                <a:lnTo>
                  <a:pt x="4640812" y="0"/>
                </a:lnTo>
                <a:lnTo>
                  <a:pt x="4640812" y="4636519"/>
                </a:lnTo>
                <a:lnTo>
                  <a:pt x="0" y="463651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9A765923-2688-05B1-1CFB-5E0A44886E98}"/>
              </a:ext>
            </a:extLst>
          </p:cNvPr>
          <p:cNvSpPr>
            <a:spLocks noGrp="1" noRot="1" noMove="1" noResize="1" noEditPoints="1" noAdjustHandles="1" noChangeArrowheads="1" noChangeShapeType="1"/>
          </p:cNvSpPr>
          <p:nvPr/>
        </p:nvSpPr>
        <p:spPr>
          <a:xfrm>
            <a:off x="13008528" y="318166"/>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a:p>
        </p:txBody>
      </p:sp>
      <p:sp>
        <p:nvSpPr>
          <p:cNvPr id="20" name="TextBox 20">
            <a:extLst>
              <a:ext uri="{FF2B5EF4-FFF2-40B4-BE49-F238E27FC236}">
                <a16:creationId xmlns:a16="http://schemas.microsoft.com/office/drawing/2014/main" id="{9F8139D4-2606-F993-490B-8BB13DAA6924}"/>
              </a:ext>
            </a:extLst>
          </p:cNvPr>
          <p:cNvSpPr txBox="1"/>
          <p:nvPr/>
        </p:nvSpPr>
        <p:spPr>
          <a:xfrm>
            <a:off x="1028700" y="2075857"/>
            <a:ext cx="13702863" cy="2717026"/>
          </a:xfrm>
          <a:prstGeom prst="rect">
            <a:avLst/>
          </a:prstGeom>
        </p:spPr>
        <p:txBody>
          <a:bodyPr lIns="0" tIns="0" rIns="0" bIns="0" rtlCol="0" anchor="t">
            <a:spAutoFit/>
          </a:bodyPr>
          <a:lstStyle/>
          <a:p>
            <a:pPr algn="l">
              <a:lnSpc>
                <a:spcPts val="6480"/>
              </a:lnSpc>
            </a:pPr>
            <a:r>
              <a:rPr lang="en-US" sz="11500" dirty="0">
                <a:solidFill>
                  <a:srgbClr val="A5F951"/>
                </a:solidFill>
                <a:latin typeface="Staatliches"/>
                <a:ea typeface="Staatliches"/>
                <a:cs typeface="Staatliches"/>
                <a:sym typeface="Staatliches"/>
              </a:rPr>
              <a:t>Looking to get more</a:t>
            </a:r>
          </a:p>
          <a:p>
            <a:pPr algn="l">
              <a:lnSpc>
                <a:spcPts val="6480"/>
              </a:lnSpc>
            </a:pPr>
            <a:br>
              <a:rPr lang="en-US" sz="11500" dirty="0">
                <a:solidFill>
                  <a:srgbClr val="A5F951"/>
                </a:solidFill>
                <a:latin typeface="Staatliches"/>
                <a:ea typeface="Staatliches"/>
                <a:cs typeface="Staatliches"/>
                <a:sym typeface="Staatliches"/>
              </a:rPr>
            </a:br>
            <a:r>
              <a:rPr lang="en-US" sz="11500" dirty="0">
                <a:solidFill>
                  <a:srgbClr val="A5F951"/>
                </a:solidFill>
                <a:latin typeface="Staatliches"/>
                <a:ea typeface="Staatliches"/>
                <a:cs typeface="Staatliches"/>
                <a:sym typeface="Staatliches"/>
              </a:rPr>
              <a:t>involved?</a:t>
            </a:r>
          </a:p>
        </p:txBody>
      </p:sp>
      <p:sp>
        <p:nvSpPr>
          <p:cNvPr id="22" name="TextBox 38">
            <a:extLst>
              <a:ext uri="{FF2B5EF4-FFF2-40B4-BE49-F238E27FC236}">
                <a16:creationId xmlns:a16="http://schemas.microsoft.com/office/drawing/2014/main" id="{63AD2405-36E7-8462-B3BD-94BA918FCD50}"/>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extLst>
      <p:ext uri="{BB962C8B-B14F-4D97-AF65-F5344CB8AC3E}">
        <p14:creationId xmlns:p14="http://schemas.microsoft.com/office/powerpoint/2010/main" val="390424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17945100" y="0"/>
            <a:ext cx="342900" cy="1028700"/>
            <a:chOff x="0" y="0"/>
            <a:chExt cx="457200" cy="1371600"/>
          </a:xfrm>
        </p:grpSpPr>
        <p:grpSp>
          <p:nvGrpSpPr>
            <p:cNvPr id="4" name="Group 4"/>
            <p:cNvGrpSpPr/>
            <p:nvPr/>
          </p:nvGrpSpPr>
          <p:grpSpPr>
            <a:xfrm>
              <a:off x="0" y="0"/>
              <a:ext cx="457200" cy="45720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6" name="Group 6"/>
            <p:cNvGrpSpPr/>
            <p:nvPr/>
          </p:nvGrpSpPr>
          <p:grpSpPr>
            <a:xfrm>
              <a:off x="0" y="457200"/>
              <a:ext cx="457200" cy="4572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8" name="Group 8"/>
            <p:cNvGrpSpPr/>
            <p:nvPr/>
          </p:nvGrpSpPr>
          <p:grpSpPr>
            <a:xfrm>
              <a:off x="0" y="914400"/>
              <a:ext cx="457200" cy="4572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10" name="Group 10"/>
          <p:cNvGrpSpPr/>
          <p:nvPr/>
        </p:nvGrpSpPr>
        <p:grpSpPr>
          <a:xfrm rot="-5400000">
            <a:off x="1371600" y="8915400"/>
            <a:ext cx="342900" cy="1028700"/>
            <a:chOff x="0" y="0"/>
            <a:chExt cx="457200" cy="1371600"/>
          </a:xfrm>
        </p:grpSpPr>
        <p:grpSp>
          <p:nvGrpSpPr>
            <p:cNvPr id="11" name="Group 11"/>
            <p:cNvGrpSpPr/>
            <p:nvPr/>
          </p:nvGrpSpPr>
          <p:grpSpPr>
            <a:xfrm>
              <a:off x="0" y="0"/>
              <a:ext cx="457200" cy="457200"/>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3" name="Group 13"/>
            <p:cNvGrpSpPr/>
            <p:nvPr/>
          </p:nvGrpSpPr>
          <p:grpSpPr>
            <a:xfrm>
              <a:off x="0" y="457200"/>
              <a:ext cx="457200" cy="457200"/>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5" name="Group 15"/>
            <p:cNvGrpSpPr/>
            <p:nvPr/>
          </p:nvGrpSpPr>
          <p:grpSpPr>
            <a:xfrm>
              <a:off x="0" y="914400"/>
              <a:ext cx="457200" cy="457200"/>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17" name="Freeform 17"/>
          <p:cNvSpPr>
            <a:spLocks noGrp="1" noRot="1" noMove="1" noResize="1" noEditPoints="1" noAdjustHandles="1" noChangeArrowheads="1" noChangeShapeType="1"/>
          </p:cNvSpPr>
          <p:nvPr/>
        </p:nvSpPr>
        <p:spPr>
          <a:xfrm>
            <a:off x="13116623" y="90079"/>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2"/>
            <a:stretch>
              <a:fillRect/>
            </a:stretch>
          </a:blipFill>
        </p:spPr>
        <p:txBody>
          <a:bodyPr/>
          <a:lstStyle/>
          <a:p>
            <a:endParaRPr lang="en-US" dirty="0"/>
          </a:p>
        </p:txBody>
      </p:sp>
      <p:sp>
        <p:nvSpPr>
          <p:cNvPr id="20" name="TextBox 20"/>
          <p:cNvSpPr txBox="1"/>
          <p:nvPr/>
        </p:nvSpPr>
        <p:spPr>
          <a:xfrm>
            <a:off x="1028700" y="1333500"/>
            <a:ext cx="11544300" cy="1245982"/>
          </a:xfrm>
          <a:prstGeom prst="rect">
            <a:avLst/>
          </a:prstGeom>
        </p:spPr>
        <p:txBody>
          <a:bodyPr wrap="square" lIns="0" tIns="0" rIns="0" bIns="0" rtlCol="0" anchor="t">
            <a:spAutoFit/>
          </a:bodyPr>
          <a:lstStyle/>
          <a:p>
            <a:pPr marL="0" lvl="0" indent="0" algn="l">
              <a:lnSpc>
                <a:spcPts val="9135"/>
              </a:lnSpc>
            </a:pPr>
            <a:r>
              <a:rPr lang="en-US" sz="10039" u="none" dirty="0">
                <a:solidFill>
                  <a:srgbClr val="A5F951"/>
                </a:solidFill>
                <a:latin typeface="Staatliches"/>
                <a:ea typeface="Staatliches"/>
                <a:cs typeface="Staatliches"/>
                <a:sym typeface="Staatliches"/>
              </a:rPr>
              <a:t>TMSA staffing update</a:t>
            </a:r>
          </a:p>
        </p:txBody>
      </p:sp>
      <p:sp>
        <p:nvSpPr>
          <p:cNvPr id="22" name="TextBox 38">
            <a:extLst>
              <a:ext uri="{FF2B5EF4-FFF2-40B4-BE49-F238E27FC236}">
                <a16:creationId xmlns:a16="http://schemas.microsoft.com/office/drawing/2014/main" id="{E8B1DF27-F18D-163F-A7ED-099F9B8337DF}"/>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23" name="Picture Placeholder 21" descr="A person wearing glasses and smiling&#10;&#10;Description automatically generated with low confidence">
            <a:extLst>
              <a:ext uri="{FF2B5EF4-FFF2-40B4-BE49-F238E27FC236}">
                <a16:creationId xmlns:a16="http://schemas.microsoft.com/office/drawing/2014/main" id="{65DC752C-7050-1512-C01E-817EAE29D387}"/>
              </a:ext>
            </a:extLst>
          </p:cNvPr>
          <p:cNvPicPr>
            <a:picLocks noChangeAspect="1"/>
          </p:cNvPicPr>
          <p:nvPr/>
        </p:nvPicPr>
        <p:blipFill>
          <a:blip r:embed="rId3"/>
          <a:srcRect t="2285" b="2285"/>
          <a:stretch>
            <a:fillRect/>
          </a:stretch>
        </p:blipFill>
        <p:spPr>
          <a:xfrm>
            <a:off x="1592853" y="3170805"/>
            <a:ext cx="3752850" cy="3752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TextBox 21">
            <a:extLst>
              <a:ext uri="{FF2B5EF4-FFF2-40B4-BE49-F238E27FC236}">
                <a16:creationId xmlns:a16="http://schemas.microsoft.com/office/drawing/2014/main" id="{A81BE01B-765F-2E46-69DB-6686C83DB6AC}"/>
              </a:ext>
            </a:extLst>
          </p:cNvPr>
          <p:cNvSpPr txBox="1"/>
          <p:nvPr/>
        </p:nvSpPr>
        <p:spPr>
          <a:xfrm>
            <a:off x="1295536" y="7208618"/>
            <a:ext cx="4152900" cy="1268681"/>
          </a:xfrm>
          <a:prstGeom prst="rect">
            <a:avLst/>
          </a:prstGeom>
        </p:spPr>
        <p:txBody>
          <a:bodyPr wrap="square" lIns="0" tIns="0" rIns="0" bIns="0" rtlCol="0" anchor="t">
            <a:spAutoFit/>
          </a:bodyPr>
          <a:lstStyle/>
          <a:p>
            <a:pPr marL="0" lvl="0" indent="0" algn="ctr">
              <a:lnSpc>
                <a:spcPts val="3360"/>
              </a:lnSpc>
            </a:pPr>
            <a:r>
              <a:rPr lang="en-US" sz="2800" u="none" dirty="0">
                <a:solidFill>
                  <a:srgbClr val="FFFFFF"/>
                </a:solidFill>
                <a:latin typeface="Ruda"/>
                <a:ea typeface="Ruda"/>
                <a:cs typeface="Ruda"/>
                <a:sym typeface="Ruda"/>
              </a:rPr>
              <a:t>Jennifer Karpus-Romain</a:t>
            </a:r>
          </a:p>
          <a:p>
            <a:pPr marL="0" lvl="0" indent="0" algn="ctr">
              <a:lnSpc>
                <a:spcPts val="3360"/>
              </a:lnSpc>
            </a:pPr>
            <a:r>
              <a:rPr lang="en-US" sz="2800" baseline="30000" dirty="0">
                <a:solidFill>
                  <a:srgbClr val="FFFFFF"/>
                </a:solidFill>
                <a:latin typeface="Ruda"/>
                <a:ea typeface="Ruda"/>
                <a:cs typeface="Ruda"/>
                <a:sym typeface="Ruda"/>
              </a:rPr>
              <a:t>Executive Director</a:t>
            </a:r>
          </a:p>
          <a:p>
            <a:pPr marL="0" lvl="0" indent="0" algn="ctr">
              <a:lnSpc>
                <a:spcPts val="3360"/>
              </a:lnSpc>
            </a:pPr>
            <a:r>
              <a:rPr lang="en-US" sz="2800" baseline="30000" dirty="0">
                <a:solidFill>
                  <a:srgbClr val="FFFFFF"/>
                </a:solidFill>
                <a:latin typeface="Ruda"/>
                <a:ea typeface="Ruda"/>
                <a:cs typeface="Ruda"/>
                <a:sym typeface="Ruda"/>
              </a:rPr>
              <a:t>TMSA</a:t>
            </a:r>
            <a:endParaRPr lang="en-US" sz="2800" u="none" baseline="30000" dirty="0">
              <a:solidFill>
                <a:srgbClr val="FFFFFF"/>
              </a:solidFill>
              <a:latin typeface="Ruda"/>
              <a:ea typeface="Ruda"/>
              <a:cs typeface="Ruda"/>
              <a:sym typeface="Ruda"/>
            </a:endParaRPr>
          </a:p>
        </p:txBody>
      </p:sp>
      <p:pic>
        <p:nvPicPr>
          <p:cNvPr id="3074" name="Picture 2" descr="Profile photo of Eileen Dabrowski">
            <a:extLst>
              <a:ext uri="{FF2B5EF4-FFF2-40B4-BE49-F238E27FC236}">
                <a16:creationId xmlns:a16="http://schemas.microsoft.com/office/drawing/2014/main" id="{2F3D998E-6221-C76D-A2A4-30F5EE85D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3086100"/>
            <a:ext cx="38862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7" name="TextBox 21">
            <a:extLst>
              <a:ext uri="{FF2B5EF4-FFF2-40B4-BE49-F238E27FC236}">
                <a16:creationId xmlns:a16="http://schemas.microsoft.com/office/drawing/2014/main" id="{D4DC6226-E4AA-51DA-D351-6FF2BC9643B6}"/>
              </a:ext>
            </a:extLst>
          </p:cNvPr>
          <p:cNvSpPr txBox="1"/>
          <p:nvPr/>
        </p:nvSpPr>
        <p:spPr>
          <a:xfrm>
            <a:off x="7118916" y="7208618"/>
            <a:ext cx="4152900" cy="1268681"/>
          </a:xfrm>
          <a:prstGeom prst="rect">
            <a:avLst/>
          </a:prstGeom>
        </p:spPr>
        <p:txBody>
          <a:bodyPr wrap="square" lIns="0" tIns="0" rIns="0" bIns="0" rtlCol="0" anchor="t">
            <a:spAutoFit/>
          </a:bodyPr>
          <a:lstStyle/>
          <a:p>
            <a:pPr marL="0" lvl="0" indent="0" algn="ctr">
              <a:lnSpc>
                <a:spcPts val="3360"/>
              </a:lnSpc>
            </a:pPr>
            <a:r>
              <a:rPr lang="en-US" sz="2800" dirty="0">
                <a:solidFill>
                  <a:srgbClr val="FFFFFF"/>
                </a:solidFill>
                <a:latin typeface="Ruda"/>
                <a:ea typeface="Ruda"/>
                <a:cs typeface="Ruda"/>
                <a:sym typeface="Ruda"/>
              </a:rPr>
              <a:t>Eileen Dabrowski</a:t>
            </a:r>
            <a:endParaRPr lang="en-US" sz="2800" u="none" dirty="0">
              <a:solidFill>
                <a:srgbClr val="FFFFFF"/>
              </a:solidFill>
              <a:latin typeface="Ruda"/>
              <a:ea typeface="Ruda"/>
              <a:cs typeface="Ruda"/>
              <a:sym typeface="Ruda"/>
            </a:endParaRPr>
          </a:p>
          <a:p>
            <a:pPr marL="0" lvl="0" indent="0" algn="ctr">
              <a:lnSpc>
                <a:spcPts val="3360"/>
              </a:lnSpc>
            </a:pPr>
            <a:r>
              <a:rPr lang="en-US" sz="2800" baseline="30000" dirty="0">
                <a:solidFill>
                  <a:srgbClr val="FFFFFF"/>
                </a:solidFill>
                <a:latin typeface="Ruda"/>
                <a:ea typeface="Ruda"/>
                <a:cs typeface="Ruda"/>
                <a:sym typeface="Ruda"/>
              </a:rPr>
              <a:t>Programs and Membership Director</a:t>
            </a:r>
          </a:p>
          <a:p>
            <a:pPr marL="0" lvl="0" indent="0" algn="ctr">
              <a:lnSpc>
                <a:spcPts val="3360"/>
              </a:lnSpc>
            </a:pPr>
            <a:r>
              <a:rPr lang="en-US" sz="2800" baseline="30000" dirty="0">
                <a:solidFill>
                  <a:srgbClr val="FFFFFF"/>
                </a:solidFill>
                <a:latin typeface="Ruda"/>
                <a:ea typeface="Ruda"/>
                <a:cs typeface="Ruda"/>
                <a:sym typeface="Ruda"/>
              </a:rPr>
              <a:t>TMSA</a:t>
            </a:r>
            <a:endParaRPr lang="en-US" sz="2800" u="none" baseline="30000" dirty="0">
              <a:solidFill>
                <a:srgbClr val="FFFFFF"/>
              </a:solidFill>
              <a:latin typeface="Ruda"/>
              <a:ea typeface="Ruda"/>
              <a:cs typeface="Ruda"/>
              <a:sym typeface="Ruda"/>
            </a:endParaRPr>
          </a:p>
        </p:txBody>
      </p:sp>
      <p:pic>
        <p:nvPicPr>
          <p:cNvPr id="3076" name="Picture 4" descr="Profile photo of Morgan Vertner">
            <a:extLst>
              <a:ext uri="{FF2B5EF4-FFF2-40B4-BE49-F238E27FC236}">
                <a16:creationId xmlns:a16="http://schemas.microsoft.com/office/drawing/2014/main" id="{658DB5C9-CD59-1AD2-2245-7B4A4F784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9916" y="2989830"/>
            <a:ext cx="41148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 name="TextBox 21">
            <a:extLst>
              <a:ext uri="{FF2B5EF4-FFF2-40B4-BE49-F238E27FC236}">
                <a16:creationId xmlns:a16="http://schemas.microsoft.com/office/drawing/2014/main" id="{E8A8B854-3BEF-7D99-F448-4415C513E3DF}"/>
              </a:ext>
            </a:extLst>
          </p:cNvPr>
          <p:cNvSpPr txBox="1"/>
          <p:nvPr/>
        </p:nvSpPr>
        <p:spPr>
          <a:xfrm>
            <a:off x="12395423" y="7208617"/>
            <a:ext cx="5223785" cy="1268681"/>
          </a:xfrm>
          <a:prstGeom prst="rect">
            <a:avLst/>
          </a:prstGeom>
        </p:spPr>
        <p:txBody>
          <a:bodyPr wrap="square" lIns="0" tIns="0" rIns="0" bIns="0" rtlCol="0" anchor="t">
            <a:spAutoFit/>
          </a:bodyPr>
          <a:lstStyle/>
          <a:p>
            <a:pPr marL="0" lvl="0" indent="0" algn="ctr">
              <a:lnSpc>
                <a:spcPts val="3360"/>
              </a:lnSpc>
            </a:pPr>
            <a:r>
              <a:rPr lang="en-US" sz="2800" dirty="0">
                <a:solidFill>
                  <a:srgbClr val="FFFFFF"/>
                </a:solidFill>
                <a:latin typeface="Ruda"/>
                <a:ea typeface="Ruda"/>
                <a:cs typeface="Ruda"/>
                <a:sym typeface="Ruda"/>
              </a:rPr>
              <a:t>Morgan Vertner</a:t>
            </a:r>
            <a:endParaRPr lang="en-US" sz="2800" u="none" dirty="0">
              <a:solidFill>
                <a:srgbClr val="FFFFFF"/>
              </a:solidFill>
              <a:latin typeface="Ruda"/>
              <a:ea typeface="Ruda"/>
              <a:cs typeface="Ruda"/>
              <a:sym typeface="Ruda"/>
            </a:endParaRPr>
          </a:p>
          <a:p>
            <a:pPr marL="0" lvl="0" indent="0" algn="ctr">
              <a:lnSpc>
                <a:spcPts val="3360"/>
              </a:lnSpc>
            </a:pPr>
            <a:r>
              <a:rPr lang="en-US" sz="2800" baseline="30000" dirty="0">
                <a:solidFill>
                  <a:srgbClr val="FFFFFF"/>
                </a:solidFill>
                <a:latin typeface="Ruda"/>
                <a:ea typeface="Ruda"/>
                <a:cs typeface="Ruda"/>
                <a:sym typeface="Ruda"/>
              </a:rPr>
              <a:t>Marketing Coordinator and Podcast Producer</a:t>
            </a:r>
          </a:p>
          <a:p>
            <a:pPr marL="0" lvl="0" indent="0" algn="ctr">
              <a:lnSpc>
                <a:spcPts val="3360"/>
              </a:lnSpc>
            </a:pPr>
            <a:r>
              <a:rPr lang="en-US" sz="2800" baseline="30000" dirty="0">
                <a:solidFill>
                  <a:srgbClr val="FFFFFF"/>
                </a:solidFill>
                <a:latin typeface="Ruda"/>
                <a:ea typeface="Ruda"/>
                <a:cs typeface="Ruda"/>
                <a:sym typeface="Ruda"/>
              </a:rPr>
              <a:t>TMSA</a:t>
            </a:r>
            <a:endParaRPr lang="en-US" sz="2800" u="none" baseline="30000" dirty="0">
              <a:solidFill>
                <a:srgbClr val="FFFFFF"/>
              </a:solidFill>
              <a:latin typeface="Ruda"/>
              <a:ea typeface="Ruda"/>
              <a:cs typeface="Ruda"/>
              <a:sym typeface="Rud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3040154" y="3443447"/>
            <a:ext cx="342900" cy="1028700"/>
            <a:chOff x="0" y="0"/>
            <a:chExt cx="457200" cy="1371600"/>
          </a:xfrm>
        </p:grpSpPr>
        <p:grpSp>
          <p:nvGrpSpPr>
            <p:cNvPr id="3" name="Group 3"/>
            <p:cNvGrpSpPr/>
            <p:nvPr/>
          </p:nvGrpSpPr>
          <p:grpSpPr>
            <a:xfrm>
              <a:off x="0" y="0"/>
              <a:ext cx="457200" cy="457200"/>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p:cNvGrpSpPr/>
            <p:nvPr/>
          </p:nvGrpSpPr>
          <p:grpSpPr>
            <a:xfrm>
              <a:off x="0" y="457200"/>
              <a:ext cx="457200" cy="457200"/>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p:cNvGrpSpPr/>
            <p:nvPr/>
          </p:nvGrpSpPr>
          <p:grpSpPr>
            <a:xfrm>
              <a:off x="0" y="914400"/>
              <a:ext cx="457200" cy="457200"/>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p:cNvGrpSpPr/>
          <p:nvPr/>
        </p:nvGrpSpPr>
        <p:grpSpPr>
          <a:xfrm>
            <a:off x="4260447" y="3403832"/>
            <a:ext cx="9802888" cy="4502514"/>
            <a:chOff x="0" y="276225"/>
            <a:chExt cx="13070517" cy="6003351"/>
          </a:xfrm>
        </p:grpSpPr>
        <p:sp>
          <p:nvSpPr>
            <p:cNvPr id="13" name="TextBox 13"/>
            <p:cNvSpPr txBox="1"/>
            <p:nvPr/>
          </p:nvSpPr>
          <p:spPr>
            <a:xfrm>
              <a:off x="0" y="276225"/>
              <a:ext cx="13070517" cy="1661309"/>
            </a:xfrm>
            <a:prstGeom prst="rect">
              <a:avLst/>
            </a:prstGeom>
          </p:spPr>
          <p:txBody>
            <a:bodyPr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TMSA: The Past year</a:t>
              </a:r>
              <a:endParaRPr lang="en-US" sz="10039" u="none" dirty="0">
                <a:solidFill>
                  <a:srgbClr val="A5F951"/>
                </a:solidFill>
                <a:latin typeface="Staatliches"/>
                <a:ea typeface="Staatliches"/>
                <a:cs typeface="Staatliches"/>
                <a:sym typeface="Staatliches"/>
              </a:endParaRPr>
            </a:p>
          </p:txBody>
        </p:sp>
        <p:sp>
          <p:nvSpPr>
            <p:cNvPr id="14" name="TextBox 14"/>
            <p:cNvSpPr txBox="1"/>
            <p:nvPr/>
          </p:nvSpPr>
          <p:spPr>
            <a:xfrm>
              <a:off x="0" y="2586258"/>
              <a:ext cx="13070517" cy="3693318"/>
            </a:xfrm>
            <a:prstGeom prst="rect">
              <a:avLst/>
            </a:prstGeom>
          </p:spPr>
          <p:txBody>
            <a:bodyPr lIns="0" tIns="0" rIns="0" bIns="0" rtlCol="0" anchor="t">
              <a:spAutoFit/>
            </a:bodyPr>
            <a:lstStyle/>
            <a:p>
              <a:pPr marL="457200" lvl="0" indent="-457200" algn="l">
                <a:lnSpc>
                  <a:spcPts val="3600"/>
                </a:lnSpc>
                <a:spcBef>
                  <a:spcPct val="0"/>
                </a:spcBef>
                <a:buFont typeface="Arial" panose="020B0604020202020204" pitchFamily="34" charset="0"/>
                <a:buChar char="•"/>
              </a:pPr>
              <a:r>
                <a:rPr lang="en-US" sz="3000" dirty="0">
                  <a:solidFill>
                    <a:srgbClr val="FFFFFF"/>
                  </a:solidFill>
                  <a:latin typeface="Staatliches"/>
                  <a:ea typeface="Staatliches"/>
                  <a:cs typeface="Staatliches"/>
                  <a:sym typeface="Staatliches"/>
                </a:rPr>
                <a:t>Centennial in the books</a:t>
              </a:r>
            </a:p>
            <a:p>
              <a:pPr marL="457200" lvl="0" indent="-457200" algn="l">
                <a:lnSpc>
                  <a:spcPts val="3600"/>
                </a:lnSpc>
                <a:spcBef>
                  <a:spcPct val="0"/>
                </a:spcBef>
                <a:buFont typeface="Arial" panose="020B0604020202020204" pitchFamily="34" charset="0"/>
                <a:buChar char="•"/>
              </a:pPr>
              <a:r>
                <a:rPr lang="en-US" sz="3000" u="none" dirty="0">
                  <a:solidFill>
                    <a:srgbClr val="FFFFFF"/>
                  </a:solidFill>
                  <a:latin typeface="Staatliches"/>
                  <a:ea typeface="Staatliches"/>
                  <a:cs typeface="Staatliches"/>
                  <a:sym typeface="Staatliches"/>
                </a:rPr>
                <a:t>On the move </a:t>
              </a:r>
              <a:r>
                <a:rPr lang="en-US" sz="3000" dirty="0">
                  <a:solidFill>
                    <a:srgbClr val="FFFFFF"/>
                  </a:solidFill>
                  <a:latin typeface="Staatliches"/>
                  <a:ea typeface="Staatliches"/>
                  <a:cs typeface="Staatliches"/>
                  <a:sym typeface="Staatliches"/>
                </a:rPr>
                <a:t>celebrated its one-year anniversary</a:t>
              </a:r>
            </a:p>
            <a:p>
              <a:pPr marL="457200" lvl="0" indent="-457200" algn="l">
                <a:lnSpc>
                  <a:spcPts val="3600"/>
                </a:lnSpc>
                <a:spcBef>
                  <a:spcPct val="0"/>
                </a:spcBef>
                <a:buFont typeface="Arial" panose="020B0604020202020204" pitchFamily="34" charset="0"/>
                <a:buChar char="•"/>
              </a:pPr>
              <a:r>
                <a:rPr lang="en-US" sz="3000" u="none" dirty="0">
                  <a:solidFill>
                    <a:srgbClr val="FFFFFF"/>
                  </a:solidFill>
                  <a:latin typeface="Staatliches"/>
                  <a:ea typeface="Staatliches"/>
                  <a:cs typeface="Staatliches"/>
                  <a:sym typeface="Staatliches"/>
                </a:rPr>
                <a:t>Launched the 2024 edition of its benchmarking study</a:t>
              </a:r>
              <a:endParaRPr lang="en-US" sz="3000" dirty="0">
                <a:solidFill>
                  <a:srgbClr val="FFFFFF"/>
                </a:solidFill>
                <a:latin typeface="Staatliches"/>
                <a:ea typeface="Staatliches"/>
                <a:cs typeface="Staatliches"/>
                <a:sym typeface="Staatliches"/>
              </a:endParaRPr>
            </a:p>
            <a:p>
              <a:pPr marL="457200" lvl="0" indent="-457200" algn="l">
                <a:lnSpc>
                  <a:spcPts val="3600"/>
                </a:lnSpc>
                <a:spcBef>
                  <a:spcPct val="0"/>
                </a:spcBef>
                <a:buFont typeface="Arial" panose="020B0604020202020204" pitchFamily="34" charset="0"/>
                <a:buChar char="•"/>
              </a:pPr>
              <a:r>
                <a:rPr lang="en-US" sz="3000" u="none" dirty="0">
                  <a:solidFill>
                    <a:srgbClr val="FFFFFF"/>
                  </a:solidFill>
                  <a:latin typeface="Staatliches"/>
                  <a:ea typeface="Staatliches"/>
                  <a:cs typeface="Staatliches"/>
                  <a:sym typeface="Staatliches"/>
                </a:rPr>
                <a:t>Launched Future Forward Volunteer Program</a:t>
              </a:r>
            </a:p>
            <a:p>
              <a:pPr marL="457200" lvl="0" indent="-457200" algn="l">
                <a:lnSpc>
                  <a:spcPts val="3600"/>
                </a:lnSpc>
                <a:spcBef>
                  <a:spcPct val="0"/>
                </a:spcBef>
                <a:buFont typeface="Arial" panose="020B0604020202020204" pitchFamily="34" charset="0"/>
                <a:buChar char="•"/>
              </a:pPr>
              <a:r>
                <a:rPr lang="en-US" sz="3000" u="none" dirty="0">
                  <a:solidFill>
                    <a:srgbClr val="FFFFFF"/>
                  </a:solidFill>
                  <a:latin typeface="Staatliches"/>
                  <a:ea typeface="Staatliches"/>
                  <a:cs typeface="Staatliches"/>
                  <a:sym typeface="Staatliches"/>
                </a:rPr>
                <a:t>Expanded partner relationships within the industry</a:t>
              </a:r>
            </a:p>
            <a:p>
              <a:pPr marL="457200" lvl="0" indent="-457200" algn="l">
                <a:lnSpc>
                  <a:spcPts val="3600"/>
                </a:lnSpc>
                <a:spcBef>
                  <a:spcPct val="0"/>
                </a:spcBef>
                <a:buFont typeface="Arial" panose="020B0604020202020204" pitchFamily="34" charset="0"/>
                <a:buChar char="•"/>
              </a:pPr>
              <a:r>
                <a:rPr lang="en-US" sz="3000" dirty="0">
                  <a:solidFill>
                    <a:srgbClr val="FFFFFF"/>
                  </a:solidFill>
                  <a:latin typeface="Staatliches"/>
                  <a:ea typeface="Staatliches"/>
                  <a:cs typeface="Staatliches"/>
                  <a:sym typeface="Staatliches"/>
                </a:rPr>
                <a:t>Member portal improvements</a:t>
              </a: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E4FB0ABE-B101-F190-C7C3-EDB17ADDDB58}"/>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766BC62-C4CE-5427-2F7A-B348C4B638B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8DC5B66-BC96-C8A9-785C-33209E9A5755}"/>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5740505F-20C6-A05D-1D0B-61AE36AA4774}"/>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B19ED3A7-AD8A-A7BD-5197-B5D11684D2E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0E923A9B-FA26-B8BE-00D5-E9EDBA5517B4}"/>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5EA1D460-8E76-4921-FD77-98F60DB02767}"/>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BB2A77A0-8BB9-70F8-0A7D-9BBCA38D8233}"/>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F8C5DE9F-3688-677E-1C80-6E0D66A7535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FE1FBCE4-A016-1BE4-449F-4FF109757A9D}"/>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6DF59602-2484-4262-1729-28AD2DBDC27E}"/>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DE018B6-F2FE-65A0-5EC1-C126213DBCC8}"/>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sp>
        <p:nvSpPr>
          <p:cNvPr id="13" name="TextBox 13">
            <a:extLst>
              <a:ext uri="{FF2B5EF4-FFF2-40B4-BE49-F238E27FC236}">
                <a16:creationId xmlns:a16="http://schemas.microsoft.com/office/drawing/2014/main" id="{9D63439C-FCBF-B6EB-7DAD-1E842EE0F05D}"/>
              </a:ext>
            </a:extLst>
          </p:cNvPr>
          <p:cNvSpPr txBox="1"/>
          <p:nvPr/>
        </p:nvSpPr>
        <p:spPr>
          <a:xfrm>
            <a:off x="4260447" y="3403832"/>
            <a:ext cx="9802888" cy="1245982"/>
          </a:xfrm>
          <a:prstGeom prst="rect">
            <a:avLst/>
          </a:prstGeom>
        </p:spPr>
        <p:txBody>
          <a:bodyPr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What’s Next?</a:t>
            </a:r>
            <a:endParaRPr lang="en-US" sz="10039" u="none" dirty="0">
              <a:solidFill>
                <a:srgbClr val="A5F951"/>
              </a:solidFill>
              <a:latin typeface="Staatliches"/>
              <a:ea typeface="Staatliches"/>
              <a:cs typeface="Staatliches"/>
              <a:sym typeface="Staatliches"/>
            </a:endParaRPr>
          </a:p>
        </p:txBody>
      </p:sp>
      <p:sp>
        <p:nvSpPr>
          <p:cNvPr id="15" name="TextBox 38">
            <a:extLst>
              <a:ext uri="{FF2B5EF4-FFF2-40B4-BE49-F238E27FC236}">
                <a16:creationId xmlns:a16="http://schemas.microsoft.com/office/drawing/2014/main" id="{51E41E31-FE21-F28E-1A94-6DED223F2D7D}"/>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extLst>
      <p:ext uri="{BB962C8B-B14F-4D97-AF65-F5344CB8AC3E}">
        <p14:creationId xmlns:p14="http://schemas.microsoft.com/office/powerpoint/2010/main" val="129044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BC0AF23-245F-F9A1-81A3-C89816A76A9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34D5E1-5EBE-D71B-5209-1006B66AED24}"/>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3C87127F-4B18-79C9-5344-54C24667B0B6}"/>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31208481-8864-DD3C-DBAD-A6298F1C9C9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D2D7614A-264D-38C7-3843-4457FA46E98C}"/>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80AEA1B0-2772-8F23-88E5-473682A9A507}"/>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336E1852-465A-374F-E992-F7CF45E4560C}"/>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1F68FAE7-0FF5-3CF1-4434-AB818822504B}"/>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C5C1876E-9B18-7216-4DEA-DCBAADF264A8}"/>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99ECA8F0-7162-8718-1DCE-A4AEE0E90FDF}"/>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3E33F15A-89DF-0F5F-9784-61FDD39EF017}"/>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a:extLst>
              <a:ext uri="{FF2B5EF4-FFF2-40B4-BE49-F238E27FC236}">
                <a16:creationId xmlns:a16="http://schemas.microsoft.com/office/drawing/2014/main" id="{11082A13-4594-2B2F-DE77-A4DDDAE3DED6}"/>
              </a:ext>
            </a:extLst>
          </p:cNvPr>
          <p:cNvGrpSpPr/>
          <p:nvPr/>
        </p:nvGrpSpPr>
        <p:grpSpPr>
          <a:xfrm>
            <a:off x="319093" y="732998"/>
            <a:ext cx="14266227" cy="5032166"/>
            <a:chOff x="-5951119" y="-3504238"/>
            <a:chExt cx="19021636" cy="6709555"/>
          </a:xfrm>
        </p:grpSpPr>
        <p:sp>
          <p:nvSpPr>
            <p:cNvPr id="13" name="TextBox 13">
              <a:extLst>
                <a:ext uri="{FF2B5EF4-FFF2-40B4-BE49-F238E27FC236}">
                  <a16:creationId xmlns:a16="http://schemas.microsoft.com/office/drawing/2014/main" id="{02FC0DB4-B3B1-AE23-CC73-AB4B4C59225C}"/>
                </a:ext>
              </a:extLst>
            </p:cNvPr>
            <p:cNvSpPr txBox="1"/>
            <p:nvPr/>
          </p:nvSpPr>
          <p:spPr>
            <a:xfrm>
              <a:off x="-5951119" y="-3504238"/>
              <a:ext cx="17456145" cy="1661309"/>
            </a:xfrm>
            <a:prstGeom prst="rect">
              <a:avLst/>
            </a:prstGeom>
          </p:spPr>
          <p:txBody>
            <a:bodyPr wrap="square" lIns="0" tIns="0" rIns="0" bIns="0" rtlCol="0" anchor="t">
              <a:spAutoFit/>
            </a:bodyPr>
            <a:lstStyle/>
            <a:p>
              <a:pPr marL="0" lvl="0" indent="0" algn="l">
                <a:lnSpc>
                  <a:spcPts val="9135"/>
                </a:lnSpc>
              </a:pPr>
              <a:r>
                <a:rPr lang="en-US" sz="9200" dirty="0">
                  <a:solidFill>
                    <a:srgbClr val="A5F951"/>
                  </a:solidFill>
                  <a:latin typeface="Staatliches"/>
                  <a:ea typeface="Staatliches"/>
                  <a:cs typeface="Staatliches"/>
                  <a:sym typeface="Staatliches"/>
                </a:rPr>
                <a:t>workshop</a:t>
              </a:r>
              <a:endParaRPr lang="en-US" sz="9200" u="none" dirty="0">
                <a:solidFill>
                  <a:srgbClr val="A5F951"/>
                </a:solidFill>
                <a:latin typeface="Staatliches"/>
                <a:ea typeface="Staatliches"/>
                <a:cs typeface="Staatliches"/>
                <a:sym typeface="Staatliches"/>
              </a:endParaRPr>
            </a:p>
          </p:txBody>
        </p:sp>
        <p:sp>
          <p:nvSpPr>
            <p:cNvPr id="14" name="TextBox 14">
              <a:extLst>
                <a:ext uri="{FF2B5EF4-FFF2-40B4-BE49-F238E27FC236}">
                  <a16:creationId xmlns:a16="http://schemas.microsoft.com/office/drawing/2014/main" id="{7422BD7A-21F6-4BEB-3105-02DE9584C3AE}"/>
                </a:ext>
              </a:extLst>
            </p:cNvPr>
            <p:cNvSpPr txBox="1"/>
            <p:nvPr/>
          </p:nvSpPr>
          <p:spPr>
            <a:xfrm>
              <a:off x="0" y="2586258"/>
              <a:ext cx="13070517" cy="619059"/>
            </a:xfrm>
            <a:prstGeom prst="rect">
              <a:avLst/>
            </a:prstGeom>
          </p:spPr>
          <p:txBody>
            <a:bodyPr lIns="0" tIns="0" rIns="0" bIns="0" rtlCol="0" anchor="t">
              <a:spAutoFit/>
            </a:bodyPr>
            <a:lstStyle/>
            <a:p>
              <a:pPr marL="0" lvl="0" indent="0" algn="l">
                <a:lnSpc>
                  <a:spcPts val="3600"/>
                </a:lnSpc>
                <a:spcBef>
                  <a:spcPct val="0"/>
                </a:spcBef>
              </a:pP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76C924C4-FCDD-854B-6A15-3A68C18EC6B6}"/>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17" name="Picture 16" descr="A qr code on a black background&#10;&#10;AI-generated content may be incorrect.">
            <a:extLst>
              <a:ext uri="{FF2B5EF4-FFF2-40B4-BE49-F238E27FC236}">
                <a16:creationId xmlns:a16="http://schemas.microsoft.com/office/drawing/2014/main" id="{DE65D3EF-9E6B-5DA6-5824-229ED67B9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809" y="1961917"/>
            <a:ext cx="8952381" cy="7504762"/>
          </a:xfrm>
          <a:prstGeom prst="rect">
            <a:avLst/>
          </a:prstGeom>
        </p:spPr>
      </p:pic>
    </p:spTree>
    <p:extLst>
      <p:ext uri="{BB962C8B-B14F-4D97-AF65-F5344CB8AC3E}">
        <p14:creationId xmlns:p14="http://schemas.microsoft.com/office/powerpoint/2010/main" val="354607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7945100" y="0"/>
            <a:ext cx="342900" cy="1028700"/>
            <a:chOff x="0" y="0"/>
            <a:chExt cx="457200" cy="1371600"/>
          </a:xfrm>
        </p:grpSpPr>
        <p:grpSp>
          <p:nvGrpSpPr>
            <p:cNvPr id="3" name="Group 3"/>
            <p:cNvGrpSpPr/>
            <p:nvPr/>
          </p:nvGrpSpPr>
          <p:grpSpPr>
            <a:xfrm>
              <a:off x="0" y="0"/>
              <a:ext cx="457200" cy="457200"/>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p:cNvGrpSpPr/>
            <p:nvPr/>
          </p:nvGrpSpPr>
          <p:grpSpPr>
            <a:xfrm>
              <a:off x="0" y="457200"/>
              <a:ext cx="457200" cy="457200"/>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p:cNvGrpSpPr/>
            <p:nvPr/>
          </p:nvGrpSpPr>
          <p:grpSpPr>
            <a:xfrm>
              <a:off x="0" y="914400"/>
              <a:ext cx="457200" cy="457200"/>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p:cNvGrpSpPr/>
          <p:nvPr/>
        </p:nvGrpSpPr>
        <p:grpSpPr>
          <a:xfrm rot="-5400000">
            <a:off x="1028700" y="9258300"/>
            <a:ext cx="342900" cy="342900"/>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1" name="Group 11"/>
          <p:cNvGrpSpPr/>
          <p:nvPr/>
        </p:nvGrpSpPr>
        <p:grpSpPr>
          <a:xfrm rot="-5400000">
            <a:off x="1371600" y="9258300"/>
            <a:ext cx="342900" cy="342900"/>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3" name="Group 13"/>
          <p:cNvGrpSpPr/>
          <p:nvPr/>
        </p:nvGrpSpPr>
        <p:grpSpPr>
          <a:xfrm rot="-5400000">
            <a:off x="1714500" y="9258300"/>
            <a:ext cx="342900" cy="342900"/>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22" name="Freeform 22"/>
          <p:cNvSpPr>
            <a:spLocks noGrp="1" noRot="1" noMove="1" noResize="1" noEditPoints="1" noAdjustHandles="1" noChangeArrowheads="1" noChangeShapeType="1"/>
          </p:cNvSpPr>
          <p:nvPr/>
        </p:nvSpPr>
        <p:spPr>
          <a:xfrm>
            <a:off x="12922776" y="270541"/>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2"/>
            <a:stretch>
              <a:fillRect/>
            </a:stretch>
          </a:blipFill>
        </p:spPr>
        <p:txBody>
          <a:bodyPr/>
          <a:lstStyle/>
          <a:p>
            <a:endParaRPr lang="en-US"/>
          </a:p>
        </p:txBody>
      </p:sp>
      <p:grpSp>
        <p:nvGrpSpPr>
          <p:cNvPr id="23" name="Group 23"/>
          <p:cNvGrpSpPr/>
          <p:nvPr/>
        </p:nvGrpSpPr>
        <p:grpSpPr>
          <a:xfrm>
            <a:off x="1028700" y="2440363"/>
            <a:ext cx="6592629" cy="2211660"/>
            <a:chOff x="0" y="0"/>
            <a:chExt cx="8790172" cy="2948881"/>
          </a:xfrm>
        </p:grpSpPr>
        <p:sp>
          <p:nvSpPr>
            <p:cNvPr id="24" name="TextBox 24"/>
            <p:cNvSpPr txBox="1"/>
            <p:nvPr/>
          </p:nvSpPr>
          <p:spPr>
            <a:xfrm>
              <a:off x="0" y="276225"/>
              <a:ext cx="8790172" cy="1753467"/>
            </a:xfrm>
            <a:prstGeom prst="rect">
              <a:avLst/>
            </a:prstGeom>
          </p:spPr>
          <p:txBody>
            <a:bodyPr lIns="0" tIns="0" rIns="0" bIns="0" rtlCol="0" anchor="t">
              <a:spAutoFit/>
            </a:bodyPr>
            <a:lstStyle/>
            <a:p>
              <a:pPr marL="0" lvl="0" indent="0" algn="l">
                <a:lnSpc>
                  <a:spcPts val="9135"/>
                </a:lnSpc>
              </a:pPr>
              <a:r>
                <a:rPr lang="en-US" sz="10039" u="none">
                  <a:solidFill>
                    <a:srgbClr val="A5F951"/>
                  </a:solidFill>
                  <a:latin typeface="Staatliches"/>
                  <a:ea typeface="Staatliches"/>
                  <a:cs typeface="Staatliches"/>
                  <a:sym typeface="Staatliches"/>
                </a:rPr>
                <a:t>Agenda</a:t>
              </a:r>
            </a:p>
          </p:txBody>
        </p:sp>
        <p:sp>
          <p:nvSpPr>
            <p:cNvPr id="25" name="TextBox 25"/>
            <p:cNvSpPr txBox="1"/>
            <p:nvPr/>
          </p:nvSpPr>
          <p:spPr>
            <a:xfrm>
              <a:off x="0" y="2527749"/>
              <a:ext cx="4948880" cy="421132"/>
            </a:xfrm>
            <a:prstGeom prst="rect">
              <a:avLst/>
            </a:prstGeom>
          </p:spPr>
          <p:txBody>
            <a:bodyPr lIns="0" tIns="0" rIns="0" bIns="0" rtlCol="0" anchor="t">
              <a:spAutoFit/>
            </a:bodyPr>
            <a:lstStyle/>
            <a:p>
              <a:pPr marL="0" lvl="0" indent="0" algn="l">
                <a:lnSpc>
                  <a:spcPts val="2583"/>
                </a:lnSpc>
              </a:pPr>
              <a:r>
                <a:rPr lang="en-US" sz="2100" u="none" spc="48">
                  <a:solidFill>
                    <a:srgbClr val="FFFFFF"/>
                  </a:solidFill>
                  <a:latin typeface="Ruda"/>
                  <a:ea typeface="Ruda"/>
                  <a:cs typeface="Ruda"/>
                  <a:sym typeface="Ruda"/>
                </a:rPr>
                <a:t>Topics Covered</a:t>
              </a:r>
            </a:p>
          </p:txBody>
        </p:sp>
      </p:grpSp>
      <p:grpSp>
        <p:nvGrpSpPr>
          <p:cNvPr id="26" name="Group 26"/>
          <p:cNvGrpSpPr/>
          <p:nvPr/>
        </p:nvGrpSpPr>
        <p:grpSpPr>
          <a:xfrm>
            <a:off x="8586251" y="2597526"/>
            <a:ext cx="9549349" cy="5834216"/>
            <a:chOff x="-1" y="209551"/>
            <a:chExt cx="12732465" cy="7778954"/>
          </a:xfrm>
        </p:grpSpPr>
        <p:sp>
          <p:nvSpPr>
            <p:cNvPr id="27" name="TextBox 27"/>
            <p:cNvSpPr txBox="1"/>
            <p:nvPr/>
          </p:nvSpPr>
          <p:spPr>
            <a:xfrm>
              <a:off x="0" y="209551"/>
              <a:ext cx="11564064" cy="1188104"/>
            </a:xfrm>
            <a:prstGeom prst="rect">
              <a:avLst/>
            </a:prstGeom>
          </p:spPr>
          <p:txBody>
            <a:bodyPr lIns="0" tIns="0" rIns="0" bIns="0" rtlCol="0" anchor="t">
              <a:spAutoFit/>
            </a:bodyPr>
            <a:lstStyle/>
            <a:p>
              <a:pPr marL="0" lvl="0" indent="0" algn="l">
                <a:lnSpc>
                  <a:spcPts val="6480"/>
                </a:lnSpc>
              </a:pPr>
              <a:r>
                <a:rPr lang="en-US" sz="6000" dirty="0">
                  <a:solidFill>
                    <a:srgbClr val="92D050"/>
                  </a:solidFill>
                  <a:latin typeface="Staatliches"/>
                  <a:ea typeface="Staatliches"/>
                  <a:cs typeface="Staatliches"/>
                  <a:sym typeface="Staatliches"/>
                  <a:hlinkClick r:id="rId3" action="ppaction://hlinksldjump">
                    <a:extLst>
                      <a:ext uri="{A12FA001-AC4F-418D-AE19-62706E023703}">
                        <ahyp:hlinkClr xmlns:ahyp="http://schemas.microsoft.com/office/drawing/2018/hyperlinkcolor" val="tx"/>
                      </a:ext>
                    </a:extLst>
                  </a:hlinkClick>
                </a:rPr>
                <a:t>TMSA vision and mission</a:t>
              </a:r>
              <a:r>
                <a:rPr lang="en-US" sz="6000" dirty="0">
                  <a:solidFill>
                    <a:srgbClr val="92D050"/>
                  </a:solidFill>
                  <a:latin typeface="Staatliches"/>
                  <a:ea typeface="Staatliches"/>
                  <a:cs typeface="Staatliches"/>
                  <a:sym typeface="Staatliches"/>
                </a:rPr>
                <a:t> (Jen)</a:t>
              </a:r>
              <a:r>
                <a:rPr lang="en-US" sz="7200" dirty="0">
                  <a:solidFill>
                    <a:srgbClr val="92D050"/>
                  </a:solidFill>
                  <a:latin typeface="Staatliches"/>
                  <a:ea typeface="Staatliches"/>
                  <a:cs typeface="Staatliches"/>
                  <a:sym typeface="Staatliches"/>
                </a:rPr>
                <a:t> </a:t>
              </a:r>
              <a:endParaRPr lang="en-US" sz="7200" dirty="0">
                <a:solidFill>
                  <a:srgbClr val="92D050"/>
                </a:solidFill>
                <a:latin typeface="Staatliches"/>
                <a:ea typeface="Staatliches"/>
                <a:cs typeface="Staatliches"/>
                <a:sym typeface="Staatliches"/>
                <a:hlinkClick r:id="rId3" action="ppaction://hlinksldjump">
                  <a:extLst>
                    <a:ext uri="{A12FA001-AC4F-418D-AE19-62706E023703}">
                      <ahyp:hlinkClr xmlns:ahyp="http://schemas.microsoft.com/office/drawing/2018/hyperlinkcolor" val="tx"/>
                    </a:ext>
                  </a:extLst>
                </a:hlinkClick>
              </a:endParaRPr>
            </a:p>
          </p:txBody>
        </p:sp>
        <p:sp>
          <p:nvSpPr>
            <p:cNvPr id="28" name="TextBox 28"/>
            <p:cNvSpPr txBox="1"/>
            <p:nvPr/>
          </p:nvSpPr>
          <p:spPr>
            <a:xfrm>
              <a:off x="0" y="2075729"/>
              <a:ext cx="11564064" cy="1129027"/>
            </a:xfrm>
            <a:prstGeom prst="rect">
              <a:avLst/>
            </a:prstGeom>
          </p:spPr>
          <p:txBody>
            <a:bodyPr lIns="0" tIns="0" rIns="0" bIns="0" rtlCol="0" anchor="t">
              <a:spAutoFit/>
            </a:bodyPr>
            <a:lstStyle/>
            <a:p>
              <a:pPr marL="0" lvl="0" indent="0" algn="l">
                <a:lnSpc>
                  <a:spcPts val="6480"/>
                </a:lnSpc>
              </a:pPr>
              <a:r>
                <a:rPr lang="en-US" sz="6000" dirty="0">
                  <a:solidFill>
                    <a:srgbClr val="92D050"/>
                  </a:solidFill>
                  <a:latin typeface="Staatliches"/>
                  <a:ea typeface="Staatliches"/>
                  <a:cs typeface="Staatliches"/>
                  <a:sym typeface="Staatliches"/>
                  <a:hlinkClick r:id="rId4" action="ppaction://hlinksldjump">
                    <a:extLst>
                      <a:ext uri="{A12FA001-AC4F-418D-AE19-62706E023703}">
                        <ahyp:hlinkClr xmlns:ahyp="http://schemas.microsoft.com/office/drawing/2018/hyperlinkcolor" val="tx"/>
                      </a:ext>
                    </a:extLst>
                  </a:hlinkClick>
                </a:rPr>
                <a:t>TMSA Current status (BETH)</a:t>
              </a:r>
            </a:p>
          </p:txBody>
        </p:sp>
        <p:sp>
          <p:nvSpPr>
            <p:cNvPr id="29" name="TextBox 29"/>
            <p:cNvSpPr txBox="1"/>
            <p:nvPr/>
          </p:nvSpPr>
          <p:spPr>
            <a:xfrm>
              <a:off x="-1" y="3941907"/>
              <a:ext cx="12732465" cy="2240442"/>
            </a:xfrm>
            <a:prstGeom prst="rect">
              <a:avLst/>
            </a:prstGeom>
          </p:spPr>
          <p:txBody>
            <a:bodyPr wrap="square" lIns="0" tIns="0" rIns="0" bIns="0" rtlCol="0" anchor="t">
              <a:spAutoFit/>
            </a:bodyPr>
            <a:lstStyle/>
            <a:p>
              <a:pPr marL="0" lvl="0" indent="0" algn="l">
                <a:lnSpc>
                  <a:spcPts val="6480"/>
                </a:lnSpc>
              </a:pPr>
              <a:r>
                <a:rPr lang="en-US" sz="6000" dirty="0" err="1">
                  <a:solidFill>
                    <a:srgbClr val="92D050"/>
                  </a:solidFill>
                  <a:latin typeface="Staatliches"/>
                  <a:ea typeface="Staatliches"/>
                  <a:cs typeface="Staatliches"/>
                  <a:sym typeface="Staatliches"/>
                  <a:hlinkClick r:id="rId5" action="ppaction://hlinksldjump">
                    <a:extLst>
                      <a:ext uri="{A12FA001-AC4F-418D-AE19-62706E023703}">
                        <ahyp:hlinkClr xmlns:ahyp="http://schemas.microsoft.com/office/drawing/2018/hyperlinkcolor" val="tx"/>
                      </a:ext>
                    </a:extLst>
                  </a:hlinkClick>
                </a:rPr>
                <a:t>Tmsa</a:t>
              </a:r>
              <a:r>
                <a:rPr lang="en-US" sz="6000" dirty="0">
                  <a:solidFill>
                    <a:srgbClr val="92D050"/>
                  </a:solidFill>
                  <a:latin typeface="Staatliches"/>
                  <a:ea typeface="Staatliches"/>
                  <a:cs typeface="Staatliches"/>
                  <a:sym typeface="Staatliches"/>
                  <a:hlinkClick r:id="rId5" action="ppaction://hlinksldjump">
                    <a:extLst>
                      <a:ext uri="{A12FA001-AC4F-418D-AE19-62706E023703}">
                        <ahyp:hlinkClr xmlns:ahyp="http://schemas.microsoft.com/office/drawing/2018/hyperlinkcolor" val="tx"/>
                      </a:ext>
                    </a:extLst>
                  </a:hlinkClick>
                </a:rPr>
                <a:t> board of directors slate (David)</a:t>
              </a:r>
            </a:p>
          </p:txBody>
        </p:sp>
        <p:sp>
          <p:nvSpPr>
            <p:cNvPr id="30" name="TextBox 30"/>
            <p:cNvSpPr txBox="1"/>
            <p:nvPr/>
          </p:nvSpPr>
          <p:spPr>
            <a:xfrm>
              <a:off x="0" y="6829897"/>
              <a:ext cx="11564064" cy="1158608"/>
            </a:xfrm>
            <a:prstGeom prst="rect">
              <a:avLst/>
            </a:prstGeom>
          </p:spPr>
          <p:txBody>
            <a:bodyPr lIns="0" tIns="0" rIns="0" bIns="0" rtlCol="0" anchor="t">
              <a:spAutoFit/>
            </a:bodyPr>
            <a:lstStyle/>
            <a:p>
              <a:pPr marL="0" lvl="0" indent="0" algn="l">
                <a:lnSpc>
                  <a:spcPts val="6480"/>
                </a:lnSpc>
              </a:pPr>
              <a:r>
                <a:rPr lang="en-US" sz="6000" dirty="0">
                  <a:solidFill>
                    <a:srgbClr val="92D050"/>
                  </a:solidFill>
                  <a:latin typeface="Staatliches"/>
                  <a:ea typeface="Staatliches"/>
                  <a:cs typeface="Staatliches"/>
                  <a:sym typeface="Staatliches"/>
                  <a:hlinkClick r:id="rId6" action="ppaction://hlinksldjump">
                    <a:extLst>
                      <a:ext uri="{A12FA001-AC4F-418D-AE19-62706E023703}">
                        <ahyp:hlinkClr xmlns:ahyp="http://schemas.microsoft.com/office/drawing/2018/hyperlinkcolor" val="tx"/>
                      </a:ext>
                    </a:extLst>
                  </a:hlinkClick>
                </a:rPr>
                <a:t>A look to the future (</a:t>
              </a:r>
              <a:r>
                <a:rPr lang="en-US" sz="6000" dirty="0" err="1">
                  <a:solidFill>
                    <a:srgbClr val="92D050"/>
                  </a:solidFill>
                  <a:latin typeface="Staatliches"/>
                  <a:ea typeface="Staatliches"/>
                  <a:cs typeface="Staatliches"/>
                  <a:sym typeface="Staatliches"/>
                  <a:hlinkClick r:id="rId6" action="ppaction://hlinksldjump">
                    <a:extLst>
                      <a:ext uri="{A12FA001-AC4F-418D-AE19-62706E023703}">
                        <ahyp:hlinkClr xmlns:ahyp="http://schemas.microsoft.com/office/drawing/2018/hyperlinkcolor" val="tx"/>
                      </a:ext>
                    </a:extLst>
                  </a:hlinkClick>
                </a:rPr>
                <a:t>jen</a:t>
              </a:r>
              <a:r>
                <a:rPr lang="en-US" sz="6000" dirty="0">
                  <a:solidFill>
                    <a:srgbClr val="92D050"/>
                  </a:solidFill>
                  <a:latin typeface="Staatliches"/>
                  <a:ea typeface="Staatliches"/>
                  <a:cs typeface="Staatliches"/>
                  <a:sym typeface="Staatliches"/>
                  <a:hlinkClick r:id="rId6" action="ppaction://hlinksldjump">
                    <a:extLst>
                      <a:ext uri="{A12FA001-AC4F-418D-AE19-62706E023703}">
                        <ahyp:hlinkClr xmlns:ahyp="http://schemas.microsoft.com/office/drawing/2018/hyperlinkcolor" val="tx"/>
                      </a:ext>
                    </a:extLst>
                  </a:hlinkClick>
                </a:rPr>
                <a:t>)</a:t>
              </a:r>
            </a:p>
          </p:txBody>
        </p:sp>
      </p:grpSp>
      <p:sp>
        <p:nvSpPr>
          <p:cNvPr id="31" name="TextBox 38">
            <a:extLst>
              <a:ext uri="{FF2B5EF4-FFF2-40B4-BE49-F238E27FC236}">
                <a16:creationId xmlns:a16="http://schemas.microsoft.com/office/drawing/2014/main" id="{B75ED551-1E90-DA43-4AC0-7EE8E581EB3A}"/>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7167A8E-F896-D4B5-22A6-849D040BC81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D27ACC7-EB57-FD3C-E2B4-2E4E74422F8E}"/>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FA1F122C-AC98-11AF-C378-7438B3BA3294}"/>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E95ABADA-EA05-FF72-0C74-3B1E88A13FD2}"/>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5568AF56-8572-80B4-FFCE-1ACC54494E7C}"/>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43BDDC7C-B184-847E-1369-DA59DC53BBD8}"/>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FD6A6DC1-E569-FB01-C2B9-76C06FB964B1}"/>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38121239-3148-EA8C-59E7-B6C0827E9B9B}"/>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1F3048FC-BCED-F8C4-53DD-7033E2366F7E}"/>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E55402F2-67D4-FFC3-55D7-1FCEE7A12089}"/>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FF446CAF-9138-D81B-8490-86B538733279}"/>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a:extLst>
              <a:ext uri="{FF2B5EF4-FFF2-40B4-BE49-F238E27FC236}">
                <a16:creationId xmlns:a16="http://schemas.microsoft.com/office/drawing/2014/main" id="{20F96CAC-9670-7C1D-84B6-8EC56BE7A1CC}"/>
              </a:ext>
            </a:extLst>
          </p:cNvPr>
          <p:cNvGrpSpPr/>
          <p:nvPr/>
        </p:nvGrpSpPr>
        <p:grpSpPr>
          <a:xfrm>
            <a:off x="319093" y="732998"/>
            <a:ext cx="14266227" cy="5032166"/>
            <a:chOff x="-5951119" y="-3504238"/>
            <a:chExt cx="19021636" cy="6709555"/>
          </a:xfrm>
        </p:grpSpPr>
        <p:sp>
          <p:nvSpPr>
            <p:cNvPr id="13" name="TextBox 13">
              <a:extLst>
                <a:ext uri="{FF2B5EF4-FFF2-40B4-BE49-F238E27FC236}">
                  <a16:creationId xmlns:a16="http://schemas.microsoft.com/office/drawing/2014/main" id="{07300B91-0894-6595-22B6-7E66766EAF2E}"/>
                </a:ext>
              </a:extLst>
            </p:cNvPr>
            <p:cNvSpPr txBox="1"/>
            <p:nvPr/>
          </p:nvSpPr>
          <p:spPr>
            <a:xfrm>
              <a:off x="-5951119" y="-3504238"/>
              <a:ext cx="17456145" cy="1661309"/>
            </a:xfrm>
            <a:prstGeom prst="rect">
              <a:avLst/>
            </a:prstGeom>
          </p:spPr>
          <p:txBody>
            <a:bodyPr wrap="square" lIns="0" tIns="0" rIns="0" bIns="0" rtlCol="0" anchor="t">
              <a:spAutoFit/>
            </a:bodyPr>
            <a:lstStyle/>
            <a:p>
              <a:pPr marL="0" lvl="0" indent="0" algn="l">
                <a:lnSpc>
                  <a:spcPts val="9135"/>
                </a:lnSpc>
              </a:pPr>
              <a:r>
                <a:rPr lang="en-US" sz="9200" u="none" dirty="0">
                  <a:solidFill>
                    <a:srgbClr val="A5F951"/>
                  </a:solidFill>
                  <a:latin typeface="Staatliches"/>
                  <a:ea typeface="Staatliches"/>
                  <a:cs typeface="Staatliches"/>
                  <a:sym typeface="Staatliches"/>
                </a:rPr>
                <a:t>Port to pavement webinar</a:t>
              </a:r>
            </a:p>
          </p:txBody>
        </p:sp>
        <p:sp>
          <p:nvSpPr>
            <p:cNvPr id="14" name="TextBox 14">
              <a:extLst>
                <a:ext uri="{FF2B5EF4-FFF2-40B4-BE49-F238E27FC236}">
                  <a16:creationId xmlns:a16="http://schemas.microsoft.com/office/drawing/2014/main" id="{7E8A0BD8-8AA7-6801-6098-E1DF99099DAF}"/>
                </a:ext>
              </a:extLst>
            </p:cNvPr>
            <p:cNvSpPr txBox="1"/>
            <p:nvPr/>
          </p:nvSpPr>
          <p:spPr>
            <a:xfrm>
              <a:off x="0" y="2586258"/>
              <a:ext cx="13070517" cy="619059"/>
            </a:xfrm>
            <a:prstGeom prst="rect">
              <a:avLst/>
            </a:prstGeom>
          </p:spPr>
          <p:txBody>
            <a:bodyPr lIns="0" tIns="0" rIns="0" bIns="0" rtlCol="0" anchor="t">
              <a:spAutoFit/>
            </a:bodyPr>
            <a:lstStyle/>
            <a:p>
              <a:pPr marL="0" lvl="0" indent="0" algn="l">
                <a:lnSpc>
                  <a:spcPts val="3600"/>
                </a:lnSpc>
                <a:spcBef>
                  <a:spcPct val="0"/>
                </a:spcBef>
              </a:pP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08CD0584-A272-9C54-3C33-52E9112AA64C}"/>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17" name="Picture 16" descr="A blue card with white text&#10;&#10;AI-generated content may be incorrect.">
            <a:extLst>
              <a:ext uri="{FF2B5EF4-FFF2-40B4-BE49-F238E27FC236}">
                <a16:creationId xmlns:a16="http://schemas.microsoft.com/office/drawing/2014/main" id="{6668FA7B-1133-33A9-14F7-DB338FA28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623" y="1938651"/>
            <a:ext cx="11659868" cy="7615351"/>
          </a:xfrm>
          <a:prstGeom prst="rect">
            <a:avLst/>
          </a:prstGeom>
        </p:spPr>
      </p:pic>
    </p:spTree>
    <p:extLst>
      <p:ext uri="{BB962C8B-B14F-4D97-AF65-F5344CB8AC3E}">
        <p14:creationId xmlns:p14="http://schemas.microsoft.com/office/powerpoint/2010/main" val="144120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1892E25-FD89-56D4-D6E0-1D2D0C484F0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420F88-D796-CF2D-0B60-2E76F87ACE7D}"/>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8AC0E3A3-D686-7794-386C-FB39F362A733}"/>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D9D39716-690C-BB75-7562-A29D343944ED}"/>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81E35890-646E-E776-4F5A-CC5D61310E91}"/>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0A13D3FA-BA70-DD4C-F4CA-6DA677618262}"/>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E5AE2C2C-8A93-D801-9ABB-55DAADB8132E}"/>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1A2D24A3-BDEC-C85B-817C-8118EE1BB1A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61EC1AFE-81F3-023E-B41A-89594A4A753F}"/>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B58C3DCD-3805-565D-C913-2153C64EFBF8}"/>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B240C601-700D-1D12-5B90-BBBE8E7539F5}"/>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a:extLst>
              <a:ext uri="{FF2B5EF4-FFF2-40B4-BE49-F238E27FC236}">
                <a16:creationId xmlns:a16="http://schemas.microsoft.com/office/drawing/2014/main" id="{B75528CB-AD31-1DF1-E2A5-0BD5A53F1F1F}"/>
              </a:ext>
            </a:extLst>
          </p:cNvPr>
          <p:cNvGrpSpPr/>
          <p:nvPr/>
        </p:nvGrpSpPr>
        <p:grpSpPr>
          <a:xfrm>
            <a:off x="319093" y="732998"/>
            <a:ext cx="14266227" cy="5032166"/>
            <a:chOff x="-5951119" y="-3504238"/>
            <a:chExt cx="19021636" cy="6709555"/>
          </a:xfrm>
        </p:grpSpPr>
        <p:sp>
          <p:nvSpPr>
            <p:cNvPr id="13" name="TextBox 13">
              <a:extLst>
                <a:ext uri="{FF2B5EF4-FFF2-40B4-BE49-F238E27FC236}">
                  <a16:creationId xmlns:a16="http://schemas.microsoft.com/office/drawing/2014/main" id="{6804692B-F736-BA8C-21F1-251AC8F95767}"/>
                </a:ext>
              </a:extLst>
            </p:cNvPr>
            <p:cNvSpPr txBox="1"/>
            <p:nvPr/>
          </p:nvSpPr>
          <p:spPr>
            <a:xfrm>
              <a:off x="-5951119" y="-3504238"/>
              <a:ext cx="17456145" cy="1661309"/>
            </a:xfrm>
            <a:prstGeom prst="rect">
              <a:avLst/>
            </a:prstGeom>
          </p:spPr>
          <p:txBody>
            <a:bodyPr wrap="square" lIns="0" tIns="0" rIns="0" bIns="0" rtlCol="0" anchor="t">
              <a:spAutoFit/>
            </a:bodyPr>
            <a:lstStyle/>
            <a:p>
              <a:pPr marL="0" lvl="0" indent="0" algn="l">
                <a:lnSpc>
                  <a:spcPts val="9135"/>
                </a:lnSpc>
              </a:pPr>
              <a:r>
                <a:rPr lang="en-US" sz="9200" dirty="0">
                  <a:solidFill>
                    <a:srgbClr val="A5F951"/>
                  </a:solidFill>
                  <a:latin typeface="Staatliches"/>
                  <a:ea typeface="Staatliches"/>
                  <a:cs typeface="Staatliches"/>
                  <a:sym typeface="Staatliches"/>
                </a:rPr>
                <a:t>2025 TMSA executive summit</a:t>
              </a:r>
              <a:endParaRPr lang="en-US" sz="9200" u="none" dirty="0">
                <a:solidFill>
                  <a:srgbClr val="A5F951"/>
                </a:solidFill>
                <a:latin typeface="Staatliches"/>
                <a:ea typeface="Staatliches"/>
                <a:cs typeface="Staatliches"/>
                <a:sym typeface="Staatliches"/>
              </a:endParaRPr>
            </a:p>
          </p:txBody>
        </p:sp>
        <p:sp>
          <p:nvSpPr>
            <p:cNvPr id="14" name="TextBox 14">
              <a:extLst>
                <a:ext uri="{FF2B5EF4-FFF2-40B4-BE49-F238E27FC236}">
                  <a16:creationId xmlns:a16="http://schemas.microsoft.com/office/drawing/2014/main" id="{4F047DD0-9E5B-3F10-F18B-174E2B2C20B8}"/>
                </a:ext>
              </a:extLst>
            </p:cNvPr>
            <p:cNvSpPr txBox="1"/>
            <p:nvPr/>
          </p:nvSpPr>
          <p:spPr>
            <a:xfrm>
              <a:off x="0" y="2586258"/>
              <a:ext cx="13070517" cy="619059"/>
            </a:xfrm>
            <a:prstGeom prst="rect">
              <a:avLst/>
            </a:prstGeom>
          </p:spPr>
          <p:txBody>
            <a:bodyPr lIns="0" tIns="0" rIns="0" bIns="0" rtlCol="0" anchor="t">
              <a:spAutoFit/>
            </a:bodyPr>
            <a:lstStyle/>
            <a:p>
              <a:pPr marL="0" lvl="0" indent="0" algn="l">
                <a:lnSpc>
                  <a:spcPts val="3600"/>
                </a:lnSpc>
                <a:spcBef>
                  <a:spcPct val="0"/>
                </a:spcBef>
              </a:pP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AB7249DA-B266-E8D9-C544-22C360AB1A19}"/>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
        <p:nvSpPr>
          <p:cNvPr id="21" name="TextBox 20">
            <a:extLst>
              <a:ext uri="{FF2B5EF4-FFF2-40B4-BE49-F238E27FC236}">
                <a16:creationId xmlns:a16="http://schemas.microsoft.com/office/drawing/2014/main" id="{B888ACFC-7BF9-2423-1B08-A8861F85E13A}"/>
              </a:ext>
            </a:extLst>
          </p:cNvPr>
          <p:cNvSpPr txBox="1"/>
          <p:nvPr/>
        </p:nvSpPr>
        <p:spPr>
          <a:xfrm>
            <a:off x="4038600" y="3248220"/>
            <a:ext cx="10891156" cy="1986057"/>
          </a:xfrm>
          <a:prstGeom prst="rect">
            <a:avLst/>
          </a:prstGeom>
          <a:noFill/>
        </p:spPr>
        <p:txBody>
          <a:bodyPr wrap="square">
            <a:spAutoFit/>
          </a:bodyPr>
          <a:lstStyle/>
          <a:p>
            <a:pPr lvl="0" algn="ctr">
              <a:lnSpc>
                <a:spcPts val="3600"/>
              </a:lnSpc>
              <a:spcBef>
                <a:spcPct val="0"/>
              </a:spcBef>
            </a:pPr>
            <a:r>
              <a:rPr lang="en-US" sz="6600" dirty="0" err="1">
                <a:solidFill>
                  <a:srgbClr val="FFFFFF"/>
                </a:solidFill>
                <a:latin typeface="Staatliches"/>
                <a:ea typeface="Staatliches"/>
                <a:cs typeface="Staatliches"/>
                <a:sym typeface="Staatliches"/>
              </a:rPr>
              <a:t>chicago</a:t>
            </a:r>
            <a:r>
              <a:rPr lang="en-US" sz="6600" u="none" dirty="0">
                <a:solidFill>
                  <a:srgbClr val="FFFFFF"/>
                </a:solidFill>
                <a:latin typeface="Staatliches"/>
                <a:ea typeface="Staatliches"/>
                <a:cs typeface="Staatliches"/>
                <a:sym typeface="Staatliches"/>
              </a:rPr>
              <a:t> | October 22-23, 2025</a:t>
            </a:r>
          </a:p>
          <a:p>
            <a:pPr lvl="0" algn="ctr">
              <a:lnSpc>
                <a:spcPts val="3600"/>
              </a:lnSpc>
              <a:spcBef>
                <a:spcPct val="0"/>
              </a:spcBef>
            </a:pPr>
            <a:endParaRPr lang="en-US" sz="6600" dirty="0">
              <a:solidFill>
                <a:srgbClr val="FFFFFF"/>
              </a:solidFill>
              <a:latin typeface="Staatliches"/>
              <a:ea typeface="Staatliches"/>
              <a:cs typeface="Staatliches"/>
              <a:sym typeface="Staatliches"/>
            </a:endParaRPr>
          </a:p>
          <a:p>
            <a:pPr lvl="0" algn="ctr">
              <a:lnSpc>
                <a:spcPts val="3600"/>
              </a:lnSpc>
              <a:spcBef>
                <a:spcPct val="0"/>
              </a:spcBef>
            </a:pPr>
            <a:endParaRPr lang="en-US" sz="6600" u="none" dirty="0">
              <a:solidFill>
                <a:srgbClr val="FFFFFF"/>
              </a:solidFill>
              <a:latin typeface="Staatliches"/>
              <a:ea typeface="Staatliches"/>
              <a:cs typeface="Staatliches"/>
              <a:sym typeface="Staatliches"/>
            </a:endParaRPr>
          </a:p>
          <a:p>
            <a:pPr lvl="0" algn="ctr">
              <a:lnSpc>
                <a:spcPts val="3600"/>
              </a:lnSpc>
              <a:spcBef>
                <a:spcPct val="0"/>
              </a:spcBef>
            </a:pPr>
            <a:r>
              <a:rPr lang="en-US" sz="4400" u="none" dirty="0">
                <a:solidFill>
                  <a:srgbClr val="FFFFFF"/>
                </a:solidFill>
                <a:latin typeface="Staatliches"/>
                <a:ea typeface="Staatliches"/>
                <a:cs typeface="Staatliches"/>
                <a:sym typeface="Staatliches"/>
              </a:rPr>
              <a:t>Early Bird pricing</a:t>
            </a:r>
          </a:p>
        </p:txBody>
      </p:sp>
      <p:pic>
        <p:nvPicPr>
          <p:cNvPr id="17" name="Picture 16" descr="A qr code on a white background&#10;&#10;AI-generated content may be incorrect.">
            <a:extLst>
              <a:ext uri="{FF2B5EF4-FFF2-40B4-BE49-F238E27FC236}">
                <a16:creationId xmlns:a16="http://schemas.microsoft.com/office/drawing/2014/main" id="{0C21FDAF-B5E8-3090-CD36-91A9D86106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3574" y="5655911"/>
            <a:ext cx="4201207" cy="4201207"/>
          </a:xfrm>
          <a:prstGeom prst="rect">
            <a:avLst/>
          </a:prstGeom>
        </p:spPr>
      </p:pic>
    </p:spTree>
    <p:extLst>
      <p:ext uri="{BB962C8B-B14F-4D97-AF65-F5344CB8AC3E}">
        <p14:creationId xmlns:p14="http://schemas.microsoft.com/office/powerpoint/2010/main" val="294691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AutoShape 10"/>
          <p:cNvSpPr/>
          <p:nvPr/>
        </p:nvSpPr>
        <p:spPr>
          <a:xfrm rot="-5405968">
            <a:off x="3980357" y="5138738"/>
            <a:ext cx="8229612" cy="0"/>
          </a:xfrm>
          <a:prstGeom prst="line">
            <a:avLst/>
          </a:prstGeom>
          <a:ln w="9525" cap="rnd">
            <a:solidFill>
              <a:srgbClr val="A5F951"/>
            </a:solidFill>
            <a:prstDash val="solid"/>
            <a:headEnd type="none" w="sm" len="sm"/>
            <a:tailEnd type="none" w="sm" len="sm"/>
          </a:ln>
        </p:spPr>
        <p:txBody>
          <a:bodyPr/>
          <a:lstStyle/>
          <a:p>
            <a:endParaRPr lang="en-US"/>
          </a:p>
        </p:txBody>
      </p:sp>
      <p:sp>
        <p:nvSpPr>
          <p:cNvPr id="12" name="Freeform 12"/>
          <p:cNvSpPr>
            <a:spLocks noGrp="1" noRot="1" noMove="1" noResize="1" noEditPoints="1" noAdjustHandles="1" noChangeArrowheads="1" noChangeShapeType="1"/>
          </p:cNvSpPr>
          <p:nvPr/>
        </p:nvSpPr>
        <p:spPr>
          <a:xfrm>
            <a:off x="271363" y="270541"/>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510412" y="4152900"/>
            <a:ext cx="6843871" cy="2412968"/>
          </a:xfrm>
          <a:prstGeom prst="rect">
            <a:avLst/>
          </a:prstGeom>
        </p:spPr>
        <p:txBody>
          <a:bodyPr wrap="square" lIns="0" tIns="0" rIns="0" bIns="0" rtlCol="0" anchor="t">
            <a:spAutoFit/>
          </a:bodyPr>
          <a:lstStyle/>
          <a:p>
            <a:pPr marL="0" lvl="0" indent="0" algn="l">
              <a:lnSpc>
                <a:spcPts val="9135"/>
              </a:lnSpc>
            </a:pPr>
            <a:r>
              <a:rPr lang="en-US" sz="10039" u="none" dirty="0">
                <a:solidFill>
                  <a:srgbClr val="A5F951"/>
                </a:solidFill>
                <a:latin typeface="Staatliches"/>
                <a:ea typeface="Staatliches"/>
                <a:cs typeface="Staatliches"/>
                <a:sym typeface="Staatliches"/>
              </a:rPr>
              <a:t>Resource </a:t>
            </a:r>
          </a:p>
          <a:p>
            <a:pPr marL="0" lvl="0" indent="0" algn="l">
              <a:lnSpc>
                <a:spcPts val="9135"/>
              </a:lnSpc>
            </a:pPr>
            <a:r>
              <a:rPr lang="en-US" sz="10039" dirty="0">
                <a:solidFill>
                  <a:srgbClr val="A5F951"/>
                </a:solidFill>
                <a:latin typeface="Staatliches"/>
                <a:ea typeface="Staatliches"/>
                <a:cs typeface="Staatliches"/>
                <a:sym typeface="Staatliches"/>
              </a:rPr>
              <a:t>improvements</a:t>
            </a:r>
            <a:endParaRPr lang="en-US" sz="10039" u="none" dirty="0">
              <a:solidFill>
                <a:srgbClr val="A5F951"/>
              </a:solidFill>
              <a:latin typeface="Staatliches"/>
              <a:ea typeface="Staatliches"/>
              <a:cs typeface="Staatliches"/>
              <a:sym typeface="Staatliches"/>
            </a:endParaRPr>
          </a:p>
        </p:txBody>
      </p:sp>
      <p:sp>
        <p:nvSpPr>
          <p:cNvPr id="15" name="TextBox 38">
            <a:extLst>
              <a:ext uri="{FF2B5EF4-FFF2-40B4-BE49-F238E27FC236}">
                <a16:creationId xmlns:a16="http://schemas.microsoft.com/office/drawing/2014/main" id="{774BA5B9-34F0-6B3A-A4C2-02D8758045E2}"/>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19" name="Picture 18">
            <a:extLst>
              <a:ext uri="{FF2B5EF4-FFF2-40B4-BE49-F238E27FC236}">
                <a16:creationId xmlns:a16="http://schemas.microsoft.com/office/drawing/2014/main" id="{A6877514-1166-CA95-182F-D8B1FF7D5AA5}"/>
              </a:ext>
            </a:extLst>
          </p:cNvPr>
          <p:cNvPicPr>
            <a:picLocks noChangeAspect="1"/>
          </p:cNvPicPr>
          <p:nvPr/>
        </p:nvPicPr>
        <p:blipFill>
          <a:blip r:embed="rId3"/>
          <a:stretch>
            <a:fillRect/>
          </a:stretch>
        </p:blipFill>
        <p:spPr>
          <a:xfrm>
            <a:off x="8698396" y="1333499"/>
            <a:ext cx="9207943" cy="2412968"/>
          </a:xfrm>
          <a:prstGeom prst="rect">
            <a:avLst/>
          </a:prstGeom>
        </p:spPr>
      </p:pic>
      <p:pic>
        <p:nvPicPr>
          <p:cNvPr id="21" name="Picture 20">
            <a:extLst>
              <a:ext uri="{FF2B5EF4-FFF2-40B4-BE49-F238E27FC236}">
                <a16:creationId xmlns:a16="http://schemas.microsoft.com/office/drawing/2014/main" id="{CE63ACC1-2203-4420-3633-5A23F1BAA21E}"/>
              </a:ext>
            </a:extLst>
          </p:cNvPr>
          <p:cNvPicPr>
            <a:picLocks noChangeAspect="1"/>
          </p:cNvPicPr>
          <p:nvPr/>
        </p:nvPicPr>
        <p:blipFill>
          <a:blip r:embed="rId4"/>
          <a:stretch>
            <a:fillRect/>
          </a:stretch>
        </p:blipFill>
        <p:spPr>
          <a:xfrm>
            <a:off x="8632736" y="5541760"/>
            <a:ext cx="9339262" cy="22874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01048BFA-9E6F-BB2D-631E-89EBF4C09670}"/>
            </a:ext>
          </a:extLst>
        </p:cNvPr>
        <p:cNvGrpSpPr/>
        <p:nvPr/>
      </p:nvGrpSpPr>
      <p:grpSpPr>
        <a:xfrm>
          <a:off x="0" y="0"/>
          <a:ext cx="0" cy="0"/>
          <a:chOff x="0" y="0"/>
          <a:chExt cx="0" cy="0"/>
        </a:xfrm>
      </p:grpSpPr>
      <p:sp>
        <p:nvSpPr>
          <p:cNvPr id="10" name="AutoShape 10">
            <a:extLst>
              <a:ext uri="{FF2B5EF4-FFF2-40B4-BE49-F238E27FC236}">
                <a16:creationId xmlns:a16="http://schemas.microsoft.com/office/drawing/2014/main" id="{6B421591-EBF7-57FA-5058-73044B77B8CD}"/>
              </a:ext>
            </a:extLst>
          </p:cNvPr>
          <p:cNvSpPr/>
          <p:nvPr/>
        </p:nvSpPr>
        <p:spPr>
          <a:xfrm rot="-5405968">
            <a:off x="3980357" y="5138738"/>
            <a:ext cx="8229612" cy="0"/>
          </a:xfrm>
          <a:prstGeom prst="line">
            <a:avLst/>
          </a:prstGeom>
          <a:ln w="9525" cap="rnd">
            <a:solidFill>
              <a:srgbClr val="A5F951"/>
            </a:solidFill>
            <a:prstDash val="solid"/>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DAAC6016-DA75-576B-9577-2321F2DDB97A}"/>
              </a:ext>
            </a:extLst>
          </p:cNvPr>
          <p:cNvSpPr>
            <a:spLocks noGrp="1" noRot="1" noMove="1" noResize="1" noEditPoints="1" noAdjustHandles="1" noChangeArrowheads="1" noChangeShapeType="1"/>
          </p:cNvSpPr>
          <p:nvPr/>
        </p:nvSpPr>
        <p:spPr>
          <a:xfrm>
            <a:off x="271363" y="270541"/>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2"/>
            <a:stretch>
              <a:fillRect/>
            </a:stretch>
          </a:blipFill>
        </p:spPr>
        <p:txBody>
          <a:bodyPr/>
          <a:lstStyle/>
          <a:p>
            <a:endParaRPr lang="en-US"/>
          </a:p>
        </p:txBody>
      </p:sp>
      <p:sp>
        <p:nvSpPr>
          <p:cNvPr id="13" name="TextBox 13">
            <a:extLst>
              <a:ext uri="{FF2B5EF4-FFF2-40B4-BE49-F238E27FC236}">
                <a16:creationId xmlns:a16="http://schemas.microsoft.com/office/drawing/2014/main" id="{6AD0D5D5-C44D-2675-108F-DC94086A91F7}"/>
              </a:ext>
            </a:extLst>
          </p:cNvPr>
          <p:cNvSpPr txBox="1"/>
          <p:nvPr/>
        </p:nvSpPr>
        <p:spPr>
          <a:xfrm>
            <a:off x="510412" y="4152900"/>
            <a:ext cx="6843871" cy="2412968"/>
          </a:xfrm>
          <a:prstGeom prst="rect">
            <a:avLst/>
          </a:prstGeom>
        </p:spPr>
        <p:txBody>
          <a:bodyPr wrap="square" lIns="0" tIns="0" rIns="0" bIns="0" rtlCol="0" anchor="t">
            <a:spAutoFit/>
          </a:bodyPr>
          <a:lstStyle/>
          <a:p>
            <a:pPr marL="0" lvl="0" indent="0" algn="l">
              <a:lnSpc>
                <a:spcPts val="9135"/>
              </a:lnSpc>
            </a:pPr>
            <a:r>
              <a:rPr lang="en-US" sz="10039" u="none" dirty="0">
                <a:solidFill>
                  <a:srgbClr val="A5F951"/>
                </a:solidFill>
                <a:latin typeface="Staatliches"/>
                <a:ea typeface="Staatliches"/>
                <a:cs typeface="Staatliches"/>
                <a:sym typeface="Staatliches"/>
              </a:rPr>
              <a:t>Resource </a:t>
            </a:r>
          </a:p>
          <a:p>
            <a:pPr marL="0" lvl="0" indent="0" algn="l">
              <a:lnSpc>
                <a:spcPts val="9135"/>
              </a:lnSpc>
            </a:pPr>
            <a:r>
              <a:rPr lang="en-US" sz="10039" dirty="0">
                <a:solidFill>
                  <a:srgbClr val="A5F951"/>
                </a:solidFill>
                <a:latin typeface="Staatliches"/>
                <a:ea typeface="Staatliches"/>
                <a:cs typeface="Staatliches"/>
                <a:sym typeface="Staatliches"/>
              </a:rPr>
              <a:t>improvements</a:t>
            </a:r>
            <a:endParaRPr lang="en-US" sz="10039" u="none" dirty="0">
              <a:solidFill>
                <a:srgbClr val="A5F951"/>
              </a:solidFill>
              <a:latin typeface="Staatliches"/>
              <a:ea typeface="Staatliches"/>
              <a:cs typeface="Staatliches"/>
              <a:sym typeface="Staatliches"/>
            </a:endParaRPr>
          </a:p>
        </p:txBody>
      </p:sp>
      <p:sp>
        <p:nvSpPr>
          <p:cNvPr id="15" name="TextBox 38">
            <a:extLst>
              <a:ext uri="{FF2B5EF4-FFF2-40B4-BE49-F238E27FC236}">
                <a16:creationId xmlns:a16="http://schemas.microsoft.com/office/drawing/2014/main" id="{68D40839-325B-00B5-8096-5A7E2310DB07}"/>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3" name="Picture 2">
            <a:extLst>
              <a:ext uri="{FF2B5EF4-FFF2-40B4-BE49-F238E27FC236}">
                <a16:creationId xmlns:a16="http://schemas.microsoft.com/office/drawing/2014/main" id="{A164A44A-A1B7-BF06-03DB-CB3E46575156}"/>
              </a:ext>
            </a:extLst>
          </p:cNvPr>
          <p:cNvPicPr>
            <a:picLocks noChangeAspect="1"/>
          </p:cNvPicPr>
          <p:nvPr/>
        </p:nvPicPr>
        <p:blipFill>
          <a:blip r:embed="rId3"/>
          <a:stretch>
            <a:fillRect/>
          </a:stretch>
        </p:blipFill>
        <p:spPr>
          <a:xfrm>
            <a:off x="8805563" y="571500"/>
            <a:ext cx="8905875" cy="674098"/>
          </a:xfrm>
          <a:prstGeom prst="rect">
            <a:avLst/>
          </a:prstGeom>
        </p:spPr>
      </p:pic>
      <p:pic>
        <p:nvPicPr>
          <p:cNvPr id="5" name="Picture 4">
            <a:extLst>
              <a:ext uri="{FF2B5EF4-FFF2-40B4-BE49-F238E27FC236}">
                <a16:creationId xmlns:a16="http://schemas.microsoft.com/office/drawing/2014/main" id="{AFB063C2-A580-25A8-26E5-22CC61824DA6}"/>
              </a:ext>
            </a:extLst>
          </p:cNvPr>
          <p:cNvPicPr>
            <a:picLocks noChangeAspect="1"/>
          </p:cNvPicPr>
          <p:nvPr/>
        </p:nvPicPr>
        <p:blipFill>
          <a:blip r:embed="rId4"/>
          <a:stretch>
            <a:fillRect/>
          </a:stretch>
        </p:blipFill>
        <p:spPr>
          <a:xfrm>
            <a:off x="8610600" y="2611911"/>
            <a:ext cx="8905876" cy="5063178"/>
          </a:xfrm>
          <a:prstGeom prst="rect">
            <a:avLst/>
          </a:prstGeom>
        </p:spPr>
      </p:pic>
    </p:spTree>
    <p:extLst>
      <p:ext uri="{BB962C8B-B14F-4D97-AF65-F5344CB8AC3E}">
        <p14:creationId xmlns:p14="http://schemas.microsoft.com/office/powerpoint/2010/main" val="50292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B4CFEB5-C13F-151E-0EAD-AF2D7A13EE0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F565A78-3B52-9D8A-ED14-51A3CEC0D010}"/>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EB08EB06-AA44-5028-C25C-4B469CC72ACA}"/>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96221D3C-31F7-DFD7-D183-B6A2381B9AEC}"/>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1C3A2E67-D6D5-9CA9-FD5C-A43743766FA6}"/>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52C245BE-ED1B-6115-2D6A-FB9BCCC381C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3EF21B32-DB35-D1AD-9ED4-15E2D4FAE193}"/>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2A52A14E-4C2A-A5FD-4793-3961A163E5C3}"/>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8E39B4C9-942A-663D-6A1E-D20CACBFB9C1}"/>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FDC93018-FFC5-FB41-3D22-624D7FB61CB7}"/>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600E53C-B4B8-51AF-DADA-2D991E34D58E}"/>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a:extLst>
              <a:ext uri="{FF2B5EF4-FFF2-40B4-BE49-F238E27FC236}">
                <a16:creationId xmlns:a16="http://schemas.microsoft.com/office/drawing/2014/main" id="{A80A202C-3458-C11F-615F-61B05AB75B21}"/>
              </a:ext>
            </a:extLst>
          </p:cNvPr>
          <p:cNvGrpSpPr/>
          <p:nvPr/>
        </p:nvGrpSpPr>
        <p:grpSpPr>
          <a:xfrm>
            <a:off x="4038600" y="3403832"/>
            <a:ext cx="14097001" cy="2522357"/>
            <a:chOff x="-295796" y="276225"/>
            <a:chExt cx="18796001" cy="3363143"/>
          </a:xfrm>
        </p:grpSpPr>
        <p:sp>
          <p:nvSpPr>
            <p:cNvPr id="13" name="TextBox 13">
              <a:extLst>
                <a:ext uri="{FF2B5EF4-FFF2-40B4-BE49-F238E27FC236}">
                  <a16:creationId xmlns:a16="http://schemas.microsoft.com/office/drawing/2014/main" id="{9C835E39-ABA1-B3AD-4602-260FEDB05D1F}"/>
                </a:ext>
              </a:extLst>
            </p:cNvPr>
            <p:cNvSpPr txBox="1"/>
            <p:nvPr/>
          </p:nvSpPr>
          <p:spPr>
            <a:xfrm>
              <a:off x="-295796" y="276225"/>
              <a:ext cx="18796001" cy="3363143"/>
            </a:xfrm>
            <a:prstGeom prst="rect">
              <a:avLst/>
            </a:prstGeom>
          </p:spPr>
          <p:txBody>
            <a:bodyPr wrap="square" lIns="0" tIns="0" rIns="0" bIns="0" rtlCol="0" anchor="t">
              <a:spAutoFit/>
            </a:bodyPr>
            <a:lstStyle/>
            <a:p>
              <a:pPr marL="0" lvl="0" indent="0" algn="l">
                <a:lnSpc>
                  <a:spcPts val="9135"/>
                </a:lnSpc>
              </a:pPr>
              <a:r>
                <a:rPr lang="en-US" sz="13000" dirty="0">
                  <a:solidFill>
                    <a:srgbClr val="A5F951"/>
                  </a:solidFill>
                  <a:latin typeface="Staatliches"/>
                  <a:ea typeface="Staatliches"/>
                  <a:cs typeface="Staatliches"/>
                  <a:sym typeface="Staatliches"/>
                </a:rPr>
                <a:t>Where is </a:t>
              </a:r>
              <a:r>
                <a:rPr lang="en-US" sz="13000" dirty="0" err="1">
                  <a:solidFill>
                    <a:srgbClr val="A5F951"/>
                  </a:solidFill>
                  <a:latin typeface="Staatliches"/>
                  <a:ea typeface="Staatliches"/>
                  <a:cs typeface="Staatliches"/>
                  <a:sym typeface="Staatliches"/>
                </a:rPr>
                <a:t>tmsa</a:t>
              </a:r>
              <a:r>
                <a:rPr lang="en-US" sz="13000" dirty="0">
                  <a:solidFill>
                    <a:srgbClr val="A5F951"/>
                  </a:solidFill>
                  <a:latin typeface="Staatliches"/>
                  <a:ea typeface="Staatliches"/>
                  <a:cs typeface="Staatliches"/>
                  <a:sym typeface="Staatliches"/>
                </a:rPr>
                <a:t> </a:t>
              </a:r>
              <a:br>
                <a:rPr lang="en-US" sz="13000" dirty="0">
                  <a:solidFill>
                    <a:srgbClr val="A5F951"/>
                  </a:solidFill>
                  <a:latin typeface="Staatliches"/>
                  <a:ea typeface="Staatliches"/>
                  <a:cs typeface="Staatliches"/>
                  <a:sym typeface="Staatliches"/>
                </a:rPr>
              </a:br>
              <a:r>
                <a:rPr lang="en-US" sz="13000" dirty="0">
                  <a:solidFill>
                    <a:srgbClr val="A5F951"/>
                  </a:solidFill>
                  <a:latin typeface="Staatliches"/>
                  <a:ea typeface="Staatliches"/>
                  <a:cs typeface="Staatliches"/>
                  <a:sym typeface="Staatliches"/>
                </a:rPr>
                <a:t>headed in 2026?</a:t>
              </a:r>
              <a:endParaRPr lang="en-US" sz="13000" u="none" dirty="0">
                <a:solidFill>
                  <a:srgbClr val="A5F951"/>
                </a:solidFill>
                <a:latin typeface="Staatliches"/>
                <a:ea typeface="Staatliches"/>
                <a:cs typeface="Staatliches"/>
                <a:sym typeface="Staatliches"/>
              </a:endParaRPr>
            </a:p>
          </p:txBody>
        </p:sp>
        <p:sp>
          <p:nvSpPr>
            <p:cNvPr id="14" name="TextBox 14">
              <a:extLst>
                <a:ext uri="{FF2B5EF4-FFF2-40B4-BE49-F238E27FC236}">
                  <a16:creationId xmlns:a16="http://schemas.microsoft.com/office/drawing/2014/main" id="{D8B52331-EB31-6B96-F581-471D5364992B}"/>
                </a:ext>
              </a:extLst>
            </p:cNvPr>
            <p:cNvSpPr txBox="1"/>
            <p:nvPr/>
          </p:nvSpPr>
          <p:spPr>
            <a:xfrm>
              <a:off x="0" y="2586258"/>
              <a:ext cx="13070517" cy="619059"/>
            </a:xfrm>
            <a:prstGeom prst="rect">
              <a:avLst/>
            </a:prstGeom>
          </p:spPr>
          <p:txBody>
            <a:bodyPr lIns="0" tIns="0" rIns="0" bIns="0" rtlCol="0" anchor="t">
              <a:spAutoFit/>
            </a:bodyPr>
            <a:lstStyle/>
            <a:p>
              <a:pPr marL="0" lvl="0" indent="0" algn="l">
                <a:lnSpc>
                  <a:spcPts val="3600"/>
                </a:lnSpc>
                <a:spcBef>
                  <a:spcPct val="0"/>
                </a:spcBef>
              </a:pP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A823D580-7BCF-B959-CF13-2365970CD57B}"/>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extLst>
      <p:ext uri="{BB962C8B-B14F-4D97-AF65-F5344CB8AC3E}">
        <p14:creationId xmlns:p14="http://schemas.microsoft.com/office/powerpoint/2010/main" val="330826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4635BFA-DC11-C3F7-5BD2-0B6727AE482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8ED1D2A-996F-489C-99DD-2FE64B5B1C2E}"/>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7D4541F9-B381-BA29-3436-FA37BFCA1F90}"/>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BB890B23-B38E-C9BD-DE39-4A48E71DA2FB}"/>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826C932D-0777-D95D-B45E-6C7CA6865C04}"/>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EC1B6193-EE83-13D6-2FED-78E6014080F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1CCCB5DA-7E06-86D8-2080-6DB7E7BE7DE0}"/>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51400323-7D5D-4AF0-8952-52DF247FF089}"/>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691D60C1-C2E7-2852-F2AD-868F94A21CE2}"/>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84433B63-7889-B22B-2EBC-4C5000E3C0A5}"/>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33935E2A-F00D-E77A-548C-37CBD48AC47C}"/>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a:extLst>
              <a:ext uri="{FF2B5EF4-FFF2-40B4-BE49-F238E27FC236}">
                <a16:creationId xmlns:a16="http://schemas.microsoft.com/office/drawing/2014/main" id="{EC99D062-54AD-0E2D-3785-3A50F13F268A}"/>
              </a:ext>
            </a:extLst>
          </p:cNvPr>
          <p:cNvGrpSpPr/>
          <p:nvPr/>
        </p:nvGrpSpPr>
        <p:grpSpPr>
          <a:xfrm>
            <a:off x="5108977" y="1617209"/>
            <a:ext cx="9820779" cy="3944387"/>
            <a:chOff x="-23855" y="-2053866"/>
            <a:chExt cx="13094372" cy="5259183"/>
          </a:xfrm>
        </p:grpSpPr>
        <p:sp>
          <p:nvSpPr>
            <p:cNvPr id="13" name="TextBox 13">
              <a:extLst>
                <a:ext uri="{FF2B5EF4-FFF2-40B4-BE49-F238E27FC236}">
                  <a16:creationId xmlns:a16="http://schemas.microsoft.com/office/drawing/2014/main" id="{63E7B878-EBFD-C016-DD4C-1ED08A41DA22}"/>
                </a:ext>
              </a:extLst>
            </p:cNvPr>
            <p:cNvSpPr txBox="1"/>
            <p:nvPr/>
          </p:nvSpPr>
          <p:spPr>
            <a:xfrm>
              <a:off x="-23855" y="-2053866"/>
              <a:ext cx="13070517" cy="1661311"/>
            </a:xfrm>
            <a:prstGeom prst="rect">
              <a:avLst/>
            </a:prstGeom>
          </p:spPr>
          <p:txBody>
            <a:bodyPr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2026 TMSA elevate</a:t>
              </a:r>
              <a:endParaRPr lang="en-US" sz="10039" u="none" dirty="0">
                <a:solidFill>
                  <a:srgbClr val="A5F951"/>
                </a:solidFill>
                <a:latin typeface="Staatliches"/>
                <a:ea typeface="Staatliches"/>
                <a:cs typeface="Staatliches"/>
                <a:sym typeface="Staatliches"/>
              </a:endParaRPr>
            </a:p>
          </p:txBody>
        </p:sp>
        <p:sp>
          <p:nvSpPr>
            <p:cNvPr id="14" name="TextBox 14">
              <a:extLst>
                <a:ext uri="{FF2B5EF4-FFF2-40B4-BE49-F238E27FC236}">
                  <a16:creationId xmlns:a16="http://schemas.microsoft.com/office/drawing/2014/main" id="{A300BCDB-E732-F71F-32A1-FA3576CC760A}"/>
                </a:ext>
              </a:extLst>
            </p:cNvPr>
            <p:cNvSpPr txBox="1"/>
            <p:nvPr/>
          </p:nvSpPr>
          <p:spPr>
            <a:xfrm>
              <a:off x="0" y="2586258"/>
              <a:ext cx="13070517" cy="619059"/>
            </a:xfrm>
            <a:prstGeom prst="rect">
              <a:avLst/>
            </a:prstGeom>
          </p:spPr>
          <p:txBody>
            <a:bodyPr lIns="0" tIns="0" rIns="0" bIns="0" rtlCol="0" anchor="t">
              <a:spAutoFit/>
            </a:bodyPr>
            <a:lstStyle/>
            <a:p>
              <a:pPr marL="0" lvl="0" indent="0" algn="l">
                <a:lnSpc>
                  <a:spcPts val="3600"/>
                </a:lnSpc>
                <a:spcBef>
                  <a:spcPct val="0"/>
                </a:spcBef>
              </a:pP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876A9C9B-F08F-1AB7-7026-0C4170CABEE1}"/>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
        <p:nvSpPr>
          <p:cNvPr id="21" name="TextBox 20">
            <a:extLst>
              <a:ext uri="{FF2B5EF4-FFF2-40B4-BE49-F238E27FC236}">
                <a16:creationId xmlns:a16="http://schemas.microsoft.com/office/drawing/2014/main" id="{6F7C6E6E-A1D2-0A98-5944-ACD6DEBAC2AE}"/>
              </a:ext>
            </a:extLst>
          </p:cNvPr>
          <p:cNvSpPr txBox="1"/>
          <p:nvPr/>
        </p:nvSpPr>
        <p:spPr>
          <a:xfrm>
            <a:off x="4038600" y="3248220"/>
            <a:ext cx="10891156" cy="682366"/>
          </a:xfrm>
          <a:prstGeom prst="rect">
            <a:avLst/>
          </a:prstGeom>
          <a:noFill/>
        </p:spPr>
        <p:txBody>
          <a:bodyPr wrap="square">
            <a:spAutoFit/>
          </a:bodyPr>
          <a:lstStyle/>
          <a:p>
            <a:pPr lvl="0" algn="l">
              <a:lnSpc>
                <a:spcPts val="3600"/>
              </a:lnSpc>
              <a:spcBef>
                <a:spcPct val="0"/>
              </a:spcBef>
            </a:pPr>
            <a:r>
              <a:rPr lang="en-US" sz="6600" u="none" dirty="0">
                <a:solidFill>
                  <a:srgbClr val="FFFFFF"/>
                </a:solidFill>
                <a:latin typeface="Staatliches"/>
                <a:ea typeface="Staatliches"/>
                <a:cs typeface="Staatliches"/>
                <a:sym typeface="Staatliches"/>
              </a:rPr>
              <a:t>Denver, Colorado | June 5-7, 2026</a:t>
            </a:r>
          </a:p>
        </p:txBody>
      </p:sp>
      <p:pic>
        <p:nvPicPr>
          <p:cNvPr id="17" name="Picture 16">
            <a:extLst>
              <a:ext uri="{FF2B5EF4-FFF2-40B4-BE49-F238E27FC236}">
                <a16:creationId xmlns:a16="http://schemas.microsoft.com/office/drawing/2014/main" id="{572D5670-8554-3199-E125-6AD98F749DD8}"/>
              </a:ext>
            </a:extLst>
          </p:cNvPr>
          <p:cNvPicPr>
            <a:picLocks noChangeAspect="1"/>
          </p:cNvPicPr>
          <p:nvPr/>
        </p:nvPicPr>
        <p:blipFill>
          <a:blip r:embed="rId5"/>
          <a:stretch>
            <a:fillRect/>
          </a:stretch>
        </p:blipFill>
        <p:spPr>
          <a:xfrm>
            <a:off x="5366728" y="4034068"/>
            <a:ext cx="8234899" cy="5462754"/>
          </a:xfrm>
          <a:prstGeom prst="rect">
            <a:avLst/>
          </a:prstGeom>
        </p:spPr>
      </p:pic>
    </p:spTree>
    <p:extLst>
      <p:ext uri="{BB962C8B-B14F-4D97-AF65-F5344CB8AC3E}">
        <p14:creationId xmlns:p14="http://schemas.microsoft.com/office/powerpoint/2010/main" val="31632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AF54FC8-E447-0A01-47AC-F52D890AB9F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A01EAB-7494-F779-F289-5B34F2BB788D}"/>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4C25380E-A429-75BF-5115-23635B65B23A}"/>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B39C3E31-E34D-394A-F907-DE4E5C53A5A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9717CBD6-CE02-BA86-1D81-06C1BAB89089}"/>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18DD04D1-3A45-576A-BA4D-1DDB2CEEB1B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E3E32587-B56D-3225-1AEE-6CB00D1969CE}"/>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53645E2A-0B62-1DBA-D183-330D4DC3E4FF}"/>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C2209BDF-D1B6-184A-8D8E-9D4BB7A295FD}"/>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DE8F55B5-74B0-198A-9A04-C34052A10189}"/>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9B3C63D5-D4E5-6A0A-6C42-63BC03335723}"/>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a:extLst>
              <a:ext uri="{FF2B5EF4-FFF2-40B4-BE49-F238E27FC236}">
                <a16:creationId xmlns:a16="http://schemas.microsoft.com/office/drawing/2014/main" id="{BF06A72C-BE28-C7FE-3230-2380F80967C2}"/>
              </a:ext>
            </a:extLst>
          </p:cNvPr>
          <p:cNvGrpSpPr/>
          <p:nvPr/>
        </p:nvGrpSpPr>
        <p:grpSpPr>
          <a:xfrm>
            <a:off x="5108977" y="1617209"/>
            <a:ext cx="9820779" cy="3944387"/>
            <a:chOff x="-23855" y="-2053866"/>
            <a:chExt cx="13094372" cy="5259183"/>
          </a:xfrm>
        </p:grpSpPr>
        <p:sp>
          <p:nvSpPr>
            <p:cNvPr id="13" name="TextBox 13">
              <a:extLst>
                <a:ext uri="{FF2B5EF4-FFF2-40B4-BE49-F238E27FC236}">
                  <a16:creationId xmlns:a16="http://schemas.microsoft.com/office/drawing/2014/main" id="{367EC7B6-6E99-094A-47CF-2FA65A6FB41F}"/>
                </a:ext>
              </a:extLst>
            </p:cNvPr>
            <p:cNvSpPr txBox="1"/>
            <p:nvPr/>
          </p:nvSpPr>
          <p:spPr>
            <a:xfrm>
              <a:off x="-23855" y="-2053866"/>
              <a:ext cx="13070517" cy="1661311"/>
            </a:xfrm>
            <a:prstGeom prst="rect">
              <a:avLst/>
            </a:prstGeom>
          </p:spPr>
          <p:txBody>
            <a:bodyPr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2026 TMSA elevate</a:t>
              </a:r>
              <a:endParaRPr lang="en-US" sz="10039" u="none" dirty="0">
                <a:solidFill>
                  <a:srgbClr val="A5F951"/>
                </a:solidFill>
                <a:latin typeface="Staatliches"/>
                <a:ea typeface="Staatliches"/>
                <a:cs typeface="Staatliches"/>
                <a:sym typeface="Staatliches"/>
              </a:endParaRPr>
            </a:p>
          </p:txBody>
        </p:sp>
        <p:sp>
          <p:nvSpPr>
            <p:cNvPr id="14" name="TextBox 14">
              <a:extLst>
                <a:ext uri="{FF2B5EF4-FFF2-40B4-BE49-F238E27FC236}">
                  <a16:creationId xmlns:a16="http://schemas.microsoft.com/office/drawing/2014/main" id="{D04E2D6E-6DA4-32CF-33F5-8D32745B5EF8}"/>
                </a:ext>
              </a:extLst>
            </p:cNvPr>
            <p:cNvSpPr txBox="1"/>
            <p:nvPr/>
          </p:nvSpPr>
          <p:spPr>
            <a:xfrm>
              <a:off x="0" y="2586258"/>
              <a:ext cx="13070517" cy="619059"/>
            </a:xfrm>
            <a:prstGeom prst="rect">
              <a:avLst/>
            </a:prstGeom>
          </p:spPr>
          <p:txBody>
            <a:bodyPr lIns="0" tIns="0" rIns="0" bIns="0" rtlCol="0" anchor="t">
              <a:spAutoFit/>
            </a:bodyPr>
            <a:lstStyle/>
            <a:p>
              <a:pPr marL="0" lvl="0" indent="0" algn="l">
                <a:lnSpc>
                  <a:spcPts val="3600"/>
                </a:lnSpc>
                <a:spcBef>
                  <a:spcPct val="0"/>
                </a:spcBef>
              </a:pP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ABC32D16-B427-911D-EA78-50D1B1664C1C}"/>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
        <p:nvSpPr>
          <p:cNvPr id="21" name="TextBox 20">
            <a:extLst>
              <a:ext uri="{FF2B5EF4-FFF2-40B4-BE49-F238E27FC236}">
                <a16:creationId xmlns:a16="http://schemas.microsoft.com/office/drawing/2014/main" id="{74B861C7-DEE3-832D-12DF-30425DB316DD}"/>
              </a:ext>
            </a:extLst>
          </p:cNvPr>
          <p:cNvSpPr txBox="1"/>
          <p:nvPr/>
        </p:nvSpPr>
        <p:spPr>
          <a:xfrm>
            <a:off x="4038600" y="3248220"/>
            <a:ext cx="10891156" cy="1986057"/>
          </a:xfrm>
          <a:prstGeom prst="rect">
            <a:avLst/>
          </a:prstGeom>
          <a:noFill/>
        </p:spPr>
        <p:txBody>
          <a:bodyPr wrap="square">
            <a:spAutoFit/>
          </a:bodyPr>
          <a:lstStyle/>
          <a:p>
            <a:pPr lvl="0" algn="ctr">
              <a:lnSpc>
                <a:spcPts val="3600"/>
              </a:lnSpc>
              <a:spcBef>
                <a:spcPct val="0"/>
              </a:spcBef>
            </a:pPr>
            <a:r>
              <a:rPr lang="en-US" sz="6600" u="none" dirty="0">
                <a:solidFill>
                  <a:srgbClr val="FFFFFF"/>
                </a:solidFill>
                <a:latin typeface="Staatliches"/>
                <a:ea typeface="Staatliches"/>
                <a:cs typeface="Staatliches"/>
                <a:sym typeface="Staatliches"/>
              </a:rPr>
              <a:t>Denver, Colorado | June 5-7, 2026</a:t>
            </a:r>
          </a:p>
          <a:p>
            <a:pPr lvl="0" algn="ctr">
              <a:lnSpc>
                <a:spcPts val="3600"/>
              </a:lnSpc>
              <a:spcBef>
                <a:spcPct val="0"/>
              </a:spcBef>
            </a:pPr>
            <a:endParaRPr lang="en-US" sz="6600" dirty="0">
              <a:solidFill>
                <a:srgbClr val="FFFFFF"/>
              </a:solidFill>
              <a:latin typeface="Staatliches"/>
              <a:ea typeface="Staatliches"/>
              <a:cs typeface="Staatliches"/>
              <a:sym typeface="Staatliches"/>
            </a:endParaRPr>
          </a:p>
          <a:p>
            <a:pPr lvl="0" algn="ctr">
              <a:lnSpc>
                <a:spcPts val="3600"/>
              </a:lnSpc>
              <a:spcBef>
                <a:spcPct val="0"/>
              </a:spcBef>
            </a:pPr>
            <a:endParaRPr lang="en-US" sz="6600" u="none" dirty="0">
              <a:solidFill>
                <a:srgbClr val="FFFFFF"/>
              </a:solidFill>
              <a:latin typeface="Staatliches"/>
              <a:ea typeface="Staatliches"/>
              <a:cs typeface="Staatliches"/>
              <a:sym typeface="Staatliches"/>
            </a:endParaRPr>
          </a:p>
          <a:p>
            <a:pPr lvl="0" algn="ctr">
              <a:lnSpc>
                <a:spcPts val="3600"/>
              </a:lnSpc>
              <a:spcBef>
                <a:spcPct val="0"/>
              </a:spcBef>
            </a:pPr>
            <a:r>
              <a:rPr lang="en-US" sz="4400" dirty="0">
                <a:solidFill>
                  <a:srgbClr val="FFFFFF"/>
                </a:solidFill>
                <a:latin typeface="Staatliches"/>
                <a:ea typeface="Staatliches"/>
                <a:cs typeface="Staatliches"/>
                <a:sym typeface="Staatliches"/>
              </a:rPr>
              <a:t>FLASH SALE</a:t>
            </a:r>
            <a:endParaRPr lang="en-US" sz="4400" u="none" dirty="0">
              <a:solidFill>
                <a:srgbClr val="FFFFFF"/>
              </a:solidFill>
              <a:latin typeface="Staatliches"/>
              <a:ea typeface="Staatliches"/>
              <a:cs typeface="Staatliches"/>
              <a:sym typeface="Staatliches"/>
            </a:endParaRPr>
          </a:p>
        </p:txBody>
      </p:sp>
      <p:pic>
        <p:nvPicPr>
          <p:cNvPr id="17" name="Picture 16" descr="A qr code with a few black squares&#10;&#10;AI-generated content may be incorrect.">
            <a:extLst>
              <a:ext uri="{FF2B5EF4-FFF2-40B4-BE49-F238E27FC236}">
                <a16:creationId xmlns:a16="http://schemas.microsoft.com/office/drawing/2014/main" id="{5C2F637F-9314-BB0A-05F0-5A66BCC5E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7022" y="5641035"/>
            <a:ext cx="4194312" cy="4194312"/>
          </a:xfrm>
          <a:prstGeom prst="rect">
            <a:avLst/>
          </a:prstGeom>
        </p:spPr>
      </p:pic>
    </p:spTree>
    <p:extLst>
      <p:ext uri="{BB962C8B-B14F-4D97-AF65-F5344CB8AC3E}">
        <p14:creationId xmlns:p14="http://schemas.microsoft.com/office/powerpoint/2010/main" val="304947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84D5921-D0A5-0D68-2120-223C287600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85CDE63-7847-517C-41A7-AFF1959CFB4A}"/>
              </a:ext>
            </a:extLst>
          </p:cNvPr>
          <p:cNvGrpSpPr/>
          <p:nvPr/>
        </p:nvGrpSpPr>
        <p:grpSpPr>
          <a:xfrm>
            <a:off x="3040154" y="3443447"/>
            <a:ext cx="342900" cy="1028700"/>
            <a:chOff x="0" y="0"/>
            <a:chExt cx="457200" cy="1371600"/>
          </a:xfrm>
        </p:grpSpPr>
        <p:grpSp>
          <p:nvGrpSpPr>
            <p:cNvPr id="3" name="Group 3">
              <a:extLst>
                <a:ext uri="{FF2B5EF4-FFF2-40B4-BE49-F238E27FC236}">
                  <a16:creationId xmlns:a16="http://schemas.microsoft.com/office/drawing/2014/main" id="{CA22F29C-CA8A-DF79-D15F-09C47CF3A096}"/>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D039A185-49E3-F450-BC2C-FF280F7FD492}"/>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FCE443D1-9D55-F1B4-F0D2-FFC6920036C6}"/>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F9CEE9EA-AA90-A70E-7897-62FA8DCDDC2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C663F42C-6F06-7633-A42F-7344F4D99B5F}"/>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3F01B144-71C6-7D04-C2BB-BE0F1C55C4F2}"/>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9" name="Freeform 9">
            <a:extLst>
              <a:ext uri="{FF2B5EF4-FFF2-40B4-BE49-F238E27FC236}">
                <a16:creationId xmlns:a16="http://schemas.microsoft.com/office/drawing/2014/main" id="{81411537-9D58-0868-D6C5-274A101DECD6}"/>
              </a:ext>
            </a:extLst>
          </p:cNvPr>
          <p:cNvSpPr/>
          <p:nvPr/>
        </p:nvSpPr>
        <p:spPr>
          <a:xfrm rot="-9590322">
            <a:off x="-813670" y="8464514"/>
            <a:ext cx="6818826" cy="3644972"/>
          </a:xfrm>
          <a:custGeom>
            <a:avLst/>
            <a:gdLst/>
            <a:ahLst/>
            <a:cxnLst/>
            <a:rect l="l" t="t" r="r" b="b"/>
            <a:pathLst>
              <a:path w="6818826" h="3644972">
                <a:moveTo>
                  <a:pt x="0" y="0"/>
                </a:moveTo>
                <a:lnTo>
                  <a:pt x="6818826" y="0"/>
                </a:lnTo>
                <a:lnTo>
                  <a:pt x="6818826"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DF9185F7-11AB-815D-894A-97DF8411C737}"/>
              </a:ext>
            </a:extLst>
          </p:cNvPr>
          <p:cNvSpPr/>
          <p:nvPr/>
        </p:nvSpPr>
        <p:spPr>
          <a:xfrm rot="2311590">
            <a:off x="13321678" y="-1414100"/>
            <a:ext cx="6818826" cy="3644972"/>
          </a:xfrm>
          <a:custGeom>
            <a:avLst/>
            <a:gdLst/>
            <a:ahLst/>
            <a:cxnLst/>
            <a:rect l="l" t="t" r="r" b="b"/>
            <a:pathLst>
              <a:path w="6818826" h="3644972">
                <a:moveTo>
                  <a:pt x="0" y="0"/>
                </a:moveTo>
                <a:lnTo>
                  <a:pt x="6818825" y="0"/>
                </a:lnTo>
                <a:lnTo>
                  <a:pt x="6818825" y="3644972"/>
                </a:lnTo>
                <a:lnTo>
                  <a:pt x="0" y="3644972"/>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54AC2A76-68B3-DB3F-5F24-DB4389FDCBBC}"/>
              </a:ext>
            </a:extLst>
          </p:cNvPr>
          <p:cNvSpPr>
            <a:spLocks noGrp="1" noRot="1" noMove="1" noResize="1" noEditPoints="1" noAdjustHandles="1" noChangeArrowheads="1" noChangeShapeType="1"/>
          </p:cNvSpPr>
          <p:nvPr/>
        </p:nvSpPr>
        <p:spPr>
          <a:xfrm>
            <a:off x="13170670" y="180158"/>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dirty="0"/>
          </a:p>
        </p:txBody>
      </p:sp>
      <p:grpSp>
        <p:nvGrpSpPr>
          <p:cNvPr id="12" name="Group 12">
            <a:extLst>
              <a:ext uri="{FF2B5EF4-FFF2-40B4-BE49-F238E27FC236}">
                <a16:creationId xmlns:a16="http://schemas.microsoft.com/office/drawing/2014/main" id="{1A7CCF65-A90F-A7BB-ACE0-489C3BEDB948}"/>
              </a:ext>
            </a:extLst>
          </p:cNvPr>
          <p:cNvGrpSpPr/>
          <p:nvPr/>
        </p:nvGrpSpPr>
        <p:grpSpPr>
          <a:xfrm>
            <a:off x="4260447" y="3196663"/>
            <a:ext cx="9802888" cy="2403987"/>
            <a:chOff x="0" y="0"/>
            <a:chExt cx="13070517" cy="3205316"/>
          </a:xfrm>
        </p:grpSpPr>
        <p:sp>
          <p:nvSpPr>
            <p:cNvPr id="13" name="TextBox 13">
              <a:extLst>
                <a:ext uri="{FF2B5EF4-FFF2-40B4-BE49-F238E27FC236}">
                  <a16:creationId xmlns:a16="http://schemas.microsoft.com/office/drawing/2014/main" id="{34C218F7-278D-6F99-1B68-716947E01F56}"/>
                </a:ext>
              </a:extLst>
            </p:cNvPr>
            <p:cNvSpPr txBox="1"/>
            <p:nvPr/>
          </p:nvSpPr>
          <p:spPr>
            <a:xfrm>
              <a:off x="0" y="276225"/>
              <a:ext cx="13070517" cy="1753467"/>
            </a:xfrm>
            <a:prstGeom prst="rect">
              <a:avLst/>
            </a:prstGeom>
          </p:spPr>
          <p:txBody>
            <a:bodyPr lIns="0" tIns="0" rIns="0" bIns="0" rtlCol="0" anchor="t">
              <a:spAutoFit/>
            </a:bodyPr>
            <a:lstStyle/>
            <a:p>
              <a:pPr marL="0" lvl="0" indent="0" algn="l">
                <a:lnSpc>
                  <a:spcPts val="9135"/>
                </a:lnSpc>
              </a:pPr>
              <a:r>
                <a:rPr lang="en-US" sz="10039" u="none">
                  <a:solidFill>
                    <a:srgbClr val="A5F951"/>
                  </a:solidFill>
                  <a:latin typeface="Staatliches"/>
                  <a:ea typeface="Staatliches"/>
                  <a:cs typeface="Staatliches"/>
                  <a:sym typeface="Staatliches"/>
                </a:rPr>
                <a:t>Thank you!</a:t>
              </a:r>
            </a:p>
          </p:txBody>
        </p:sp>
        <p:sp>
          <p:nvSpPr>
            <p:cNvPr id="14" name="TextBox 14">
              <a:extLst>
                <a:ext uri="{FF2B5EF4-FFF2-40B4-BE49-F238E27FC236}">
                  <a16:creationId xmlns:a16="http://schemas.microsoft.com/office/drawing/2014/main" id="{6D3ACAAA-5152-938B-E7AB-A859302E3A0C}"/>
                </a:ext>
              </a:extLst>
            </p:cNvPr>
            <p:cNvSpPr txBox="1"/>
            <p:nvPr/>
          </p:nvSpPr>
          <p:spPr>
            <a:xfrm>
              <a:off x="0" y="2586258"/>
              <a:ext cx="13070517" cy="619059"/>
            </a:xfrm>
            <a:prstGeom prst="rect">
              <a:avLst/>
            </a:prstGeom>
          </p:spPr>
          <p:txBody>
            <a:bodyPr lIns="0" tIns="0" rIns="0" bIns="0" rtlCol="0" anchor="t">
              <a:spAutoFit/>
            </a:bodyPr>
            <a:lstStyle/>
            <a:p>
              <a:pPr marL="0" lvl="0" indent="0" algn="l">
                <a:lnSpc>
                  <a:spcPts val="3600"/>
                </a:lnSpc>
                <a:spcBef>
                  <a:spcPct val="0"/>
                </a:spcBef>
              </a:pPr>
              <a:endParaRPr lang="en-US" sz="3000" u="none" dirty="0">
                <a:solidFill>
                  <a:srgbClr val="FFFFFF"/>
                </a:solidFill>
                <a:latin typeface="Staatliches"/>
                <a:ea typeface="Staatliches"/>
                <a:cs typeface="Staatliches"/>
                <a:sym typeface="Staatliches"/>
              </a:endParaRPr>
            </a:p>
          </p:txBody>
        </p:sp>
      </p:grpSp>
      <p:sp>
        <p:nvSpPr>
          <p:cNvPr id="15" name="TextBox 38">
            <a:extLst>
              <a:ext uri="{FF2B5EF4-FFF2-40B4-BE49-F238E27FC236}">
                <a16:creationId xmlns:a16="http://schemas.microsoft.com/office/drawing/2014/main" id="{3EBE88CA-39DD-65C1-BCCD-010A943F2FE8}"/>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extLst>
      <p:ext uri="{BB962C8B-B14F-4D97-AF65-F5344CB8AC3E}">
        <p14:creationId xmlns:p14="http://schemas.microsoft.com/office/powerpoint/2010/main" val="179275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5400000">
            <a:off x="12021838" y="653268"/>
            <a:ext cx="8659140" cy="9071480"/>
          </a:xfrm>
          <a:custGeom>
            <a:avLst/>
            <a:gdLst/>
            <a:ahLst/>
            <a:cxnLst/>
            <a:rect l="l" t="t" r="r" b="b"/>
            <a:pathLst>
              <a:path w="8659140" h="9071480">
                <a:moveTo>
                  <a:pt x="0" y="0"/>
                </a:moveTo>
                <a:lnTo>
                  <a:pt x="8659139" y="0"/>
                </a:lnTo>
                <a:lnTo>
                  <a:pt x="8659139" y="9071480"/>
                </a:lnTo>
                <a:lnTo>
                  <a:pt x="0" y="907148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17945100" y="0"/>
            <a:ext cx="342900" cy="1028700"/>
            <a:chOff x="0" y="0"/>
            <a:chExt cx="457200" cy="1371600"/>
          </a:xfrm>
        </p:grpSpPr>
        <p:grpSp>
          <p:nvGrpSpPr>
            <p:cNvPr id="10" name="Group 10"/>
            <p:cNvGrpSpPr/>
            <p:nvPr/>
          </p:nvGrpSpPr>
          <p:grpSpPr>
            <a:xfrm>
              <a:off x="0" y="0"/>
              <a:ext cx="457200" cy="45720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p:cNvGrpSpPr/>
            <p:nvPr/>
          </p:nvGrpSpPr>
          <p:grpSpPr>
            <a:xfrm>
              <a:off x="0" y="457200"/>
              <a:ext cx="457200" cy="457200"/>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p:cNvGrpSpPr/>
            <p:nvPr/>
          </p:nvGrpSpPr>
          <p:grpSpPr>
            <a:xfrm>
              <a:off x="0" y="914400"/>
              <a:ext cx="457200" cy="45720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16" name="Group 16"/>
          <p:cNvGrpSpPr/>
          <p:nvPr/>
        </p:nvGrpSpPr>
        <p:grpSpPr>
          <a:xfrm rot="-5400000">
            <a:off x="1371600" y="8915400"/>
            <a:ext cx="342900" cy="1028700"/>
            <a:chOff x="0" y="0"/>
            <a:chExt cx="457200" cy="1371600"/>
          </a:xfrm>
        </p:grpSpPr>
        <p:grpSp>
          <p:nvGrpSpPr>
            <p:cNvPr id="17" name="Group 17"/>
            <p:cNvGrpSpPr/>
            <p:nvPr/>
          </p:nvGrpSpPr>
          <p:grpSpPr>
            <a:xfrm>
              <a:off x="0" y="0"/>
              <a:ext cx="457200" cy="457200"/>
              <a:chOff x="0" y="0"/>
              <a:chExt cx="1913890" cy="1913890"/>
            </a:xfrm>
          </p:grpSpPr>
          <p:sp>
            <p:nvSpPr>
              <p:cNvPr id="18" name="Freeform 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9" name="Group 19"/>
            <p:cNvGrpSpPr/>
            <p:nvPr/>
          </p:nvGrpSpPr>
          <p:grpSpPr>
            <a:xfrm>
              <a:off x="0" y="457200"/>
              <a:ext cx="457200" cy="457200"/>
              <a:chOff x="0" y="0"/>
              <a:chExt cx="1913890" cy="1913890"/>
            </a:xfrm>
          </p:grpSpPr>
          <p:sp>
            <p:nvSpPr>
              <p:cNvPr id="20" name="Freeform 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21" name="Group 21"/>
            <p:cNvGrpSpPr/>
            <p:nvPr/>
          </p:nvGrpSpPr>
          <p:grpSpPr>
            <a:xfrm>
              <a:off x="0" y="914400"/>
              <a:ext cx="457200" cy="457200"/>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23" name="Freeform 23"/>
          <p:cNvSpPr>
            <a:spLocks noGrp="1" noRot="1" noMove="1" noResize="1" noEditPoints="1" noAdjustHandles="1" noChangeArrowheads="1" noChangeShapeType="1"/>
          </p:cNvSpPr>
          <p:nvPr/>
        </p:nvSpPr>
        <p:spPr>
          <a:xfrm>
            <a:off x="13134639" y="270541"/>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a:p>
        </p:txBody>
      </p:sp>
      <p:grpSp>
        <p:nvGrpSpPr>
          <p:cNvPr id="24" name="Group 24"/>
          <p:cNvGrpSpPr/>
          <p:nvPr/>
        </p:nvGrpSpPr>
        <p:grpSpPr>
          <a:xfrm>
            <a:off x="1028700" y="3398687"/>
            <a:ext cx="6764079" cy="4163076"/>
            <a:chOff x="0" y="276225"/>
            <a:chExt cx="9018772" cy="5550768"/>
          </a:xfrm>
        </p:grpSpPr>
        <p:sp>
          <p:nvSpPr>
            <p:cNvPr id="25" name="TextBox 25"/>
            <p:cNvSpPr txBox="1"/>
            <p:nvPr/>
          </p:nvSpPr>
          <p:spPr>
            <a:xfrm>
              <a:off x="0" y="276225"/>
              <a:ext cx="8790172" cy="1661309"/>
            </a:xfrm>
            <a:prstGeom prst="rect">
              <a:avLst/>
            </a:prstGeom>
          </p:spPr>
          <p:txBody>
            <a:bodyPr lIns="0" tIns="0" rIns="0" bIns="0" rtlCol="0" anchor="t">
              <a:spAutoFit/>
            </a:bodyPr>
            <a:lstStyle/>
            <a:p>
              <a:pPr marL="0" lvl="0" indent="0" algn="l">
                <a:lnSpc>
                  <a:spcPts val="9135"/>
                </a:lnSpc>
              </a:pPr>
              <a:r>
                <a:rPr lang="en-US" sz="10039" dirty="0">
                  <a:solidFill>
                    <a:srgbClr val="A5F951"/>
                  </a:solidFill>
                  <a:latin typeface="Staatliches"/>
                  <a:ea typeface="Staatliches"/>
                  <a:cs typeface="Staatliches"/>
                  <a:sym typeface="Staatliches"/>
                </a:rPr>
                <a:t>vision</a:t>
              </a:r>
              <a:endParaRPr lang="en-US" sz="10039" u="none" dirty="0">
                <a:solidFill>
                  <a:srgbClr val="A5F951"/>
                </a:solidFill>
                <a:latin typeface="Staatliches"/>
                <a:ea typeface="Staatliches"/>
                <a:cs typeface="Staatliches"/>
                <a:sym typeface="Staatliches"/>
              </a:endParaRPr>
            </a:p>
          </p:txBody>
        </p:sp>
        <p:sp>
          <p:nvSpPr>
            <p:cNvPr id="26" name="TextBox 26"/>
            <p:cNvSpPr txBox="1"/>
            <p:nvPr/>
          </p:nvSpPr>
          <p:spPr>
            <a:xfrm>
              <a:off x="228600" y="2344928"/>
              <a:ext cx="8790172" cy="3482065"/>
            </a:xfrm>
            <a:prstGeom prst="rect">
              <a:avLst/>
            </a:prstGeom>
          </p:spPr>
          <p:txBody>
            <a:bodyPr lIns="0" tIns="0" rIns="0" bIns="0" rtlCol="0" anchor="t">
              <a:spAutoFit/>
            </a:bodyPr>
            <a:lstStyle/>
            <a:p>
              <a:pPr marL="0" lvl="0" indent="0" algn="l">
                <a:lnSpc>
                  <a:spcPts val="3360"/>
                </a:lnSpc>
              </a:pPr>
              <a:r>
                <a:rPr lang="en-US" sz="2800" u="none" dirty="0">
                  <a:solidFill>
                    <a:srgbClr val="FFFFFF"/>
                  </a:solidFill>
                  <a:latin typeface="Ruda"/>
                  <a:ea typeface="Ruda"/>
                  <a:cs typeface="Ruda"/>
                  <a:sym typeface="Ruda"/>
                </a:rPr>
                <a:t>TMSA's vision is to be the pre-eminent non-profit sales and marketing association that transportation and logistics professionals turn to for industry-specific education, connections and resources.</a:t>
              </a:r>
            </a:p>
          </p:txBody>
        </p:sp>
      </p:grpSp>
      <p:sp>
        <p:nvSpPr>
          <p:cNvPr id="28" name="TextBox 38">
            <a:extLst>
              <a:ext uri="{FF2B5EF4-FFF2-40B4-BE49-F238E27FC236}">
                <a16:creationId xmlns:a16="http://schemas.microsoft.com/office/drawing/2014/main" id="{7AA1C08A-D191-D98B-CC13-990CFE181857}"/>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grpSp>
        <p:nvGrpSpPr>
          <p:cNvPr id="29" name="Group 24">
            <a:extLst>
              <a:ext uri="{FF2B5EF4-FFF2-40B4-BE49-F238E27FC236}">
                <a16:creationId xmlns:a16="http://schemas.microsoft.com/office/drawing/2014/main" id="{3843A644-D0F9-99FE-EE71-028E2DB620D8}"/>
              </a:ext>
            </a:extLst>
          </p:cNvPr>
          <p:cNvGrpSpPr/>
          <p:nvPr/>
        </p:nvGrpSpPr>
        <p:grpSpPr>
          <a:xfrm>
            <a:off x="9838324" y="3360587"/>
            <a:ext cx="6607869" cy="5073209"/>
            <a:chOff x="0" y="276225"/>
            <a:chExt cx="8810492" cy="6764279"/>
          </a:xfrm>
        </p:grpSpPr>
        <p:sp>
          <p:nvSpPr>
            <p:cNvPr id="30" name="TextBox 25">
              <a:extLst>
                <a:ext uri="{FF2B5EF4-FFF2-40B4-BE49-F238E27FC236}">
                  <a16:creationId xmlns:a16="http://schemas.microsoft.com/office/drawing/2014/main" id="{4DBDE802-49C6-CCAA-5C0D-1A059AF2CD04}"/>
                </a:ext>
              </a:extLst>
            </p:cNvPr>
            <p:cNvSpPr txBox="1"/>
            <p:nvPr/>
          </p:nvSpPr>
          <p:spPr>
            <a:xfrm>
              <a:off x="0" y="276225"/>
              <a:ext cx="8790172" cy="1661309"/>
            </a:xfrm>
            <a:prstGeom prst="rect">
              <a:avLst/>
            </a:prstGeom>
          </p:spPr>
          <p:txBody>
            <a:bodyPr lIns="0" tIns="0" rIns="0" bIns="0" rtlCol="0" anchor="t">
              <a:spAutoFit/>
            </a:bodyPr>
            <a:lstStyle/>
            <a:p>
              <a:pPr marL="0" lvl="0" indent="0" algn="l">
                <a:lnSpc>
                  <a:spcPts val="9135"/>
                </a:lnSpc>
              </a:pPr>
              <a:r>
                <a:rPr lang="en-US" sz="10039" u="none" dirty="0">
                  <a:solidFill>
                    <a:srgbClr val="A5F951"/>
                  </a:solidFill>
                  <a:latin typeface="Staatliches"/>
                  <a:ea typeface="Staatliches"/>
                  <a:cs typeface="Staatliches"/>
                  <a:sym typeface="Staatliches"/>
                </a:rPr>
                <a:t>mission</a:t>
              </a:r>
            </a:p>
          </p:txBody>
        </p:sp>
        <p:sp>
          <p:nvSpPr>
            <p:cNvPr id="31" name="TextBox 26">
              <a:extLst>
                <a:ext uri="{FF2B5EF4-FFF2-40B4-BE49-F238E27FC236}">
                  <a16:creationId xmlns:a16="http://schemas.microsoft.com/office/drawing/2014/main" id="{6E649BC2-55D8-31A9-784C-8F0230451BCC}"/>
                </a:ext>
              </a:extLst>
            </p:cNvPr>
            <p:cNvSpPr txBox="1"/>
            <p:nvPr/>
          </p:nvSpPr>
          <p:spPr>
            <a:xfrm>
              <a:off x="20320" y="2395728"/>
              <a:ext cx="8790172" cy="4644776"/>
            </a:xfrm>
            <a:prstGeom prst="rect">
              <a:avLst/>
            </a:prstGeom>
          </p:spPr>
          <p:txBody>
            <a:bodyPr lIns="0" tIns="0" rIns="0" bIns="0" rtlCol="0" anchor="t">
              <a:spAutoFit/>
            </a:bodyPr>
            <a:lstStyle/>
            <a:p>
              <a:pPr marL="0" lvl="0" indent="0" algn="l">
                <a:lnSpc>
                  <a:spcPts val="3360"/>
                </a:lnSpc>
              </a:pPr>
              <a:r>
                <a:rPr lang="en-US" sz="2800" u="none" dirty="0">
                  <a:solidFill>
                    <a:srgbClr val="FFFFFF"/>
                  </a:solidFill>
                  <a:latin typeface="Ruda"/>
                  <a:ea typeface="Ruda"/>
                  <a:cs typeface="Ruda"/>
                  <a:sym typeface="Ruda"/>
                </a:rPr>
                <a:t>TMSA’s mission is to enable sales and marketing professionals to learn and give back to the transportation and logistics industry through education, connections and resources, ultimately strengthening their individual development, their businesses and the industry-at-large.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7945100" y="0"/>
            <a:ext cx="342900" cy="1028700"/>
            <a:chOff x="0" y="0"/>
            <a:chExt cx="457200" cy="1371600"/>
          </a:xfrm>
        </p:grpSpPr>
        <p:grpSp>
          <p:nvGrpSpPr>
            <p:cNvPr id="3" name="Group 3"/>
            <p:cNvGrpSpPr/>
            <p:nvPr/>
          </p:nvGrpSpPr>
          <p:grpSpPr>
            <a:xfrm>
              <a:off x="0" y="0"/>
              <a:ext cx="457200" cy="457200"/>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p:cNvGrpSpPr/>
            <p:nvPr/>
          </p:nvGrpSpPr>
          <p:grpSpPr>
            <a:xfrm>
              <a:off x="0" y="457200"/>
              <a:ext cx="457200" cy="457200"/>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p:cNvGrpSpPr/>
            <p:nvPr/>
          </p:nvGrpSpPr>
          <p:grpSpPr>
            <a:xfrm>
              <a:off x="0" y="914400"/>
              <a:ext cx="457200" cy="457200"/>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p:cNvGrpSpPr/>
          <p:nvPr/>
        </p:nvGrpSpPr>
        <p:grpSpPr>
          <a:xfrm rot="-5400000">
            <a:off x="1371600" y="8915400"/>
            <a:ext cx="342900" cy="1028700"/>
            <a:chOff x="0" y="0"/>
            <a:chExt cx="457200" cy="1371600"/>
          </a:xfrm>
        </p:grpSpPr>
        <p:grpSp>
          <p:nvGrpSpPr>
            <p:cNvPr id="10" name="Group 10"/>
            <p:cNvGrpSpPr/>
            <p:nvPr/>
          </p:nvGrpSpPr>
          <p:grpSpPr>
            <a:xfrm>
              <a:off x="0" y="0"/>
              <a:ext cx="457200" cy="45720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p:cNvGrpSpPr/>
            <p:nvPr/>
          </p:nvGrpSpPr>
          <p:grpSpPr>
            <a:xfrm>
              <a:off x="0" y="457200"/>
              <a:ext cx="457200" cy="457200"/>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p:cNvGrpSpPr/>
            <p:nvPr/>
          </p:nvGrpSpPr>
          <p:grpSpPr>
            <a:xfrm>
              <a:off x="0" y="914400"/>
              <a:ext cx="457200" cy="45720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16" name="Freeform 16"/>
          <p:cNvSpPr/>
          <p:nvPr/>
        </p:nvSpPr>
        <p:spPr>
          <a:xfrm>
            <a:off x="12618488" y="4621781"/>
            <a:ext cx="4640812" cy="4636519"/>
          </a:xfrm>
          <a:custGeom>
            <a:avLst/>
            <a:gdLst/>
            <a:ahLst/>
            <a:cxnLst/>
            <a:rect l="l" t="t" r="r" b="b"/>
            <a:pathLst>
              <a:path w="4640812" h="4636519">
                <a:moveTo>
                  <a:pt x="0" y="0"/>
                </a:moveTo>
                <a:lnTo>
                  <a:pt x="4640812" y="0"/>
                </a:lnTo>
                <a:lnTo>
                  <a:pt x="4640812" y="4636519"/>
                </a:lnTo>
                <a:lnTo>
                  <a:pt x="0" y="463651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a:spLocks noGrp="1" noRot="1" noMove="1" noResize="1" noEditPoints="1" noAdjustHandles="1" noChangeArrowheads="1" noChangeShapeType="1"/>
          </p:cNvSpPr>
          <p:nvPr/>
        </p:nvSpPr>
        <p:spPr>
          <a:xfrm>
            <a:off x="13008528" y="318166"/>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a:p>
        </p:txBody>
      </p:sp>
      <p:grpSp>
        <p:nvGrpSpPr>
          <p:cNvPr id="19" name="Group 19"/>
          <p:cNvGrpSpPr/>
          <p:nvPr/>
        </p:nvGrpSpPr>
        <p:grpSpPr>
          <a:xfrm>
            <a:off x="914400" y="2410362"/>
            <a:ext cx="13801923" cy="2956863"/>
            <a:chOff x="-1798889" y="815292"/>
            <a:chExt cx="18402564" cy="3942485"/>
          </a:xfrm>
        </p:grpSpPr>
        <p:sp>
          <p:nvSpPr>
            <p:cNvPr id="20" name="TextBox 20"/>
            <p:cNvSpPr txBox="1"/>
            <p:nvPr/>
          </p:nvSpPr>
          <p:spPr>
            <a:xfrm>
              <a:off x="-1798889" y="815292"/>
              <a:ext cx="18270484" cy="1188104"/>
            </a:xfrm>
            <a:prstGeom prst="rect">
              <a:avLst/>
            </a:prstGeom>
          </p:spPr>
          <p:txBody>
            <a:bodyPr lIns="0" tIns="0" rIns="0" bIns="0" rtlCol="0" anchor="t">
              <a:spAutoFit/>
            </a:bodyPr>
            <a:lstStyle/>
            <a:p>
              <a:pPr algn="l">
                <a:lnSpc>
                  <a:spcPts val="6480"/>
                </a:lnSpc>
              </a:pPr>
              <a:r>
                <a:rPr lang="en-US" sz="7200" dirty="0">
                  <a:solidFill>
                    <a:srgbClr val="A5F951"/>
                  </a:solidFill>
                  <a:latin typeface="Staatliches"/>
                  <a:ea typeface="Staatliches"/>
                  <a:cs typeface="Staatliches"/>
                  <a:sym typeface="Staatliches"/>
                </a:rPr>
                <a:t>TMSA presidential update</a:t>
              </a:r>
            </a:p>
          </p:txBody>
        </p:sp>
        <p:sp>
          <p:nvSpPr>
            <p:cNvPr id="21" name="TextBox 21"/>
            <p:cNvSpPr txBox="1"/>
            <p:nvPr/>
          </p:nvSpPr>
          <p:spPr>
            <a:xfrm>
              <a:off x="-1666809" y="3019779"/>
              <a:ext cx="18270484" cy="1737998"/>
            </a:xfrm>
            <a:prstGeom prst="rect">
              <a:avLst/>
            </a:prstGeom>
          </p:spPr>
          <p:txBody>
            <a:bodyPr lIns="0" tIns="0" rIns="0" bIns="0" rtlCol="0" anchor="t">
              <a:spAutoFit/>
            </a:bodyPr>
            <a:lstStyle/>
            <a:p>
              <a:pPr marL="0" lvl="0" indent="0" algn="l">
                <a:lnSpc>
                  <a:spcPts val="3360"/>
                </a:lnSpc>
              </a:pPr>
              <a:r>
                <a:rPr lang="en-US" sz="2800" u="none" dirty="0">
                  <a:solidFill>
                    <a:srgbClr val="FFFFFF"/>
                  </a:solidFill>
                  <a:latin typeface="Ruda"/>
                  <a:ea typeface="Ruda"/>
                  <a:cs typeface="Ruda"/>
                  <a:sym typeface="Ruda"/>
                </a:rPr>
                <a:t>Beth Malik</a:t>
              </a:r>
            </a:p>
            <a:p>
              <a:pPr marL="0" lvl="0" indent="0" algn="l">
                <a:lnSpc>
                  <a:spcPts val="3360"/>
                </a:lnSpc>
              </a:pPr>
              <a:r>
                <a:rPr lang="en-US" sz="2800" dirty="0">
                  <a:solidFill>
                    <a:srgbClr val="FFFFFF"/>
                  </a:solidFill>
                  <a:latin typeface="Ruda"/>
                  <a:ea typeface="Ruda"/>
                  <a:cs typeface="Ruda"/>
                  <a:sym typeface="Ruda"/>
                </a:rPr>
                <a:t>President, TMSA</a:t>
              </a:r>
            </a:p>
            <a:p>
              <a:pPr marL="0" lvl="0" indent="0" algn="l">
                <a:lnSpc>
                  <a:spcPts val="3360"/>
                </a:lnSpc>
              </a:pPr>
              <a:r>
                <a:rPr lang="en-US" sz="2800" u="none" dirty="0">
                  <a:solidFill>
                    <a:srgbClr val="FFFFFF"/>
                  </a:solidFill>
                  <a:latin typeface="Ruda"/>
                  <a:ea typeface="Ruda"/>
                  <a:cs typeface="Ruda"/>
                  <a:sym typeface="Ruda"/>
                </a:rPr>
                <a:t>Senior Director of Marketing, SMC</a:t>
              </a:r>
              <a:r>
                <a:rPr lang="en-US" sz="2800" u="none" baseline="30000" dirty="0">
                  <a:solidFill>
                    <a:srgbClr val="FFFFFF"/>
                  </a:solidFill>
                  <a:latin typeface="Ruda"/>
                  <a:ea typeface="Ruda"/>
                  <a:cs typeface="Ruda"/>
                  <a:sym typeface="Ruda"/>
                </a:rPr>
                <a:t>3</a:t>
              </a:r>
            </a:p>
          </p:txBody>
        </p:sp>
      </p:grpSp>
      <p:sp>
        <p:nvSpPr>
          <p:cNvPr id="22" name="TextBox 38">
            <a:extLst>
              <a:ext uri="{FF2B5EF4-FFF2-40B4-BE49-F238E27FC236}">
                <a16:creationId xmlns:a16="http://schemas.microsoft.com/office/drawing/2014/main" id="{2A82D68B-6D0F-1B54-45AC-608A0911E116}"/>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1026" name="Picture 2" descr="Profile photo of Beth Malik, MBA">
            <a:extLst>
              <a:ext uri="{FF2B5EF4-FFF2-40B4-BE49-F238E27FC236}">
                <a16:creationId xmlns:a16="http://schemas.microsoft.com/office/drawing/2014/main" id="{95D9E64F-E440-128F-38FF-86B5033F10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4077" y="3278580"/>
            <a:ext cx="6109273" cy="6109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7945100" y="0"/>
            <a:ext cx="342900" cy="1028700"/>
            <a:chOff x="0" y="0"/>
            <a:chExt cx="457200" cy="1371600"/>
          </a:xfrm>
        </p:grpSpPr>
        <p:grpSp>
          <p:nvGrpSpPr>
            <p:cNvPr id="3" name="Group 3"/>
            <p:cNvGrpSpPr/>
            <p:nvPr/>
          </p:nvGrpSpPr>
          <p:grpSpPr>
            <a:xfrm>
              <a:off x="0" y="0"/>
              <a:ext cx="457200" cy="457200"/>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p:cNvGrpSpPr/>
            <p:nvPr/>
          </p:nvGrpSpPr>
          <p:grpSpPr>
            <a:xfrm>
              <a:off x="0" y="457200"/>
              <a:ext cx="457200" cy="457200"/>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p:cNvGrpSpPr/>
            <p:nvPr/>
          </p:nvGrpSpPr>
          <p:grpSpPr>
            <a:xfrm>
              <a:off x="0" y="914400"/>
              <a:ext cx="457200" cy="457200"/>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p:cNvGrpSpPr/>
          <p:nvPr/>
        </p:nvGrpSpPr>
        <p:grpSpPr>
          <a:xfrm rot="-5400000">
            <a:off x="1371600" y="8915400"/>
            <a:ext cx="342900" cy="1028700"/>
            <a:chOff x="0" y="0"/>
            <a:chExt cx="457200" cy="1371600"/>
          </a:xfrm>
        </p:grpSpPr>
        <p:grpSp>
          <p:nvGrpSpPr>
            <p:cNvPr id="10" name="Group 10"/>
            <p:cNvGrpSpPr/>
            <p:nvPr/>
          </p:nvGrpSpPr>
          <p:grpSpPr>
            <a:xfrm>
              <a:off x="0" y="0"/>
              <a:ext cx="457200" cy="45720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p:cNvGrpSpPr/>
            <p:nvPr/>
          </p:nvGrpSpPr>
          <p:grpSpPr>
            <a:xfrm>
              <a:off x="0" y="457200"/>
              <a:ext cx="457200" cy="457200"/>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p:cNvGrpSpPr/>
            <p:nvPr/>
          </p:nvGrpSpPr>
          <p:grpSpPr>
            <a:xfrm>
              <a:off x="0" y="914400"/>
              <a:ext cx="457200" cy="45720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16" name="Group 16"/>
          <p:cNvGrpSpPr/>
          <p:nvPr/>
        </p:nvGrpSpPr>
        <p:grpSpPr>
          <a:xfrm>
            <a:off x="1028700" y="9258300"/>
            <a:ext cx="388291" cy="388291"/>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0"/>
              </a:srgbClr>
            </a:solidFill>
          </p:spPr>
          <p:txBody>
            <a:bodyPr/>
            <a:lstStyle/>
            <a:p>
              <a:endParaRPr lang="en-US"/>
            </a:p>
          </p:txBody>
        </p:sp>
      </p:grpSp>
      <p:sp>
        <p:nvSpPr>
          <p:cNvPr id="18" name="Freeform 18"/>
          <p:cNvSpPr/>
          <p:nvPr/>
        </p:nvSpPr>
        <p:spPr>
          <a:xfrm>
            <a:off x="13838936" y="5449742"/>
            <a:ext cx="6840729" cy="6106905"/>
          </a:xfrm>
          <a:custGeom>
            <a:avLst/>
            <a:gdLst/>
            <a:ahLst/>
            <a:cxnLst/>
            <a:rect l="l" t="t" r="r" b="b"/>
            <a:pathLst>
              <a:path w="6840729" h="6106905">
                <a:moveTo>
                  <a:pt x="0" y="0"/>
                </a:moveTo>
                <a:lnTo>
                  <a:pt x="6840728" y="0"/>
                </a:lnTo>
                <a:lnTo>
                  <a:pt x="6840728" y="6106905"/>
                </a:lnTo>
                <a:lnTo>
                  <a:pt x="0" y="6106905"/>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a:spLocks noGrp="1" noRot="1" noMove="1" noResize="1" noEditPoints="1" noAdjustHandles="1" noChangeArrowheads="1" noChangeShapeType="1"/>
          </p:cNvSpPr>
          <p:nvPr/>
        </p:nvSpPr>
        <p:spPr>
          <a:xfrm>
            <a:off x="13260749" y="108095"/>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a:p>
        </p:txBody>
      </p:sp>
      <p:sp>
        <p:nvSpPr>
          <p:cNvPr id="21" name="TextBox 21"/>
          <p:cNvSpPr txBox="1"/>
          <p:nvPr/>
        </p:nvSpPr>
        <p:spPr>
          <a:xfrm>
            <a:off x="2209800" y="3543300"/>
            <a:ext cx="13601700" cy="6872779"/>
          </a:xfrm>
          <a:prstGeom prst="rect">
            <a:avLst/>
          </a:prstGeom>
        </p:spPr>
        <p:txBody>
          <a:bodyPr wrap="square" lIns="0" tIns="0" rIns="0" bIns="0" rtlCol="0" anchor="t">
            <a:spAutoFit/>
          </a:bodyPr>
          <a:lstStyle/>
          <a:p>
            <a:pPr marL="0" lvl="0" indent="0" algn="l">
              <a:lnSpc>
                <a:spcPts val="9135"/>
              </a:lnSpc>
            </a:pPr>
            <a:r>
              <a:rPr lang="en-US" sz="36000" u="none" dirty="0">
                <a:solidFill>
                  <a:srgbClr val="A5F951"/>
                </a:solidFill>
                <a:latin typeface="Staatliches"/>
                <a:ea typeface="Staatliches"/>
                <a:cs typeface="Staatliches"/>
                <a:sym typeface="Staatliches"/>
              </a:rPr>
              <a:t>THANK</a:t>
            </a:r>
          </a:p>
          <a:p>
            <a:pPr marL="0" lvl="0" indent="0" algn="l">
              <a:lnSpc>
                <a:spcPts val="9135"/>
              </a:lnSpc>
            </a:pPr>
            <a:endParaRPr lang="en-US" sz="36000" dirty="0">
              <a:solidFill>
                <a:srgbClr val="A5F951"/>
              </a:solidFill>
              <a:latin typeface="Staatliches"/>
              <a:ea typeface="Staatliches"/>
              <a:cs typeface="Staatliches"/>
              <a:sym typeface="Staatliches"/>
            </a:endParaRPr>
          </a:p>
          <a:p>
            <a:pPr marL="0" lvl="0" indent="0" algn="l">
              <a:lnSpc>
                <a:spcPts val="9135"/>
              </a:lnSpc>
            </a:pPr>
            <a:endParaRPr lang="en-US" sz="36000" u="none" dirty="0">
              <a:solidFill>
                <a:srgbClr val="A5F951"/>
              </a:solidFill>
              <a:latin typeface="Staatliches"/>
              <a:ea typeface="Staatliches"/>
              <a:cs typeface="Staatliches"/>
              <a:sym typeface="Staatliches"/>
            </a:endParaRPr>
          </a:p>
          <a:p>
            <a:pPr marL="0" lvl="0" indent="0" algn="l">
              <a:lnSpc>
                <a:spcPts val="9135"/>
              </a:lnSpc>
            </a:pPr>
            <a:endParaRPr lang="en-US" sz="36000" dirty="0">
              <a:solidFill>
                <a:srgbClr val="A5F951"/>
              </a:solidFill>
              <a:latin typeface="Staatliches"/>
              <a:ea typeface="Staatliches"/>
              <a:cs typeface="Staatliches"/>
              <a:sym typeface="Staatliches"/>
            </a:endParaRPr>
          </a:p>
          <a:p>
            <a:pPr marL="0" lvl="0" indent="0" algn="l">
              <a:lnSpc>
                <a:spcPts val="9135"/>
              </a:lnSpc>
            </a:pPr>
            <a:r>
              <a:rPr lang="en-US" sz="36000" u="none" dirty="0">
                <a:solidFill>
                  <a:srgbClr val="A5F951"/>
                </a:solidFill>
                <a:latin typeface="Staatliches"/>
                <a:ea typeface="Staatliches"/>
                <a:cs typeface="Staatliches"/>
                <a:sym typeface="Staatliches"/>
              </a:rPr>
              <a:t> YOU!</a:t>
            </a:r>
          </a:p>
        </p:txBody>
      </p:sp>
      <p:sp>
        <p:nvSpPr>
          <p:cNvPr id="23" name="TextBox 38">
            <a:extLst>
              <a:ext uri="{FF2B5EF4-FFF2-40B4-BE49-F238E27FC236}">
                <a16:creationId xmlns:a16="http://schemas.microsoft.com/office/drawing/2014/main" id="{004E367F-E023-9EBF-3897-399FC311083D}"/>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17945100" y="0"/>
            <a:ext cx="342900" cy="1028700"/>
            <a:chOff x="0" y="0"/>
            <a:chExt cx="457200" cy="1371600"/>
          </a:xfrm>
        </p:grpSpPr>
        <p:grpSp>
          <p:nvGrpSpPr>
            <p:cNvPr id="4" name="Group 4"/>
            <p:cNvGrpSpPr/>
            <p:nvPr/>
          </p:nvGrpSpPr>
          <p:grpSpPr>
            <a:xfrm>
              <a:off x="0" y="0"/>
              <a:ext cx="457200" cy="45720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6" name="Group 6"/>
            <p:cNvGrpSpPr/>
            <p:nvPr/>
          </p:nvGrpSpPr>
          <p:grpSpPr>
            <a:xfrm>
              <a:off x="0" y="457200"/>
              <a:ext cx="457200" cy="4572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8" name="Group 8"/>
            <p:cNvGrpSpPr/>
            <p:nvPr/>
          </p:nvGrpSpPr>
          <p:grpSpPr>
            <a:xfrm>
              <a:off x="0" y="914400"/>
              <a:ext cx="457200" cy="4572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10" name="Group 10"/>
          <p:cNvGrpSpPr/>
          <p:nvPr/>
        </p:nvGrpSpPr>
        <p:grpSpPr>
          <a:xfrm rot="-5400000">
            <a:off x="1028700" y="9258300"/>
            <a:ext cx="342900" cy="34290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p:cNvGrpSpPr/>
          <p:nvPr/>
        </p:nvGrpSpPr>
        <p:grpSpPr>
          <a:xfrm rot="-5400000">
            <a:off x="1371600" y="9258300"/>
            <a:ext cx="342900" cy="342900"/>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p:cNvGrpSpPr/>
          <p:nvPr/>
        </p:nvGrpSpPr>
        <p:grpSpPr>
          <a:xfrm rot="-5400000">
            <a:off x="1714500" y="9258300"/>
            <a:ext cx="342900" cy="34290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16" name="Freeform 16"/>
          <p:cNvSpPr>
            <a:spLocks noGrp="1" noRot="1" noMove="1" noResize="1" noEditPoints="1" noAdjustHandles="1" noChangeArrowheads="1" noChangeShapeType="1"/>
          </p:cNvSpPr>
          <p:nvPr/>
        </p:nvSpPr>
        <p:spPr>
          <a:xfrm>
            <a:off x="13116623" y="106637"/>
            <a:ext cx="4659232" cy="1516318"/>
          </a:xfrm>
          <a:custGeom>
            <a:avLst/>
            <a:gdLst/>
            <a:ahLst/>
            <a:cxnLst/>
            <a:rect l="l" t="t" r="r" b="b"/>
            <a:pathLst>
              <a:path w="4659232" h="1516318">
                <a:moveTo>
                  <a:pt x="0" y="0"/>
                </a:moveTo>
                <a:lnTo>
                  <a:pt x="4659232" y="0"/>
                </a:lnTo>
                <a:lnTo>
                  <a:pt x="4659232" y="1516319"/>
                </a:lnTo>
                <a:lnTo>
                  <a:pt x="0" y="1516319"/>
                </a:lnTo>
                <a:lnTo>
                  <a:pt x="0" y="0"/>
                </a:lnTo>
                <a:close/>
              </a:path>
            </a:pathLst>
          </a:custGeom>
          <a:blipFill>
            <a:blip r:embed="rId2"/>
            <a:stretch>
              <a:fillRect/>
            </a:stretch>
          </a:blipFill>
        </p:spPr>
        <p:txBody>
          <a:bodyPr/>
          <a:lstStyle/>
          <a:p>
            <a:endParaRPr lang="en-US" dirty="0"/>
          </a:p>
        </p:txBody>
      </p:sp>
      <p:sp>
        <p:nvSpPr>
          <p:cNvPr id="19" name="TextBox 19"/>
          <p:cNvSpPr txBox="1"/>
          <p:nvPr/>
        </p:nvSpPr>
        <p:spPr>
          <a:xfrm>
            <a:off x="5090949" y="346841"/>
            <a:ext cx="7124700" cy="891078"/>
          </a:xfrm>
          <a:prstGeom prst="rect">
            <a:avLst/>
          </a:prstGeom>
        </p:spPr>
        <p:txBody>
          <a:bodyPr wrap="square" lIns="0" tIns="0" rIns="0" bIns="0" rtlCol="0" anchor="t">
            <a:spAutoFit/>
          </a:bodyPr>
          <a:lstStyle/>
          <a:p>
            <a:pPr marL="0" lvl="0" indent="0" algn="l">
              <a:lnSpc>
                <a:spcPts val="6480"/>
              </a:lnSpc>
            </a:pPr>
            <a:r>
              <a:rPr lang="en-US" sz="7200" u="none" dirty="0">
                <a:solidFill>
                  <a:srgbClr val="A5F951"/>
                </a:solidFill>
                <a:latin typeface="Staatliches"/>
                <a:ea typeface="Staatliches"/>
                <a:cs typeface="Staatliches"/>
                <a:sym typeface="Staatliches"/>
              </a:rPr>
              <a:t>Thank you sponsors!</a:t>
            </a:r>
          </a:p>
        </p:txBody>
      </p:sp>
      <p:sp>
        <p:nvSpPr>
          <p:cNvPr id="21" name="TextBox 38">
            <a:extLst>
              <a:ext uri="{FF2B5EF4-FFF2-40B4-BE49-F238E27FC236}">
                <a16:creationId xmlns:a16="http://schemas.microsoft.com/office/drawing/2014/main" id="{06F5C29C-6654-58D8-4A8B-EF452B19BA97}"/>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
        <p:nvSpPr>
          <p:cNvPr id="27" name="TextBox 26">
            <a:extLst>
              <a:ext uri="{FF2B5EF4-FFF2-40B4-BE49-F238E27FC236}">
                <a16:creationId xmlns:a16="http://schemas.microsoft.com/office/drawing/2014/main" id="{BC015D94-0155-0399-3292-8AA9A9AFC4DB}"/>
              </a:ext>
            </a:extLst>
          </p:cNvPr>
          <p:cNvSpPr txBox="1"/>
          <p:nvPr/>
        </p:nvSpPr>
        <p:spPr>
          <a:xfrm>
            <a:off x="6905625" y="1325159"/>
            <a:ext cx="4572000" cy="865237"/>
          </a:xfrm>
          <a:prstGeom prst="rect">
            <a:avLst/>
          </a:prstGeom>
          <a:noFill/>
        </p:spPr>
        <p:txBody>
          <a:bodyPr wrap="square">
            <a:spAutoFit/>
          </a:bodyPr>
          <a:lstStyle/>
          <a:p>
            <a:pPr marL="0" lvl="0" indent="0" algn="l">
              <a:lnSpc>
                <a:spcPts val="6480"/>
              </a:lnSpc>
            </a:pPr>
            <a:r>
              <a:rPr lang="en-US" sz="4000" dirty="0">
                <a:solidFill>
                  <a:srgbClr val="A5F951"/>
                </a:solidFill>
                <a:latin typeface="Staatliches"/>
                <a:ea typeface="Staatliches"/>
                <a:cs typeface="Staatliches"/>
                <a:sym typeface="Staatliches"/>
              </a:rPr>
              <a:t>Gold sponsors</a:t>
            </a:r>
            <a:endParaRPr lang="en-US" sz="4000" u="none" dirty="0">
              <a:solidFill>
                <a:srgbClr val="A5F951"/>
              </a:solidFill>
              <a:latin typeface="Staatliches"/>
              <a:ea typeface="Staatliches"/>
              <a:cs typeface="Staatliches"/>
              <a:sym typeface="Staatliches"/>
            </a:endParaRPr>
          </a:p>
        </p:txBody>
      </p:sp>
      <p:pic>
        <p:nvPicPr>
          <p:cNvPr id="31" name="Picture 30">
            <a:extLst>
              <a:ext uri="{FF2B5EF4-FFF2-40B4-BE49-F238E27FC236}">
                <a16:creationId xmlns:a16="http://schemas.microsoft.com/office/drawing/2014/main" id="{BE67EC50-FEC0-C773-A538-2C2C18196FF2}"/>
              </a:ext>
            </a:extLst>
          </p:cNvPr>
          <p:cNvPicPr>
            <a:picLocks noChangeAspect="1"/>
          </p:cNvPicPr>
          <p:nvPr/>
        </p:nvPicPr>
        <p:blipFill>
          <a:blip r:embed="rId3"/>
          <a:stretch>
            <a:fillRect/>
          </a:stretch>
        </p:blipFill>
        <p:spPr>
          <a:xfrm>
            <a:off x="2895600" y="2401421"/>
            <a:ext cx="10610850" cy="1361284"/>
          </a:xfrm>
          <a:prstGeom prst="rect">
            <a:avLst/>
          </a:prstGeom>
        </p:spPr>
      </p:pic>
      <p:sp>
        <p:nvSpPr>
          <p:cNvPr id="32" name="TextBox 31">
            <a:extLst>
              <a:ext uri="{FF2B5EF4-FFF2-40B4-BE49-F238E27FC236}">
                <a16:creationId xmlns:a16="http://schemas.microsoft.com/office/drawing/2014/main" id="{B77FE54A-2A46-2C2B-3A34-FC9B5DF299EB}"/>
              </a:ext>
            </a:extLst>
          </p:cNvPr>
          <p:cNvSpPr txBox="1"/>
          <p:nvPr/>
        </p:nvSpPr>
        <p:spPr>
          <a:xfrm>
            <a:off x="6918763" y="3847095"/>
            <a:ext cx="3200400" cy="865237"/>
          </a:xfrm>
          <a:prstGeom prst="rect">
            <a:avLst/>
          </a:prstGeom>
          <a:noFill/>
        </p:spPr>
        <p:txBody>
          <a:bodyPr wrap="square">
            <a:spAutoFit/>
          </a:bodyPr>
          <a:lstStyle/>
          <a:p>
            <a:pPr marL="0" lvl="0" indent="0" algn="l">
              <a:lnSpc>
                <a:spcPts val="6480"/>
              </a:lnSpc>
            </a:pPr>
            <a:r>
              <a:rPr lang="en-US" sz="4000" dirty="0">
                <a:solidFill>
                  <a:srgbClr val="A5F951"/>
                </a:solidFill>
                <a:latin typeface="Staatliches"/>
                <a:ea typeface="Staatliches"/>
                <a:cs typeface="Staatliches"/>
                <a:sym typeface="Staatliches"/>
              </a:rPr>
              <a:t>SILVER sponsor</a:t>
            </a:r>
            <a:endParaRPr lang="en-US" sz="4000" u="none" dirty="0">
              <a:solidFill>
                <a:srgbClr val="A5F951"/>
              </a:solidFill>
              <a:latin typeface="Staatliches"/>
              <a:ea typeface="Staatliches"/>
              <a:cs typeface="Staatliches"/>
              <a:sym typeface="Staatliches"/>
            </a:endParaRPr>
          </a:p>
        </p:txBody>
      </p:sp>
      <p:pic>
        <p:nvPicPr>
          <p:cNvPr id="34" name="Picture 33">
            <a:extLst>
              <a:ext uri="{FF2B5EF4-FFF2-40B4-BE49-F238E27FC236}">
                <a16:creationId xmlns:a16="http://schemas.microsoft.com/office/drawing/2014/main" id="{E2E5F4E1-4C67-0080-BCF8-15E924ED69D4}"/>
              </a:ext>
            </a:extLst>
          </p:cNvPr>
          <p:cNvPicPr>
            <a:picLocks noChangeAspect="1"/>
          </p:cNvPicPr>
          <p:nvPr/>
        </p:nvPicPr>
        <p:blipFill>
          <a:blip r:embed="rId4"/>
          <a:stretch>
            <a:fillRect/>
          </a:stretch>
        </p:blipFill>
        <p:spPr>
          <a:xfrm>
            <a:off x="6863912" y="4968929"/>
            <a:ext cx="3200400" cy="1162050"/>
          </a:xfrm>
          <a:prstGeom prst="rect">
            <a:avLst/>
          </a:prstGeom>
        </p:spPr>
      </p:pic>
      <p:sp>
        <p:nvSpPr>
          <p:cNvPr id="35" name="TextBox 34">
            <a:extLst>
              <a:ext uri="{FF2B5EF4-FFF2-40B4-BE49-F238E27FC236}">
                <a16:creationId xmlns:a16="http://schemas.microsoft.com/office/drawing/2014/main" id="{CE0144F1-0DDB-CD6C-F9BB-8F9351190E34}"/>
              </a:ext>
            </a:extLst>
          </p:cNvPr>
          <p:cNvSpPr txBox="1"/>
          <p:nvPr/>
        </p:nvSpPr>
        <p:spPr>
          <a:xfrm>
            <a:off x="6709213" y="6387576"/>
            <a:ext cx="3509798" cy="865237"/>
          </a:xfrm>
          <a:prstGeom prst="rect">
            <a:avLst/>
          </a:prstGeom>
          <a:noFill/>
        </p:spPr>
        <p:txBody>
          <a:bodyPr wrap="square">
            <a:spAutoFit/>
          </a:bodyPr>
          <a:lstStyle/>
          <a:p>
            <a:pPr marL="0" lvl="0" indent="0" algn="l">
              <a:lnSpc>
                <a:spcPts val="6480"/>
              </a:lnSpc>
            </a:pPr>
            <a:r>
              <a:rPr lang="en-US" sz="4000" dirty="0">
                <a:solidFill>
                  <a:srgbClr val="A5F951"/>
                </a:solidFill>
                <a:latin typeface="Staatliches"/>
                <a:ea typeface="Staatliches"/>
                <a:cs typeface="Staatliches"/>
                <a:sym typeface="Staatliches"/>
              </a:rPr>
              <a:t>bronze sponsors</a:t>
            </a:r>
            <a:endParaRPr lang="en-US" sz="4000" u="none" dirty="0">
              <a:solidFill>
                <a:srgbClr val="A5F951"/>
              </a:solidFill>
              <a:latin typeface="Staatliches"/>
              <a:ea typeface="Staatliches"/>
              <a:cs typeface="Staatliches"/>
              <a:sym typeface="Staatliches"/>
            </a:endParaRPr>
          </a:p>
        </p:txBody>
      </p:sp>
      <p:pic>
        <p:nvPicPr>
          <p:cNvPr id="37" name="Picture 36">
            <a:extLst>
              <a:ext uri="{FF2B5EF4-FFF2-40B4-BE49-F238E27FC236}">
                <a16:creationId xmlns:a16="http://schemas.microsoft.com/office/drawing/2014/main" id="{D95094A1-AF33-9190-87FC-304CAB5B70CD}"/>
              </a:ext>
            </a:extLst>
          </p:cNvPr>
          <p:cNvPicPr>
            <a:picLocks noChangeAspect="1"/>
          </p:cNvPicPr>
          <p:nvPr/>
        </p:nvPicPr>
        <p:blipFill>
          <a:blip r:embed="rId5"/>
          <a:stretch>
            <a:fillRect/>
          </a:stretch>
        </p:blipFill>
        <p:spPr>
          <a:xfrm>
            <a:off x="5739963" y="7529117"/>
            <a:ext cx="5737662" cy="1093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DBF67B2-DEA6-1E68-1730-BA34ACA54E1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DD2B2C5-D9EB-5E51-DFAD-AABC6F981176}"/>
              </a:ext>
            </a:extLst>
          </p:cNvPr>
          <p:cNvGrpSpPr/>
          <p:nvPr/>
        </p:nvGrpSpPr>
        <p:grpSpPr>
          <a:xfrm>
            <a:off x="17945100" y="0"/>
            <a:ext cx="342900" cy="1028700"/>
            <a:chOff x="0" y="0"/>
            <a:chExt cx="457200" cy="1371600"/>
          </a:xfrm>
        </p:grpSpPr>
        <p:grpSp>
          <p:nvGrpSpPr>
            <p:cNvPr id="4" name="Group 4">
              <a:extLst>
                <a:ext uri="{FF2B5EF4-FFF2-40B4-BE49-F238E27FC236}">
                  <a16:creationId xmlns:a16="http://schemas.microsoft.com/office/drawing/2014/main" id="{73F08C96-2069-3339-289D-A378A109441E}"/>
                </a:ext>
              </a:extLst>
            </p:cNvPr>
            <p:cNvGrpSpPr/>
            <p:nvPr/>
          </p:nvGrpSpPr>
          <p:grpSpPr>
            <a:xfrm>
              <a:off x="0" y="0"/>
              <a:ext cx="457200" cy="457200"/>
              <a:chOff x="0" y="0"/>
              <a:chExt cx="1913890" cy="1913890"/>
            </a:xfrm>
          </p:grpSpPr>
          <p:sp>
            <p:nvSpPr>
              <p:cNvPr id="5" name="Freeform 5">
                <a:extLst>
                  <a:ext uri="{FF2B5EF4-FFF2-40B4-BE49-F238E27FC236}">
                    <a16:creationId xmlns:a16="http://schemas.microsoft.com/office/drawing/2014/main" id="{0BE8407F-CA9F-CF44-A070-5C8BA188C76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6" name="Group 6">
              <a:extLst>
                <a:ext uri="{FF2B5EF4-FFF2-40B4-BE49-F238E27FC236}">
                  <a16:creationId xmlns:a16="http://schemas.microsoft.com/office/drawing/2014/main" id="{1110779F-03D9-9D0A-0D0F-32479B79B7A9}"/>
                </a:ext>
              </a:extLst>
            </p:cNvPr>
            <p:cNvGrpSpPr/>
            <p:nvPr/>
          </p:nvGrpSpPr>
          <p:grpSpPr>
            <a:xfrm>
              <a:off x="0" y="457200"/>
              <a:ext cx="457200" cy="457200"/>
              <a:chOff x="0" y="0"/>
              <a:chExt cx="1913890" cy="1913890"/>
            </a:xfrm>
          </p:grpSpPr>
          <p:sp>
            <p:nvSpPr>
              <p:cNvPr id="7" name="Freeform 7">
                <a:extLst>
                  <a:ext uri="{FF2B5EF4-FFF2-40B4-BE49-F238E27FC236}">
                    <a16:creationId xmlns:a16="http://schemas.microsoft.com/office/drawing/2014/main" id="{070AF144-0ADB-4822-6940-4D29A39EB4CE}"/>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8" name="Group 8">
              <a:extLst>
                <a:ext uri="{FF2B5EF4-FFF2-40B4-BE49-F238E27FC236}">
                  <a16:creationId xmlns:a16="http://schemas.microsoft.com/office/drawing/2014/main" id="{3A640307-C9F4-98F0-DED9-27C2FCE31F4D}"/>
                </a:ext>
              </a:extLst>
            </p:cNvPr>
            <p:cNvGrpSpPr/>
            <p:nvPr/>
          </p:nvGrpSpPr>
          <p:grpSpPr>
            <a:xfrm>
              <a:off x="0" y="914400"/>
              <a:ext cx="457200" cy="457200"/>
              <a:chOff x="0" y="0"/>
              <a:chExt cx="1913890" cy="1913890"/>
            </a:xfrm>
          </p:grpSpPr>
          <p:sp>
            <p:nvSpPr>
              <p:cNvPr id="9" name="Freeform 9">
                <a:extLst>
                  <a:ext uri="{FF2B5EF4-FFF2-40B4-BE49-F238E27FC236}">
                    <a16:creationId xmlns:a16="http://schemas.microsoft.com/office/drawing/2014/main" id="{F0A8CA3C-83FD-0D94-77D8-E0D15F4D911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10" name="Group 10">
            <a:extLst>
              <a:ext uri="{FF2B5EF4-FFF2-40B4-BE49-F238E27FC236}">
                <a16:creationId xmlns:a16="http://schemas.microsoft.com/office/drawing/2014/main" id="{6E368916-D201-C6D3-827B-16B707EB14BB}"/>
              </a:ext>
            </a:extLst>
          </p:cNvPr>
          <p:cNvGrpSpPr/>
          <p:nvPr/>
        </p:nvGrpSpPr>
        <p:grpSpPr>
          <a:xfrm rot="-5400000">
            <a:off x="1028700" y="9258300"/>
            <a:ext cx="342900" cy="342900"/>
            <a:chOff x="0" y="0"/>
            <a:chExt cx="1913890" cy="1913890"/>
          </a:xfrm>
        </p:grpSpPr>
        <p:sp>
          <p:nvSpPr>
            <p:cNvPr id="11" name="Freeform 11">
              <a:extLst>
                <a:ext uri="{FF2B5EF4-FFF2-40B4-BE49-F238E27FC236}">
                  <a16:creationId xmlns:a16="http://schemas.microsoft.com/office/drawing/2014/main" id="{3AC54492-DC65-F69A-E6DF-CF54DD9B7FE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a:extLst>
              <a:ext uri="{FF2B5EF4-FFF2-40B4-BE49-F238E27FC236}">
                <a16:creationId xmlns:a16="http://schemas.microsoft.com/office/drawing/2014/main" id="{1C600237-6C50-7766-2ABA-71D3E4485BB2}"/>
              </a:ext>
            </a:extLst>
          </p:cNvPr>
          <p:cNvGrpSpPr/>
          <p:nvPr/>
        </p:nvGrpSpPr>
        <p:grpSpPr>
          <a:xfrm rot="-5400000">
            <a:off x="1371600" y="9258300"/>
            <a:ext cx="342900" cy="342900"/>
            <a:chOff x="0" y="0"/>
            <a:chExt cx="1913890" cy="1913890"/>
          </a:xfrm>
        </p:grpSpPr>
        <p:sp>
          <p:nvSpPr>
            <p:cNvPr id="13" name="Freeform 13">
              <a:extLst>
                <a:ext uri="{FF2B5EF4-FFF2-40B4-BE49-F238E27FC236}">
                  <a16:creationId xmlns:a16="http://schemas.microsoft.com/office/drawing/2014/main" id="{B9135A6E-A17F-70B3-00F8-FC7A95142836}"/>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a:extLst>
              <a:ext uri="{FF2B5EF4-FFF2-40B4-BE49-F238E27FC236}">
                <a16:creationId xmlns:a16="http://schemas.microsoft.com/office/drawing/2014/main" id="{C4550459-2E9A-B132-C468-EA92939B698B}"/>
              </a:ext>
            </a:extLst>
          </p:cNvPr>
          <p:cNvGrpSpPr/>
          <p:nvPr/>
        </p:nvGrpSpPr>
        <p:grpSpPr>
          <a:xfrm rot="-5400000">
            <a:off x="1714500" y="9258300"/>
            <a:ext cx="342900" cy="342900"/>
            <a:chOff x="0" y="0"/>
            <a:chExt cx="1913890" cy="1913890"/>
          </a:xfrm>
        </p:grpSpPr>
        <p:sp>
          <p:nvSpPr>
            <p:cNvPr id="15" name="Freeform 15">
              <a:extLst>
                <a:ext uri="{FF2B5EF4-FFF2-40B4-BE49-F238E27FC236}">
                  <a16:creationId xmlns:a16="http://schemas.microsoft.com/office/drawing/2014/main" id="{13D2E60E-79DC-2718-17BD-8E725213DA0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16" name="Freeform 16">
            <a:extLst>
              <a:ext uri="{FF2B5EF4-FFF2-40B4-BE49-F238E27FC236}">
                <a16:creationId xmlns:a16="http://schemas.microsoft.com/office/drawing/2014/main" id="{7A4C34ED-CCB4-692E-E1B9-E16D14C7EE0F}"/>
              </a:ext>
            </a:extLst>
          </p:cNvPr>
          <p:cNvSpPr>
            <a:spLocks noGrp="1" noRot="1" noMove="1" noResize="1" noEditPoints="1" noAdjustHandles="1" noChangeArrowheads="1" noChangeShapeType="1"/>
          </p:cNvSpPr>
          <p:nvPr/>
        </p:nvSpPr>
        <p:spPr>
          <a:xfrm>
            <a:off x="13116623" y="106637"/>
            <a:ext cx="4659232" cy="1516318"/>
          </a:xfrm>
          <a:custGeom>
            <a:avLst/>
            <a:gdLst/>
            <a:ahLst/>
            <a:cxnLst/>
            <a:rect l="l" t="t" r="r" b="b"/>
            <a:pathLst>
              <a:path w="4659232" h="1516318">
                <a:moveTo>
                  <a:pt x="0" y="0"/>
                </a:moveTo>
                <a:lnTo>
                  <a:pt x="4659232" y="0"/>
                </a:lnTo>
                <a:lnTo>
                  <a:pt x="4659232" y="1516319"/>
                </a:lnTo>
                <a:lnTo>
                  <a:pt x="0" y="1516319"/>
                </a:lnTo>
                <a:lnTo>
                  <a:pt x="0" y="0"/>
                </a:lnTo>
                <a:close/>
              </a:path>
            </a:pathLst>
          </a:custGeom>
          <a:blipFill>
            <a:blip r:embed="rId2"/>
            <a:stretch>
              <a:fillRect/>
            </a:stretch>
          </a:blipFill>
        </p:spPr>
        <p:txBody>
          <a:bodyPr/>
          <a:lstStyle/>
          <a:p>
            <a:endParaRPr lang="en-US" dirty="0"/>
          </a:p>
        </p:txBody>
      </p:sp>
      <p:sp>
        <p:nvSpPr>
          <p:cNvPr id="19" name="TextBox 19">
            <a:extLst>
              <a:ext uri="{FF2B5EF4-FFF2-40B4-BE49-F238E27FC236}">
                <a16:creationId xmlns:a16="http://schemas.microsoft.com/office/drawing/2014/main" id="{1E638137-F9AA-2ADD-F545-EC4869CE6EA5}"/>
              </a:ext>
            </a:extLst>
          </p:cNvPr>
          <p:cNvSpPr txBox="1"/>
          <p:nvPr/>
        </p:nvSpPr>
        <p:spPr>
          <a:xfrm>
            <a:off x="5090949" y="346841"/>
            <a:ext cx="7124700" cy="891078"/>
          </a:xfrm>
          <a:prstGeom prst="rect">
            <a:avLst/>
          </a:prstGeom>
        </p:spPr>
        <p:txBody>
          <a:bodyPr wrap="square" lIns="0" tIns="0" rIns="0" bIns="0" rtlCol="0" anchor="t">
            <a:spAutoFit/>
          </a:bodyPr>
          <a:lstStyle/>
          <a:p>
            <a:pPr marL="0" lvl="0" indent="0" algn="l">
              <a:lnSpc>
                <a:spcPts val="6480"/>
              </a:lnSpc>
            </a:pPr>
            <a:r>
              <a:rPr lang="en-US" sz="7200" u="none" dirty="0">
                <a:solidFill>
                  <a:srgbClr val="A5F951"/>
                </a:solidFill>
                <a:latin typeface="Staatliches"/>
                <a:ea typeface="Staatliches"/>
                <a:cs typeface="Staatliches"/>
                <a:sym typeface="Staatliches"/>
              </a:rPr>
              <a:t>Thank you sponsors!</a:t>
            </a:r>
          </a:p>
        </p:txBody>
      </p:sp>
      <p:sp>
        <p:nvSpPr>
          <p:cNvPr id="21" name="TextBox 38">
            <a:extLst>
              <a:ext uri="{FF2B5EF4-FFF2-40B4-BE49-F238E27FC236}">
                <a16:creationId xmlns:a16="http://schemas.microsoft.com/office/drawing/2014/main" id="{FEDBE449-B6E7-D18D-83A4-B3F2E9D4045D}"/>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
        <p:nvSpPr>
          <p:cNvPr id="27" name="TextBox 26">
            <a:extLst>
              <a:ext uri="{FF2B5EF4-FFF2-40B4-BE49-F238E27FC236}">
                <a16:creationId xmlns:a16="http://schemas.microsoft.com/office/drawing/2014/main" id="{EB5A0650-15DD-3150-3D64-F0DEE05D984A}"/>
              </a:ext>
            </a:extLst>
          </p:cNvPr>
          <p:cNvSpPr txBox="1"/>
          <p:nvPr/>
        </p:nvSpPr>
        <p:spPr>
          <a:xfrm>
            <a:off x="6745178" y="1099360"/>
            <a:ext cx="4371975" cy="865237"/>
          </a:xfrm>
          <a:prstGeom prst="rect">
            <a:avLst/>
          </a:prstGeom>
          <a:noFill/>
        </p:spPr>
        <p:txBody>
          <a:bodyPr wrap="square">
            <a:spAutoFit/>
          </a:bodyPr>
          <a:lstStyle/>
          <a:p>
            <a:pPr marL="0" lvl="0" indent="0" algn="l">
              <a:lnSpc>
                <a:spcPts val="6480"/>
              </a:lnSpc>
            </a:pPr>
            <a:r>
              <a:rPr lang="en-US" sz="4000" dirty="0">
                <a:solidFill>
                  <a:srgbClr val="A5F951"/>
                </a:solidFill>
                <a:latin typeface="Staatliches"/>
                <a:ea typeface="Staatliches"/>
                <a:cs typeface="Staatliches"/>
                <a:sym typeface="Staatliches"/>
              </a:rPr>
              <a:t>Corporate sponsors</a:t>
            </a:r>
            <a:endParaRPr lang="en-US" sz="4000" u="none" dirty="0">
              <a:solidFill>
                <a:srgbClr val="A5F951"/>
              </a:solidFill>
              <a:latin typeface="Staatliches"/>
              <a:ea typeface="Staatliches"/>
              <a:cs typeface="Staatliches"/>
              <a:sym typeface="Staatliches"/>
            </a:endParaRPr>
          </a:p>
        </p:txBody>
      </p:sp>
      <p:sp>
        <p:nvSpPr>
          <p:cNvPr id="32" name="TextBox 31">
            <a:extLst>
              <a:ext uri="{FF2B5EF4-FFF2-40B4-BE49-F238E27FC236}">
                <a16:creationId xmlns:a16="http://schemas.microsoft.com/office/drawing/2014/main" id="{08960B87-90EB-847D-A90E-26E36F46B6EB}"/>
              </a:ext>
            </a:extLst>
          </p:cNvPr>
          <p:cNvSpPr txBox="1"/>
          <p:nvPr/>
        </p:nvSpPr>
        <p:spPr>
          <a:xfrm>
            <a:off x="6553200" y="4838184"/>
            <a:ext cx="4419602" cy="865237"/>
          </a:xfrm>
          <a:prstGeom prst="rect">
            <a:avLst/>
          </a:prstGeom>
          <a:noFill/>
        </p:spPr>
        <p:txBody>
          <a:bodyPr wrap="square">
            <a:spAutoFit/>
          </a:bodyPr>
          <a:lstStyle/>
          <a:p>
            <a:pPr marL="0" lvl="0" indent="0" algn="l">
              <a:lnSpc>
                <a:spcPts val="6480"/>
              </a:lnSpc>
            </a:pPr>
            <a:r>
              <a:rPr lang="en-US" sz="4000" dirty="0">
                <a:solidFill>
                  <a:srgbClr val="A5F951"/>
                </a:solidFill>
                <a:latin typeface="Staatliches"/>
                <a:ea typeface="Staatliches"/>
                <a:cs typeface="Staatliches"/>
                <a:sym typeface="Staatliches"/>
              </a:rPr>
              <a:t>Supporting  sponsors</a:t>
            </a:r>
            <a:endParaRPr lang="en-US" sz="4000" u="none" dirty="0">
              <a:solidFill>
                <a:srgbClr val="A5F951"/>
              </a:solidFill>
              <a:latin typeface="Staatliches"/>
              <a:ea typeface="Staatliches"/>
              <a:cs typeface="Staatliches"/>
              <a:sym typeface="Staatliches"/>
            </a:endParaRPr>
          </a:p>
        </p:txBody>
      </p:sp>
      <p:pic>
        <p:nvPicPr>
          <p:cNvPr id="22" name="Picture 21">
            <a:extLst>
              <a:ext uri="{FF2B5EF4-FFF2-40B4-BE49-F238E27FC236}">
                <a16:creationId xmlns:a16="http://schemas.microsoft.com/office/drawing/2014/main" id="{DBE2E72A-8D07-AB69-CE00-6CF2F2CD5C3D}"/>
              </a:ext>
            </a:extLst>
          </p:cNvPr>
          <p:cNvPicPr>
            <a:picLocks noChangeAspect="1"/>
          </p:cNvPicPr>
          <p:nvPr/>
        </p:nvPicPr>
        <p:blipFill>
          <a:blip r:embed="rId3"/>
          <a:stretch>
            <a:fillRect/>
          </a:stretch>
        </p:blipFill>
        <p:spPr>
          <a:xfrm>
            <a:off x="5172555" y="2250985"/>
            <a:ext cx="7180892" cy="2457686"/>
          </a:xfrm>
          <a:prstGeom prst="rect">
            <a:avLst/>
          </a:prstGeom>
        </p:spPr>
      </p:pic>
      <p:pic>
        <p:nvPicPr>
          <p:cNvPr id="24" name="Picture 23">
            <a:extLst>
              <a:ext uri="{FF2B5EF4-FFF2-40B4-BE49-F238E27FC236}">
                <a16:creationId xmlns:a16="http://schemas.microsoft.com/office/drawing/2014/main" id="{6D78B608-B58D-A6CC-A991-9D5FAED9D5CC}"/>
              </a:ext>
            </a:extLst>
          </p:cNvPr>
          <p:cNvPicPr>
            <a:picLocks noChangeAspect="1"/>
          </p:cNvPicPr>
          <p:nvPr/>
        </p:nvPicPr>
        <p:blipFill>
          <a:blip r:embed="rId4"/>
          <a:stretch>
            <a:fillRect/>
          </a:stretch>
        </p:blipFill>
        <p:spPr>
          <a:xfrm>
            <a:off x="5242772" y="5784069"/>
            <a:ext cx="6949229" cy="2237494"/>
          </a:xfrm>
          <a:prstGeom prst="rect">
            <a:avLst/>
          </a:prstGeom>
        </p:spPr>
      </p:pic>
      <p:sp>
        <p:nvSpPr>
          <p:cNvPr id="25" name="TextBox 24">
            <a:extLst>
              <a:ext uri="{FF2B5EF4-FFF2-40B4-BE49-F238E27FC236}">
                <a16:creationId xmlns:a16="http://schemas.microsoft.com/office/drawing/2014/main" id="{68224432-FEBB-4EB3-463E-99F9D7784416}"/>
              </a:ext>
            </a:extLst>
          </p:cNvPr>
          <p:cNvSpPr txBox="1"/>
          <p:nvPr/>
        </p:nvSpPr>
        <p:spPr>
          <a:xfrm>
            <a:off x="7292865" y="8036015"/>
            <a:ext cx="3276600" cy="865237"/>
          </a:xfrm>
          <a:prstGeom prst="rect">
            <a:avLst/>
          </a:prstGeom>
          <a:noFill/>
        </p:spPr>
        <p:txBody>
          <a:bodyPr wrap="square">
            <a:spAutoFit/>
          </a:bodyPr>
          <a:lstStyle/>
          <a:p>
            <a:pPr marL="0" lvl="0" indent="0" algn="l">
              <a:lnSpc>
                <a:spcPts val="6480"/>
              </a:lnSpc>
            </a:pPr>
            <a:r>
              <a:rPr lang="en-US" sz="4000" dirty="0">
                <a:solidFill>
                  <a:srgbClr val="A5F951"/>
                </a:solidFill>
                <a:latin typeface="Staatliches"/>
                <a:ea typeface="Staatliches"/>
                <a:cs typeface="Staatliches"/>
                <a:sym typeface="Staatliches"/>
              </a:rPr>
              <a:t>Media Partners</a:t>
            </a:r>
            <a:endParaRPr lang="en-US" sz="4000" u="none" dirty="0">
              <a:solidFill>
                <a:srgbClr val="A5F951"/>
              </a:solidFill>
              <a:latin typeface="Staatliches"/>
              <a:ea typeface="Staatliches"/>
              <a:cs typeface="Staatliches"/>
              <a:sym typeface="Staatliches"/>
            </a:endParaRPr>
          </a:p>
        </p:txBody>
      </p:sp>
      <p:pic>
        <p:nvPicPr>
          <p:cNvPr id="28" name="Picture 27">
            <a:extLst>
              <a:ext uri="{FF2B5EF4-FFF2-40B4-BE49-F238E27FC236}">
                <a16:creationId xmlns:a16="http://schemas.microsoft.com/office/drawing/2014/main" id="{AE8E0EE1-3132-DAF2-5703-EC58C991A36C}"/>
              </a:ext>
            </a:extLst>
          </p:cNvPr>
          <p:cNvPicPr>
            <a:picLocks noChangeAspect="1"/>
          </p:cNvPicPr>
          <p:nvPr/>
        </p:nvPicPr>
        <p:blipFill>
          <a:blip r:embed="rId5"/>
          <a:stretch>
            <a:fillRect/>
          </a:stretch>
        </p:blipFill>
        <p:spPr>
          <a:xfrm>
            <a:off x="6062292" y="9070181"/>
            <a:ext cx="5310188" cy="1062038"/>
          </a:xfrm>
          <a:prstGeom prst="rect">
            <a:avLst/>
          </a:prstGeom>
        </p:spPr>
      </p:pic>
    </p:spTree>
    <p:extLst>
      <p:ext uri="{BB962C8B-B14F-4D97-AF65-F5344CB8AC3E}">
        <p14:creationId xmlns:p14="http://schemas.microsoft.com/office/powerpoint/2010/main" val="338818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p:nvPr/>
        </p:nvGrpSpPr>
        <p:grpSpPr>
          <a:xfrm>
            <a:off x="17945100" y="0"/>
            <a:ext cx="342900" cy="1028700"/>
            <a:chOff x="0" y="0"/>
            <a:chExt cx="457200" cy="1371600"/>
          </a:xfrm>
        </p:grpSpPr>
        <p:grpSp>
          <p:nvGrpSpPr>
            <p:cNvPr id="6" name="Group 6"/>
            <p:cNvGrpSpPr/>
            <p:nvPr/>
          </p:nvGrpSpPr>
          <p:grpSpPr>
            <a:xfrm>
              <a:off x="0" y="0"/>
              <a:ext cx="457200" cy="4572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8" name="Group 8"/>
            <p:cNvGrpSpPr/>
            <p:nvPr/>
          </p:nvGrpSpPr>
          <p:grpSpPr>
            <a:xfrm>
              <a:off x="0" y="457200"/>
              <a:ext cx="457200" cy="4572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0" name="Group 10"/>
            <p:cNvGrpSpPr/>
            <p:nvPr/>
          </p:nvGrpSpPr>
          <p:grpSpPr>
            <a:xfrm>
              <a:off x="0" y="914400"/>
              <a:ext cx="457200" cy="45720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12" name="Group 12"/>
          <p:cNvGrpSpPr/>
          <p:nvPr/>
        </p:nvGrpSpPr>
        <p:grpSpPr>
          <a:xfrm rot="-5400000">
            <a:off x="1028700" y="9258300"/>
            <a:ext cx="342900" cy="342900"/>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4" name="Group 14"/>
          <p:cNvGrpSpPr/>
          <p:nvPr/>
        </p:nvGrpSpPr>
        <p:grpSpPr>
          <a:xfrm rot="-5400000">
            <a:off x="1371600" y="9258300"/>
            <a:ext cx="342900" cy="34290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6" name="Group 16"/>
          <p:cNvGrpSpPr/>
          <p:nvPr/>
        </p:nvGrpSpPr>
        <p:grpSpPr>
          <a:xfrm rot="-5400000">
            <a:off x="1714500" y="9258300"/>
            <a:ext cx="342900" cy="342900"/>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20" name="Freeform 20"/>
          <p:cNvSpPr>
            <a:spLocks noGrp="1" noRot="1" noMove="1" noResize="1" noEditPoints="1" noAdjustHandles="1" noChangeArrowheads="1" noChangeShapeType="1"/>
          </p:cNvSpPr>
          <p:nvPr/>
        </p:nvSpPr>
        <p:spPr>
          <a:xfrm>
            <a:off x="13170670" y="106637"/>
            <a:ext cx="4659232" cy="1516318"/>
          </a:xfrm>
          <a:custGeom>
            <a:avLst/>
            <a:gdLst/>
            <a:ahLst/>
            <a:cxnLst/>
            <a:rect l="l" t="t" r="r" b="b"/>
            <a:pathLst>
              <a:path w="4659232" h="1516318">
                <a:moveTo>
                  <a:pt x="0" y="0"/>
                </a:moveTo>
                <a:lnTo>
                  <a:pt x="4659232" y="0"/>
                </a:lnTo>
                <a:lnTo>
                  <a:pt x="4659232" y="1516319"/>
                </a:lnTo>
                <a:lnTo>
                  <a:pt x="0" y="1516319"/>
                </a:lnTo>
                <a:lnTo>
                  <a:pt x="0" y="0"/>
                </a:lnTo>
                <a:close/>
              </a:path>
            </a:pathLst>
          </a:custGeom>
          <a:blipFill>
            <a:blip r:embed="rId2"/>
            <a:stretch>
              <a:fillRect/>
            </a:stretch>
          </a:blipFill>
        </p:spPr>
        <p:txBody>
          <a:bodyPr/>
          <a:lstStyle/>
          <a:p>
            <a:endParaRPr lang="en-US" dirty="0"/>
          </a:p>
        </p:txBody>
      </p:sp>
      <p:sp>
        <p:nvSpPr>
          <p:cNvPr id="28" name="TextBox 38">
            <a:extLst>
              <a:ext uri="{FF2B5EF4-FFF2-40B4-BE49-F238E27FC236}">
                <a16:creationId xmlns:a16="http://schemas.microsoft.com/office/drawing/2014/main" id="{A7AC1684-3296-2797-EDEE-0EA23630BE0F}"/>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sp>
        <p:nvSpPr>
          <p:cNvPr id="29" name="TextBox 27">
            <a:extLst>
              <a:ext uri="{FF2B5EF4-FFF2-40B4-BE49-F238E27FC236}">
                <a16:creationId xmlns:a16="http://schemas.microsoft.com/office/drawing/2014/main" id="{1964975D-2211-B810-5E7D-B92F4BD2D53D}"/>
              </a:ext>
            </a:extLst>
          </p:cNvPr>
          <p:cNvSpPr txBox="1"/>
          <p:nvPr/>
        </p:nvSpPr>
        <p:spPr>
          <a:xfrm>
            <a:off x="1527810" y="834390"/>
            <a:ext cx="16230600" cy="1246044"/>
          </a:xfrm>
          <a:prstGeom prst="rect">
            <a:avLst/>
          </a:prstGeom>
        </p:spPr>
        <p:txBody>
          <a:bodyPr lIns="0" tIns="0" rIns="0" bIns="0" rtlCol="0" anchor="t">
            <a:spAutoFit/>
          </a:bodyPr>
          <a:lstStyle/>
          <a:p>
            <a:pPr marL="0" lvl="0" indent="0" algn="l">
              <a:lnSpc>
                <a:spcPts val="9135"/>
              </a:lnSpc>
            </a:pPr>
            <a:r>
              <a:rPr lang="en-US" sz="10039" u="none" dirty="0">
                <a:solidFill>
                  <a:srgbClr val="A5F951"/>
                </a:solidFill>
                <a:latin typeface="Staatliches"/>
                <a:ea typeface="Staatliches"/>
                <a:cs typeface="Staatliches"/>
                <a:sym typeface="Staatliches"/>
              </a:rPr>
              <a:t>TMSA financials</a:t>
            </a:r>
          </a:p>
        </p:txBody>
      </p:sp>
      <p:sp>
        <p:nvSpPr>
          <p:cNvPr id="32" name="TextBox 29">
            <a:extLst>
              <a:ext uri="{FF2B5EF4-FFF2-40B4-BE49-F238E27FC236}">
                <a16:creationId xmlns:a16="http://schemas.microsoft.com/office/drawing/2014/main" id="{1EAEC888-8A9B-089F-2EF9-F5E2A99BA321}"/>
              </a:ext>
            </a:extLst>
          </p:cNvPr>
          <p:cNvSpPr txBox="1"/>
          <p:nvPr/>
        </p:nvSpPr>
        <p:spPr>
          <a:xfrm>
            <a:off x="2743200" y="9030632"/>
            <a:ext cx="7007178" cy="328423"/>
          </a:xfrm>
          <a:prstGeom prst="rect">
            <a:avLst/>
          </a:prstGeom>
        </p:spPr>
        <p:txBody>
          <a:bodyPr lIns="0" tIns="0" rIns="0" bIns="0" rtlCol="0" anchor="t">
            <a:spAutoFit/>
          </a:bodyPr>
          <a:lstStyle/>
          <a:p>
            <a:pPr lvl="0">
              <a:lnSpc>
                <a:spcPts val="2583"/>
              </a:lnSpc>
            </a:pPr>
            <a:r>
              <a:rPr lang="en-US" sz="2100" u="none" spc="48" dirty="0">
                <a:solidFill>
                  <a:srgbClr val="FFFFFF"/>
                </a:solidFill>
                <a:latin typeface="Ruda"/>
                <a:ea typeface="Ruda"/>
                <a:cs typeface="Ruda"/>
                <a:sym typeface="Ruda"/>
              </a:rPr>
              <a:t>Total Liabilities &amp; Equity:</a:t>
            </a:r>
            <a:r>
              <a:rPr lang="en-US" sz="2100" spc="48" dirty="0">
                <a:solidFill>
                  <a:srgbClr val="FFFFFF"/>
                </a:solidFill>
                <a:latin typeface="Ruda"/>
                <a:ea typeface="Ruda"/>
                <a:cs typeface="Ruda"/>
                <a:sym typeface="Ruda"/>
              </a:rPr>
              <a:t> $221,328.50 </a:t>
            </a:r>
            <a:r>
              <a:rPr lang="en-US" sz="2100" u="none" spc="48" dirty="0">
                <a:solidFill>
                  <a:srgbClr val="FFFFFF"/>
                </a:solidFill>
                <a:latin typeface="Ruda"/>
                <a:ea typeface="Ruda"/>
                <a:cs typeface="Ruda"/>
                <a:sym typeface="Ruda"/>
              </a:rPr>
              <a:t> </a:t>
            </a:r>
          </a:p>
        </p:txBody>
      </p:sp>
      <p:sp>
        <p:nvSpPr>
          <p:cNvPr id="33" name="TextBox 29">
            <a:extLst>
              <a:ext uri="{FF2B5EF4-FFF2-40B4-BE49-F238E27FC236}">
                <a16:creationId xmlns:a16="http://schemas.microsoft.com/office/drawing/2014/main" id="{3FCDBDAF-BEC5-5B0D-51BA-E0A89F1F6883}"/>
              </a:ext>
            </a:extLst>
          </p:cNvPr>
          <p:cNvSpPr txBox="1"/>
          <p:nvPr/>
        </p:nvSpPr>
        <p:spPr>
          <a:xfrm>
            <a:off x="2758440" y="9616635"/>
            <a:ext cx="7007178" cy="328423"/>
          </a:xfrm>
          <a:prstGeom prst="rect">
            <a:avLst/>
          </a:prstGeom>
        </p:spPr>
        <p:txBody>
          <a:bodyPr lIns="0" tIns="0" rIns="0" bIns="0" rtlCol="0" anchor="t">
            <a:spAutoFit/>
          </a:bodyPr>
          <a:lstStyle/>
          <a:p>
            <a:pPr marL="0" lvl="0" indent="0" algn="l">
              <a:lnSpc>
                <a:spcPts val="2583"/>
              </a:lnSpc>
            </a:pPr>
            <a:r>
              <a:rPr lang="en-US" sz="2100" u="none" spc="48" dirty="0">
                <a:solidFill>
                  <a:srgbClr val="FFFFFF"/>
                </a:solidFill>
                <a:latin typeface="Ruda"/>
                <a:ea typeface="Ruda"/>
                <a:cs typeface="Ruda"/>
                <a:sym typeface="Ruda"/>
              </a:rPr>
              <a:t>Accounts Receivable: $0</a:t>
            </a:r>
          </a:p>
        </p:txBody>
      </p:sp>
      <p:pic>
        <p:nvPicPr>
          <p:cNvPr id="3" name="Picture 2">
            <a:extLst>
              <a:ext uri="{FF2B5EF4-FFF2-40B4-BE49-F238E27FC236}">
                <a16:creationId xmlns:a16="http://schemas.microsoft.com/office/drawing/2014/main" id="{ED06F8D3-C816-5C7F-272C-2B6B13AE0F35}"/>
              </a:ext>
            </a:extLst>
          </p:cNvPr>
          <p:cNvPicPr>
            <a:picLocks noChangeAspect="1"/>
          </p:cNvPicPr>
          <p:nvPr/>
        </p:nvPicPr>
        <p:blipFill>
          <a:blip r:embed="rId3"/>
          <a:stretch>
            <a:fillRect/>
          </a:stretch>
        </p:blipFill>
        <p:spPr>
          <a:xfrm>
            <a:off x="435627" y="2043895"/>
            <a:ext cx="17699974" cy="6668242"/>
          </a:xfrm>
          <a:prstGeom prst="rect">
            <a:avLst/>
          </a:prstGeom>
        </p:spPr>
      </p:pic>
      <p:sp>
        <p:nvSpPr>
          <p:cNvPr id="2" name="Rectangle 1">
            <a:extLst>
              <a:ext uri="{FF2B5EF4-FFF2-40B4-BE49-F238E27FC236}">
                <a16:creationId xmlns:a16="http://schemas.microsoft.com/office/drawing/2014/main" id="{AE5ABC48-312B-BA4F-957B-F0F49FDEBBE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$221,328.50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F610A6A-0E6C-7470-0576-1FE02DB781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6401049-069E-5FFC-3C1A-E44143CDA6D9}"/>
              </a:ext>
            </a:extLst>
          </p:cNvPr>
          <p:cNvGrpSpPr/>
          <p:nvPr/>
        </p:nvGrpSpPr>
        <p:grpSpPr>
          <a:xfrm>
            <a:off x="17945100" y="0"/>
            <a:ext cx="342900" cy="1028700"/>
            <a:chOff x="0" y="0"/>
            <a:chExt cx="457200" cy="1371600"/>
          </a:xfrm>
        </p:grpSpPr>
        <p:grpSp>
          <p:nvGrpSpPr>
            <p:cNvPr id="3" name="Group 3">
              <a:extLst>
                <a:ext uri="{FF2B5EF4-FFF2-40B4-BE49-F238E27FC236}">
                  <a16:creationId xmlns:a16="http://schemas.microsoft.com/office/drawing/2014/main" id="{9E3C18AD-B499-3817-91ED-22B66EF7255B}"/>
                </a:ext>
              </a:extLst>
            </p:cNvPr>
            <p:cNvGrpSpPr/>
            <p:nvPr/>
          </p:nvGrpSpPr>
          <p:grpSpPr>
            <a:xfrm>
              <a:off x="0" y="0"/>
              <a:ext cx="457200" cy="457200"/>
              <a:chOff x="0" y="0"/>
              <a:chExt cx="1913890" cy="1913890"/>
            </a:xfrm>
          </p:grpSpPr>
          <p:sp>
            <p:nvSpPr>
              <p:cNvPr id="4" name="Freeform 4">
                <a:extLst>
                  <a:ext uri="{FF2B5EF4-FFF2-40B4-BE49-F238E27FC236}">
                    <a16:creationId xmlns:a16="http://schemas.microsoft.com/office/drawing/2014/main" id="{A2E724A6-C0CF-F2B9-A68A-1CBF6293FE3C}"/>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5" name="Group 5">
              <a:extLst>
                <a:ext uri="{FF2B5EF4-FFF2-40B4-BE49-F238E27FC236}">
                  <a16:creationId xmlns:a16="http://schemas.microsoft.com/office/drawing/2014/main" id="{7F1DF7C8-D651-CC90-9003-47AC00947A05}"/>
                </a:ext>
              </a:extLst>
            </p:cNvPr>
            <p:cNvGrpSpPr/>
            <p:nvPr/>
          </p:nvGrpSpPr>
          <p:grpSpPr>
            <a:xfrm>
              <a:off x="0" y="457200"/>
              <a:ext cx="457200" cy="457200"/>
              <a:chOff x="0" y="0"/>
              <a:chExt cx="1913890" cy="1913890"/>
            </a:xfrm>
          </p:grpSpPr>
          <p:sp>
            <p:nvSpPr>
              <p:cNvPr id="6" name="Freeform 6">
                <a:extLst>
                  <a:ext uri="{FF2B5EF4-FFF2-40B4-BE49-F238E27FC236}">
                    <a16:creationId xmlns:a16="http://schemas.microsoft.com/office/drawing/2014/main" id="{F67405A3-6522-7869-5B31-08464798F828}"/>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7" name="Group 7">
              <a:extLst>
                <a:ext uri="{FF2B5EF4-FFF2-40B4-BE49-F238E27FC236}">
                  <a16:creationId xmlns:a16="http://schemas.microsoft.com/office/drawing/2014/main" id="{8CBFE0BB-3CCC-AC75-FEC8-7F68ED79276A}"/>
                </a:ext>
              </a:extLst>
            </p:cNvPr>
            <p:cNvGrpSpPr/>
            <p:nvPr/>
          </p:nvGrpSpPr>
          <p:grpSpPr>
            <a:xfrm>
              <a:off x="0" y="914400"/>
              <a:ext cx="457200" cy="457200"/>
              <a:chOff x="0" y="0"/>
              <a:chExt cx="1913890" cy="1913890"/>
            </a:xfrm>
          </p:grpSpPr>
          <p:sp>
            <p:nvSpPr>
              <p:cNvPr id="8" name="Freeform 8">
                <a:extLst>
                  <a:ext uri="{FF2B5EF4-FFF2-40B4-BE49-F238E27FC236}">
                    <a16:creationId xmlns:a16="http://schemas.microsoft.com/office/drawing/2014/main" id="{58DBE210-9722-0DBF-70DF-D0E09FD4408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grpSp>
        <p:nvGrpSpPr>
          <p:cNvPr id="9" name="Group 9">
            <a:extLst>
              <a:ext uri="{FF2B5EF4-FFF2-40B4-BE49-F238E27FC236}">
                <a16:creationId xmlns:a16="http://schemas.microsoft.com/office/drawing/2014/main" id="{A0E7361E-038C-838F-0509-07EA703CEDDC}"/>
              </a:ext>
            </a:extLst>
          </p:cNvPr>
          <p:cNvGrpSpPr/>
          <p:nvPr/>
        </p:nvGrpSpPr>
        <p:grpSpPr>
          <a:xfrm rot="-5400000">
            <a:off x="1371600" y="8915400"/>
            <a:ext cx="342900" cy="1028700"/>
            <a:chOff x="0" y="0"/>
            <a:chExt cx="457200" cy="1371600"/>
          </a:xfrm>
        </p:grpSpPr>
        <p:grpSp>
          <p:nvGrpSpPr>
            <p:cNvPr id="10" name="Group 10">
              <a:extLst>
                <a:ext uri="{FF2B5EF4-FFF2-40B4-BE49-F238E27FC236}">
                  <a16:creationId xmlns:a16="http://schemas.microsoft.com/office/drawing/2014/main" id="{89C6415C-1754-4A7B-8A45-7FDC65DD663C}"/>
                </a:ext>
              </a:extLst>
            </p:cNvPr>
            <p:cNvGrpSpPr/>
            <p:nvPr/>
          </p:nvGrpSpPr>
          <p:grpSpPr>
            <a:xfrm>
              <a:off x="0" y="0"/>
              <a:ext cx="457200" cy="457200"/>
              <a:chOff x="0" y="0"/>
              <a:chExt cx="1913890" cy="1913890"/>
            </a:xfrm>
          </p:grpSpPr>
          <p:sp>
            <p:nvSpPr>
              <p:cNvPr id="11" name="Freeform 11">
                <a:extLst>
                  <a:ext uri="{FF2B5EF4-FFF2-40B4-BE49-F238E27FC236}">
                    <a16:creationId xmlns:a16="http://schemas.microsoft.com/office/drawing/2014/main" id="{F4D1A10C-3893-5299-07C3-81E97F8CC8AE}"/>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F951"/>
              </a:solidFill>
            </p:spPr>
            <p:txBody>
              <a:bodyPr/>
              <a:lstStyle/>
              <a:p>
                <a:endParaRPr lang="en-US"/>
              </a:p>
            </p:txBody>
          </p:sp>
        </p:grpSp>
        <p:grpSp>
          <p:nvGrpSpPr>
            <p:cNvPr id="12" name="Group 12">
              <a:extLst>
                <a:ext uri="{FF2B5EF4-FFF2-40B4-BE49-F238E27FC236}">
                  <a16:creationId xmlns:a16="http://schemas.microsoft.com/office/drawing/2014/main" id="{DC7B4E79-B93E-D62B-63D7-657CC71487D5}"/>
                </a:ext>
              </a:extLst>
            </p:cNvPr>
            <p:cNvGrpSpPr/>
            <p:nvPr/>
          </p:nvGrpSpPr>
          <p:grpSpPr>
            <a:xfrm>
              <a:off x="0" y="457200"/>
              <a:ext cx="457200" cy="457200"/>
              <a:chOff x="0" y="0"/>
              <a:chExt cx="1913890" cy="1913890"/>
            </a:xfrm>
          </p:grpSpPr>
          <p:sp>
            <p:nvSpPr>
              <p:cNvPr id="13" name="Freeform 13">
                <a:extLst>
                  <a:ext uri="{FF2B5EF4-FFF2-40B4-BE49-F238E27FC236}">
                    <a16:creationId xmlns:a16="http://schemas.microsoft.com/office/drawing/2014/main" id="{F7548DE4-355B-FB54-C1E9-A854FF7CC08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7273"/>
              </a:solidFill>
            </p:spPr>
            <p:txBody>
              <a:bodyPr/>
              <a:lstStyle/>
              <a:p>
                <a:endParaRPr lang="en-US"/>
              </a:p>
            </p:txBody>
          </p:sp>
        </p:grpSp>
        <p:grpSp>
          <p:nvGrpSpPr>
            <p:cNvPr id="14" name="Group 14">
              <a:extLst>
                <a:ext uri="{FF2B5EF4-FFF2-40B4-BE49-F238E27FC236}">
                  <a16:creationId xmlns:a16="http://schemas.microsoft.com/office/drawing/2014/main" id="{9426D290-C303-1A8E-15C3-E336AD5A83D8}"/>
                </a:ext>
              </a:extLst>
            </p:cNvPr>
            <p:cNvGrpSpPr/>
            <p:nvPr/>
          </p:nvGrpSpPr>
          <p:grpSpPr>
            <a:xfrm>
              <a:off x="0" y="914400"/>
              <a:ext cx="457200" cy="457200"/>
              <a:chOff x="0" y="0"/>
              <a:chExt cx="1913890" cy="1913890"/>
            </a:xfrm>
          </p:grpSpPr>
          <p:sp>
            <p:nvSpPr>
              <p:cNvPr id="15" name="Freeform 15">
                <a:extLst>
                  <a:ext uri="{FF2B5EF4-FFF2-40B4-BE49-F238E27FC236}">
                    <a16:creationId xmlns:a16="http://schemas.microsoft.com/office/drawing/2014/main" id="{B03E2841-CF60-D734-C0BE-451CAC500DA9}"/>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sp>
        <p:nvSpPr>
          <p:cNvPr id="16" name="Freeform 16">
            <a:extLst>
              <a:ext uri="{FF2B5EF4-FFF2-40B4-BE49-F238E27FC236}">
                <a16:creationId xmlns:a16="http://schemas.microsoft.com/office/drawing/2014/main" id="{18C336AB-9DBD-7ECE-1911-4CE97F3DE893}"/>
              </a:ext>
            </a:extLst>
          </p:cNvPr>
          <p:cNvSpPr/>
          <p:nvPr/>
        </p:nvSpPr>
        <p:spPr>
          <a:xfrm>
            <a:off x="12618488" y="4621781"/>
            <a:ext cx="4640812" cy="4636519"/>
          </a:xfrm>
          <a:custGeom>
            <a:avLst/>
            <a:gdLst/>
            <a:ahLst/>
            <a:cxnLst/>
            <a:rect l="l" t="t" r="r" b="b"/>
            <a:pathLst>
              <a:path w="4640812" h="4636519">
                <a:moveTo>
                  <a:pt x="0" y="0"/>
                </a:moveTo>
                <a:lnTo>
                  <a:pt x="4640812" y="0"/>
                </a:lnTo>
                <a:lnTo>
                  <a:pt x="4640812" y="4636519"/>
                </a:lnTo>
                <a:lnTo>
                  <a:pt x="0" y="463651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8D8DBEBF-9636-F211-E56B-6AAB84C297F7}"/>
              </a:ext>
            </a:extLst>
          </p:cNvPr>
          <p:cNvSpPr>
            <a:spLocks noGrp="1" noRot="1" noMove="1" noResize="1" noEditPoints="1" noAdjustHandles="1" noChangeArrowheads="1" noChangeShapeType="1"/>
          </p:cNvSpPr>
          <p:nvPr/>
        </p:nvSpPr>
        <p:spPr>
          <a:xfrm>
            <a:off x="13008528" y="318166"/>
            <a:ext cx="4659232" cy="1516318"/>
          </a:xfrm>
          <a:custGeom>
            <a:avLst/>
            <a:gdLst/>
            <a:ahLst/>
            <a:cxnLst/>
            <a:rect l="l" t="t" r="r" b="b"/>
            <a:pathLst>
              <a:path w="4659232" h="1516318">
                <a:moveTo>
                  <a:pt x="0" y="0"/>
                </a:moveTo>
                <a:lnTo>
                  <a:pt x="4659232" y="0"/>
                </a:lnTo>
                <a:lnTo>
                  <a:pt x="4659232" y="1516318"/>
                </a:lnTo>
                <a:lnTo>
                  <a:pt x="0" y="1516318"/>
                </a:lnTo>
                <a:lnTo>
                  <a:pt x="0" y="0"/>
                </a:lnTo>
                <a:close/>
              </a:path>
            </a:pathLst>
          </a:custGeom>
          <a:blipFill>
            <a:blip r:embed="rId4"/>
            <a:stretch>
              <a:fillRect/>
            </a:stretch>
          </a:blipFill>
        </p:spPr>
        <p:txBody>
          <a:bodyPr/>
          <a:lstStyle/>
          <a:p>
            <a:endParaRPr lang="en-US"/>
          </a:p>
        </p:txBody>
      </p:sp>
      <p:grpSp>
        <p:nvGrpSpPr>
          <p:cNvPr id="19" name="Group 19">
            <a:extLst>
              <a:ext uri="{FF2B5EF4-FFF2-40B4-BE49-F238E27FC236}">
                <a16:creationId xmlns:a16="http://schemas.microsoft.com/office/drawing/2014/main" id="{1BA22BA0-E2F0-0880-9A81-6BA9275AD9F5}"/>
              </a:ext>
            </a:extLst>
          </p:cNvPr>
          <p:cNvGrpSpPr/>
          <p:nvPr/>
        </p:nvGrpSpPr>
        <p:grpSpPr>
          <a:xfrm>
            <a:off x="914400" y="2410362"/>
            <a:ext cx="13801923" cy="3358062"/>
            <a:chOff x="-1798889" y="815292"/>
            <a:chExt cx="18402564" cy="4477417"/>
          </a:xfrm>
        </p:grpSpPr>
        <p:sp>
          <p:nvSpPr>
            <p:cNvPr id="20" name="TextBox 20">
              <a:extLst>
                <a:ext uri="{FF2B5EF4-FFF2-40B4-BE49-F238E27FC236}">
                  <a16:creationId xmlns:a16="http://schemas.microsoft.com/office/drawing/2014/main" id="{B7508B34-0013-8BE3-7382-1F35DAC1EF83}"/>
                </a:ext>
              </a:extLst>
            </p:cNvPr>
            <p:cNvSpPr txBox="1"/>
            <p:nvPr/>
          </p:nvSpPr>
          <p:spPr>
            <a:xfrm>
              <a:off x="-1798889" y="815292"/>
              <a:ext cx="18270484" cy="1188104"/>
            </a:xfrm>
            <a:prstGeom prst="rect">
              <a:avLst/>
            </a:prstGeom>
          </p:spPr>
          <p:txBody>
            <a:bodyPr lIns="0" tIns="0" rIns="0" bIns="0" rtlCol="0" anchor="t">
              <a:spAutoFit/>
            </a:bodyPr>
            <a:lstStyle/>
            <a:p>
              <a:pPr algn="l">
                <a:lnSpc>
                  <a:spcPts val="6480"/>
                </a:lnSpc>
              </a:pPr>
              <a:r>
                <a:rPr lang="en-US" sz="7200" dirty="0">
                  <a:solidFill>
                    <a:srgbClr val="A5F951"/>
                  </a:solidFill>
                  <a:latin typeface="Staatliches"/>
                  <a:ea typeface="Staatliches"/>
                  <a:cs typeface="Staatliches"/>
                  <a:sym typeface="Staatliches"/>
                </a:rPr>
                <a:t>TMSA board slate</a:t>
              </a:r>
            </a:p>
          </p:txBody>
        </p:sp>
        <p:sp>
          <p:nvSpPr>
            <p:cNvPr id="21" name="TextBox 21">
              <a:extLst>
                <a:ext uri="{FF2B5EF4-FFF2-40B4-BE49-F238E27FC236}">
                  <a16:creationId xmlns:a16="http://schemas.microsoft.com/office/drawing/2014/main" id="{0ACAE154-9005-F9CE-08CA-01BC840FE40F}"/>
                </a:ext>
              </a:extLst>
            </p:cNvPr>
            <p:cNvSpPr txBox="1"/>
            <p:nvPr/>
          </p:nvSpPr>
          <p:spPr>
            <a:xfrm>
              <a:off x="-1666809" y="3019779"/>
              <a:ext cx="18270484" cy="2272930"/>
            </a:xfrm>
            <a:prstGeom prst="rect">
              <a:avLst/>
            </a:prstGeom>
          </p:spPr>
          <p:txBody>
            <a:bodyPr lIns="0" tIns="0" rIns="0" bIns="0" rtlCol="0" anchor="t">
              <a:spAutoFit/>
            </a:bodyPr>
            <a:lstStyle/>
            <a:p>
              <a:pPr marL="0" lvl="0" indent="0" algn="l">
                <a:lnSpc>
                  <a:spcPts val="3360"/>
                </a:lnSpc>
              </a:pPr>
              <a:r>
                <a:rPr lang="en-US" sz="2800" u="none" dirty="0">
                  <a:solidFill>
                    <a:srgbClr val="FFFFFF"/>
                  </a:solidFill>
                  <a:latin typeface="Ruda"/>
                  <a:ea typeface="Ruda"/>
                  <a:cs typeface="Ruda"/>
                  <a:sym typeface="Ruda"/>
                </a:rPr>
                <a:t>David Hoppens</a:t>
              </a:r>
            </a:p>
            <a:p>
              <a:pPr marL="0" lvl="0" indent="0" algn="l">
                <a:lnSpc>
                  <a:spcPts val="3360"/>
                </a:lnSpc>
              </a:pPr>
              <a:r>
                <a:rPr lang="en-US" sz="2800" u="none" baseline="30000" dirty="0">
                  <a:solidFill>
                    <a:srgbClr val="FFFFFF"/>
                  </a:solidFill>
                  <a:latin typeface="Ruda"/>
                  <a:ea typeface="Ruda"/>
                  <a:cs typeface="Ruda"/>
                  <a:sym typeface="Ruda"/>
                </a:rPr>
                <a:t>V</a:t>
              </a:r>
              <a:r>
                <a:rPr lang="en-US" sz="2800" baseline="30000" dirty="0">
                  <a:solidFill>
                    <a:srgbClr val="FFFFFF"/>
                  </a:solidFill>
                  <a:latin typeface="Ruda"/>
                  <a:ea typeface="Ruda"/>
                  <a:cs typeface="Ruda"/>
                  <a:sym typeface="Ruda"/>
                </a:rPr>
                <a:t>P Sales &amp; Marketing</a:t>
              </a:r>
            </a:p>
            <a:p>
              <a:pPr marL="0" lvl="0" indent="0" algn="l">
                <a:lnSpc>
                  <a:spcPts val="3360"/>
                </a:lnSpc>
              </a:pPr>
              <a:r>
                <a:rPr lang="en-US" sz="2800" u="none" baseline="30000" dirty="0">
                  <a:solidFill>
                    <a:srgbClr val="FFFFFF"/>
                  </a:solidFill>
                  <a:latin typeface="Ruda"/>
                  <a:ea typeface="Ruda"/>
                  <a:cs typeface="Ruda"/>
                  <a:sym typeface="Ruda"/>
                </a:rPr>
                <a:t>Momentum Transportation – Landstar Agent</a:t>
              </a:r>
            </a:p>
            <a:p>
              <a:pPr marL="0" lvl="0" indent="0" algn="l">
                <a:lnSpc>
                  <a:spcPts val="3360"/>
                </a:lnSpc>
              </a:pPr>
              <a:r>
                <a:rPr lang="en-US" sz="2800" baseline="30000" dirty="0">
                  <a:solidFill>
                    <a:srgbClr val="FFFFFF"/>
                  </a:solidFill>
                  <a:latin typeface="Ruda"/>
                  <a:ea typeface="Ruda"/>
                  <a:cs typeface="Ruda"/>
                  <a:sym typeface="Ruda"/>
                </a:rPr>
                <a:t>TMSA Succession Chair</a:t>
              </a:r>
              <a:endParaRPr lang="en-US" sz="2800" u="none" baseline="30000" dirty="0">
                <a:solidFill>
                  <a:srgbClr val="FFFFFF"/>
                </a:solidFill>
                <a:latin typeface="Ruda"/>
                <a:ea typeface="Ruda"/>
                <a:cs typeface="Ruda"/>
                <a:sym typeface="Ruda"/>
              </a:endParaRPr>
            </a:p>
          </p:txBody>
        </p:sp>
      </p:grpSp>
      <p:sp>
        <p:nvSpPr>
          <p:cNvPr id="22" name="TextBox 38">
            <a:extLst>
              <a:ext uri="{FF2B5EF4-FFF2-40B4-BE49-F238E27FC236}">
                <a16:creationId xmlns:a16="http://schemas.microsoft.com/office/drawing/2014/main" id="{74C3479E-0D1D-E738-D166-787959001628}"/>
              </a:ext>
            </a:extLst>
          </p:cNvPr>
          <p:cNvSpPr txBox="1">
            <a:spLocks noGrp="1" noRot="1" noMove="1" noResize="1" noEditPoints="1" noAdjustHandles="1" noChangeArrowheads="1" noChangeShapeType="1"/>
          </p:cNvSpPr>
          <p:nvPr/>
        </p:nvSpPr>
        <p:spPr>
          <a:xfrm>
            <a:off x="12192001" y="9616635"/>
            <a:ext cx="5943600" cy="480966"/>
          </a:xfrm>
          <a:prstGeom prst="rect">
            <a:avLst/>
          </a:prstGeom>
        </p:spPr>
        <p:txBody>
          <a:bodyPr wrap="square" lIns="0" tIns="0" rIns="0" bIns="0" rtlCol="0" anchor="t">
            <a:spAutoFit/>
          </a:bodyPr>
          <a:lstStyle/>
          <a:p>
            <a:pPr algn="ctr">
              <a:lnSpc>
                <a:spcPts val="3808"/>
              </a:lnSpc>
              <a:spcBef>
                <a:spcPct val="0"/>
              </a:spcBef>
            </a:pPr>
            <a:r>
              <a:rPr lang="en-US" sz="3096" spc="71" dirty="0">
                <a:solidFill>
                  <a:srgbClr val="A5F951"/>
                </a:solidFill>
                <a:latin typeface="Ruda"/>
                <a:ea typeface="Ruda"/>
                <a:cs typeface="Ruda"/>
                <a:sym typeface="Ruda"/>
              </a:rPr>
              <a:t>June 8-10, 2025, | Austin, Texas</a:t>
            </a:r>
          </a:p>
        </p:txBody>
      </p:sp>
      <p:pic>
        <p:nvPicPr>
          <p:cNvPr id="23" name="Picture Placeholder 19">
            <a:extLst>
              <a:ext uri="{FF2B5EF4-FFF2-40B4-BE49-F238E27FC236}">
                <a16:creationId xmlns:a16="http://schemas.microsoft.com/office/drawing/2014/main" id="{C5D6D58B-B94E-6CC0-71CE-F68172C579F2}"/>
              </a:ext>
            </a:extLst>
          </p:cNvPr>
          <p:cNvPicPr>
            <a:picLocks noChangeAspect="1"/>
          </p:cNvPicPr>
          <p:nvPr/>
        </p:nvPicPr>
        <p:blipFill>
          <a:blip r:embed="rId5"/>
          <a:srcRect/>
          <a:stretch/>
        </p:blipFill>
        <p:spPr>
          <a:xfrm>
            <a:off x="11801673" y="3257550"/>
            <a:ext cx="6172200" cy="6172200"/>
          </a:xfrm>
          <a:prstGeom prst="flowChartConnector">
            <a:avLst/>
          </a:prstGeom>
          <a:solidFill>
            <a:srgbClr val="BED600"/>
          </a:solidFill>
        </p:spPr>
      </p:pic>
    </p:spTree>
    <p:extLst>
      <p:ext uri="{BB962C8B-B14F-4D97-AF65-F5344CB8AC3E}">
        <p14:creationId xmlns:p14="http://schemas.microsoft.com/office/powerpoint/2010/main" val="4284856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7745</TotalTime>
  <Words>577</Words>
  <Application>Microsoft Office PowerPoint</Application>
  <PresentationFormat>Custom</PresentationFormat>
  <Paragraphs>112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Ruda</vt:lpstr>
      <vt:lpstr>Calibri</vt:lpstr>
      <vt:lpstr>Staatliches</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dc:title>
  <dc:creator>Jennifer Karpus-Romain</dc:creator>
  <cp:lastModifiedBy>Eileen Dabrowski</cp:lastModifiedBy>
  <cp:revision>32</cp:revision>
  <dcterms:created xsi:type="dcterms:W3CDTF">2006-08-16T00:00:00Z</dcterms:created>
  <dcterms:modified xsi:type="dcterms:W3CDTF">2025-06-06T15:43:25Z</dcterms:modified>
  <dc:identifier>DAGk2WKSY4s</dc:identifier>
</cp:coreProperties>
</file>