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5143500" type="screen16x9"/>
  <p:notesSz cx="6858000" cy="9144000"/>
  <p:embeddedFontLst>
    <p:embeddedFont>
      <p:font typeface="Ruda" panose="020B0604020202020204" charset="0"/>
      <p:regular r:id="rId26"/>
      <p:bold r:id="rId27"/>
    </p:embeddedFont>
    <p:embeddedFont>
      <p:font typeface="Ruda Black" panose="020B0604020202020204" charset="0"/>
      <p:bold r:id="rId28"/>
    </p:embeddedFont>
    <p:embeddedFont>
      <p:font typeface="Staatliches" pitchFamily="2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706" y="3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19f4b5380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3519f4b5380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19f4b5380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g3519f4b5380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519f4b5380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3519f4b5380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519f4b5380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3519f4b5380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519f4b538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3519f4b538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519f4b5380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3519f4b5380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579b9abe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3579b9abe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579b9abea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3579b9abea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579b9abea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g3579b9abea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3579b9abeac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g3579b9abeac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519f4b538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g3519f4b538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5acca2df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35acca2df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579b9abeac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g3579b9abeac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3579b9abeac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g3579b9abeac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519f4b5380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g3519f4b5380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519f4b5380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3519f4b5380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19f4b5380_2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3519f4b5380_2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519f4b5380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3519f4b5380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19f4b5380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519f4b5380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519f4b538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3519f4b538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519f4b5380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3519f4b5380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519f4b5380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3519f4b538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hyperlink" Target="mailto:James@importyeti.com" TargetMode="Externa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/>
        </p:nvSpPr>
        <p:spPr>
          <a:xfrm>
            <a:off x="523875" y="1746128"/>
            <a:ext cx="5318400" cy="19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1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The Science OF Cold Outreach</a:t>
            </a:r>
            <a:endParaRPr sz="700"/>
          </a:p>
        </p:txBody>
      </p:sp>
      <p:grpSp>
        <p:nvGrpSpPr>
          <p:cNvPr id="130" name="Google Shape;130;p25"/>
          <p:cNvGrpSpPr/>
          <p:nvPr/>
        </p:nvGrpSpPr>
        <p:grpSpPr>
          <a:xfrm>
            <a:off x="514350" y="1000236"/>
            <a:ext cx="1028700" cy="171450"/>
            <a:chOff x="0" y="0"/>
            <a:chExt cx="2743200" cy="457200"/>
          </a:xfrm>
        </p:grpSpPr>
        <p:sp>
          <p:nvSpPr>
            <p:cNvPr id="131" name="Google Shape;131;p25"/>
            <p:cNvSpPr/>
            <p:nvPr/>
          </p:nvSpPr>
          <p:spPr>
            <a:xfrm rot="-5400000">
              <a:off x="0" y="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5"/>
            <p:cNvSpPr/>
            <p:nvPr/>
          </p:nvSpPr>
          <p:spPr>
            <a:xfrm rot="-5400000">
              <a:off x="457200" y="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5"/>
            <p:cNvSpPr/>
            <p:nvPr/>
          </p:nvSpPr>
          <p:spPr>
            <a:xfrm rot="-5400000">
              <a:off x="914400" y="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5"/>
            <p:cNvSpPr/>
            <p:nvPr/>
          </p:nvSpPr>
          <p:spPr>
            <a:xfrm rot="-5400000">
              <a:off x="1371600" y="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5"/>
            <p:cNvSpPr/>
            <p:nvPr/>
          </p:nvSpPr>
          <p:spPr>
            <a:xfrm rot="-5400000">
              <a:off x="1828800" y="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5"/>
            <p:cNvSpPr/>
            <p:nvPr/>
          </p:nvSpPr>
          <p:spPr>
            <a:xfrm rot="-5400000">
              <a:off x="2286000" y="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25"/>
          <p:cNvGrpSpPr/>
          <p:nvPr/>
        </p:nvGrpSpPr>
        <p:grpSpPr>
          <a:xfrm rot="-5400000">
            <a:off x="685800" y="4457700"/>
            <a:ext cx="171450" cy="514350"/>
            <a:chOff x="0" y="0"/>
            <a:chExt cx="457200" cy="1371600"/>
          </a:xfrm>
        </p:grpSpPr>
        <p:sp>
          <p:nvSpPr>
            <p:cNvPr id="138" name="Google Shape;138;p25"/>
            <p:cNvSpPr/>
            <p:nvPr/>
          </p:nvSpPr>
          <p:spPr>
            <a:xfrm>
              <a:off x="0" y="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5"/>
            <p:cNvSpPr/>
            <p:nvPr/>
          </p:nvSpPr>
          <p:spPr>
            <a:xfrm>
              <a:off x="0" y="4572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5"/>
            <p:cNvSpPr/>
            <p:nvPr/>
          </p:nvSpPr>
          <p:spPr>
            <a:xfrm>
              <a:off x="0" y="9144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5"/>
            <p:cNvSpPr/>
            <p:nvPr/>
          </p:nvSpPr>
          <p:spPr>
            <a:xfrm>
              <a:off x="0" y="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5"/>
            <p:cNvSpPr/>
            <p:nvPr/>
          </p:nvSpPr>
          <p:spPr>
            <a:xfrm>
              <a:off x="0" y="4572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5"/>
            <p:cNvSpPr/>
            <p:nvPr/>
          </p:nvSpPr>
          <p:spPr>
            <a:xfrm>
              <a:off x="0" y="9144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25"/>
          <p:cNvGrpSpPr/>
          <p:nvPr/>
        </p:nvGrpSpPr>
        <p:grpSpPr>
          <a:xfrm>
            <a:off x="8972550" y="0"/>
            <a:ext cx="171450" cy="514350"/>
            <a:chOff x="0" y="0"/>
            <a:chExt cx="457200" cy="1371600"/>
          </a:xfrm>
        </p:grpSpPr>
        <p:sp>
          <p:nvSpPr>
            <p:cNvPr id="145" name="Google Shape;145;p25"/>
            <p:cNvSpPr/>
            <p:nvPr/>
          </p:nvSpPr>
          <p:spPr>
            <a:xfrm>
              <a:off x="0" y="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25"/>
            <p:cNvSpPr/>
            <p:nvPr/>
          </p:nvSpPr>
          <p:spPr>
            <a:xfrm>
              <a:off x="0" y="4572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5"/>
            <p:cNvSpPr/>
            <p:nvPr/>
          </p:nvSpPr>
          <p:spPr>
            <a:xfrm>
              <a:off x="0" y="9144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p25"/>
          <p:cNvSpPr/>
          <p:nvPr/>
        </p:nvSpPr>
        <p:spPr>
          <a:xfrm>
            <a:off x="4976123" y="728351"/>
            <a:ext cx="3700254" cy="3686799"/>
          </a:xfrm>
          <a:custGeom>
            <a:avLst/>
            <a:gdLst/>
            <a:ahLst/>
            <a:cxnLst/>
            <a:rect l="l" t="t" r="r" b="b"/>
            <a:pathLst>
              <a:path w="7400509" h="7373598" extrusionOk="0">
                <a:moveTo>
                  <a:pt x="0" y="0"/>
                </a:moveTo>
                <a:lnTo>
                  <a:pt x="7400509" y="0"/>
                </a:lnTo>
                <a:lnTo>
                  <a:pt x="7400509" y="7373598"/>
                </a:lnTo>
                <a:lnTo>
                  <a:pt x="0" y="73735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5"/>
          <p:cNvSpPr/>
          <p:nvPr/>
        </p:nvSpPr>
        <p:spPr>
          <a:xfrm>
            <a:off x="4864098" y="49468"/>
            <a:ext cx="4108452" cy="1337070"/>
          </a:xfrm>
          <a:custGeom>
            <a:avLst/>
            <a:gdLst/>
            <a:ahLst/>
            <a:cxnLst/>
            <a:rect l="l" t="t" r="r" b="b"/>
            <a:pathLst>
              <a:path w="8216904" h="2674140" extrusionOk="0">
                <a:moveTo>
                  <a:pt x="0" y="0"/>
                </a:moveTo>
                <a:lnTo>
                  <a:pt x="8216904" y="0"/>
                </a:lnTo>
                <a:lnTo>
                  <a:pt x="8216904" y="2674141"/>
                </a:lnTo>
                <a:lnTo>
                  <a:pt x="0" y="26741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5"/>
          <p:cNvSpPr txBox="1"/>
          <p:nvPr/>
        </p:nvSpPr>
        <p:spPr>
          <a:xfrm>
            <a:off x="6096001" y="4808318"/>
            <a:ext cx="2971800" cy="24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34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351" name="Google Shape;351;p34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34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34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34"/>
          <p:cNvSpPr/>
          <p:nvPr/>
        </p:nvSpPr>
        <p:spPr>
          <a:xfrm rot="-5400000">
            <a:off x="51435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4"/>
          <p:cNvSpPr/>
          <p:nvPr/>
        </p:nvSpPr>
        <p:spPr>
          <a:xfrm rot="-5400000">
            <a:off x="68580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717273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4"/>
          <p:cNvSpPr/>
          <p:nvPr/>
        </p:nvSpPr>
        <p:spPr>
          <a:xfrm rot="-5400000">
            <a:off x="85725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4"/>
          <p:cNvSpPr/>
          <p:nvPr/>
        </p:nvSpPr>
        <p:spPr>
          <a:xfrm>
            <a:off x="514350" y="2353652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8" name="Google Shape;358;p34"/>
          <p:cNvCxnSpPr/>
          <p:nvPr/>
        </p:nvCxnSpPr>
        <p:spPr>
          <a:xfrm>
            <a:off x="514350" y="2432233"/>
            <a:ext cx="8115300" cy="0"/>
          </a:xfrm>
          <a:prstGeom prst="straightConnector1">
            <a:avLst/>
          </a:prstGeom>
          <a:noFill/>
          <a:ln w="9525" cap="rnd" cmpd="sng">
            <a:solidFill>
              <a:srgbClr val="A5F95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9" name="Google Shape;359;p34"/>
          <p:cNvSpPr/>
          <p:nvPr/>
        </p:nvSpPr>
        <p:spPr>
          <a:xfrm>
            <a:off x="492987" y="235603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4"/>
          <p:cNvSpPr/>
          <p:nvPr/>
        </p:nvSpPr>
        <p:spPr>
          <a:xfrm>
            <a:off x="2665773" y="235603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4"/>
          <p:cNvSpPr/>
          <p:nvPr/>
        </p:nvSpPr>
        <p:spPr>
          <a:xfrm>
            <a:off x="4802908" y="235603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4"/>
          <p:cNvSpPr/>
          <p:nvPr/>
        </p:nvSpPr>
        <p:spPr>
          <a:xfrm>
            <a:off x="6954332" y="235603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4"/>
          <p:cNvSpPr/>
          <p:nvPr/>
        </p:nvSpPr>
        <p:spPr>
          <a:xfrm>
            <a:off x="6600825" y="53318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9"/>
                </a:lnTo>
                <a:lnTo>
                  <a:pt x="0" y="1516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4"/>
          <p:cNvSpPr txBox="1"/>
          <p:nvPr/>
        </p:nvSpPr>
        <p:spPr>
          <a:xfrm>
            <a:off x="514350" y="990204"/>
            <a:ext cx="811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So What Does THis Look Like?</a:t>
            </a:r>
            <a:endParaRPr sz="700"/>
          </a:p>
        </p:txBody>
      </p:sp>
      <p:sp>
        <p:nvSpPr>
          <p:cNvPr id="365" name="Google Shape;365;p34"/>
          <p:cNvSpPr txBox="1"/>
          <p:nvPr/>
        </p:nvSpPr>
        <p:spPr>
          <a:xfrm>
            <a:off x="4802909" y="2710361"/>
            <a:ext cx="1682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Quotes Per Deal</a:t>
            </a:r>
            <a:endParaRPr sz="700"/>
          </a:p>
        </p:txBody>
      </p:sp>
      <p:sp>
        <p:nvSpPr>
          <p:cNvPr id="366" name="Google Shape;366;p34"/>
          <p:cNvSpPr txBox="1"/>
          <p:nvPr/>
        </p:nvSpPr>
        <p:spPr>
          <a:xfrm>
            <a:off x="6947188" y="2710361"/>
            <a:ext cx="1682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Outreachs Per Deal</a:t>
            </a:r>
            <a:endParaRPr sz="700"/>
          </a:p>
        </p:txBody>
      </p:sp>
      <p:sp>
        <p:nvSpPr>
          <p:cNvPr id="367" name="Google Shape;367;p34"/>
          <p:cNvSpPr txBox="1"/>
          <p:nvPr/>
        </p:nvSpPr>
        <p:spPr>
          <a:xfrm>
            <a:off x="514350" y="2710361"/>
            <a:ext cx="1682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Outreachs Per Meeting</a:t>
            </a:r>
            <a:endParaRPr sz="700"/>
          </a:p>
        </p:txBody>
      </p:sp>
      <p:sp>
        <p:nvSpPr>
          <p:cNvPr id="368" name="Google Shape;368;p34"/>
          <p:cNvSpPr txBox="1"/>
          <p:nvPr/>
        </p:nvSpPr>
        <p:spPr>
          <a:xfrm>
            <a:off x="2658629" y="2710361"/>
            <a:ext cx="16824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Meetings Per Quote</a:t>
            </a:r>
            <a:endParaRPr sz="700"/>
          </a:p>
        </p:txBody>
      </p:sp>
      <p:sp>
        <p:nvSpPr>
          <p:cNvPr id="369" name="Google Shape;369;p34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10</a:t>
            </a:r>
            <a:endParaRPr sz="700"/>
          </a:p>
        </p:txBody>
      </p:sp>
      <p:sp>
        <p:nvSpPr>
          <p:cNvPr id="370" name="Google Shape;370;p34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sp>
        <p:nvSpPr>
          <p:cNvPr id="371" name="Google Shape;371;p34"/>
          <p:cNvSpPr txBox="1"/>
          <p:nvPr/>
        </p:nvSpPr>
        <p:spPr>
          <a:xfrm>
            <a:off x="781050" y="2865150"/>
            <a:ext cx="6468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17</a:t>
            </a:r>
            <a:endParaRPr sz="7000"/>
          </a:p>
        </p:txBody>
      </p:sp>
      <p:sp>
        <p:nvSpPr>
          <p:cNvPr id="372" name="Google Shape;372;p34"/>
          <p:cNvSpPr txBox="1"/>
          <p:nvPr/>
        </p:nvSpPr>
        <p:spPr>
          <a:xfrm>
            <a:off x="3142725" y="2865150"/>
            <a:ext cx="4605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3</a:t>
            </a:r>
            <a:endParaRPr sz="7000"/>
          </a:p>
        </p:txBody>
      </p:sp>
      <p:sp>
        <p:nvSpPr>
          <p:cNvPr id="373" name="Google Shape;373;p34"/>
          <p:cNvSpPr txBox="1"/>
          <p:nvPr/>
        </p:nvSpPr>
        <p:spPr>
          <a:xfrm>
            <a:off x="5127450" y="2865150"/>
            <a:ext cx="4605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5</a:t>
            </a:r>
            <a:endParaRPr sz="7000"/>
          </a:p>
        </p:txBody>
      </p:sp>
      <p:sp>
        <p:nvSpPr>
          <p:cNvPr id="374" name="Google Shape;374;p34"/>
          <p:cNvSpPr txBox="1"/>
          <p:nvPr/>
        </p:nvSpPr>
        <p:spPr>
          <a:xfrm>
            <a:off x="7035974" y="2865150"/>
            <a:ext cx="12819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255</a:t>
            </a:r>
            <a:endParaRPr sz="7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5"/>
          <p:cNvSpPr/>
          <p:nvPr/>
        </p:nvSpPr>
        <p:spPr>
          <a:xfrm rot="-5400000">
            <a:off x="6010919" y="326634"/>
            <a:ext cx="4329570" cy="4535740"/>
          </a:xfrm>
          <a:custGeom>
            <a:avLst/>
            <a:gdLst/>
            <a:ahLst/>
            <a:cxnLst/>
            <a:rect l="l" t="t" r="r" b="b"/>
            <a:pathLst>
              <a:path w="8659140" h="9071480" extrusionOk="0">
                <a:moveTo>
                  <a:pt x="0" y="0"/>
                </a:moveTo>
                <a:lnTo>
                  <a:pt x="8659139" y="0"/>
                </a:lnTo>
                <a:lnTo>
                  <a:pt x="8659139" y="9071480"/>
                </a:lnTo>
                <a:lnTo>
                  <a:pt x="0" y="9071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0" name="Google Shape;380;p35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381" name="Google Shape;381;p35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4" name="Google Shape;384;p35"/>
          <p:cNvGrpSpPr/>
          <p:nvPr/>
        </p:nvGrpSpPr>
        <p:grpSpPr>
          <a:xfrm rot="-5400000">
            <a:off x="685800" y="4456900"/>
            <a:ext cx="172250" cy="515150"/>
            <a:chOff x="0" y="0"/>
            <a:chExt cx="459334" cy="1373734"/>
          </a:xfrm>
        </p:grpSpPr>
        <p:sp>
          <p:nvSpPr>
            <p:cNvPr id="385" name="Google Shape;385;p35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8" name="Google Shape;388;p35"/>
          <p:cNvSpPr/>
          <p:nvPr/>
        </p:nvSpPr>
        <p:spPr>
          <a:xfrm>
            <a:off x="6567320" y="135271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5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11</a:t>
            </a:r>
            <a:endParaRPr sz="700"/>
          </a:p>
        </p:txBody>
      </p:sp>
      <p:sp>
        <p:nvSpPr>
          <p:cNvPr id="390" name="Google Shape;390;p35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sp>
        <p:nvSpPr>
          <p:cNvPr id="391" name="Google Shape;391;p35"/>
          <p:cNvSpPr txBox="1"/>
          <p:nvPr/>
        </p:nvSpPr>
        <p:spPr>
          <a:xfrm>
            <a:off x="1785550" y="893250"/>
            <a:ext cx="50868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Average Deal Size</a:t>
            </a:r>
            <a:endParaRPr sz="6000"/>
          </a:p>
        </p:txBody>
      </p:sp>
      <p:sp>
        <p:nvSpPr>
          <p:cNvPr id="392" name="Google Shape;392;p35"/>
          <p:cNvSpPr txBox="1"/>
          <p:nvPr/>
        </p:nvSpPr>
        <p:spPr>
          <a:xfrm>
            <a:off x="1724200" y="1733550"/>
            <a:ext cx="53934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Outreach Per Deal</a:t>
            </a:r>
            <a:endParaRPr sz="6000"/>
          </a:p>
        </p:txBody>
      </p:sp>
      <p:cxnSp>
        <p:nvCxnSpPr>
          <p:cNvPr id="393" name="Google Shape;393;p35"/>
          <p:cNvCxnSpPr/>
          <p:nvPr/>
        </p:nvCxnSpPr>
        <p:spPr>
          <a:xfrm>
            <a:off x="1221975" y="1692775"/>
            <a:ext cx="6272100" cy="12000"/>
          </a:xfrm>
          <a:prstGeom prst="straightConnector1">
            <a:avLst/>
          </a:prstGeom>
          <a:noFill/>
          <a:ln w="76200" cap="flat" cmpd="sng">
            <a:solidFill>
              <a:srgbClr val="A5F95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4" name="Google Shape;394;p35"/>
          <p:cNvCxnSpPr>
            <a:stCxn id="392" idx="2"/>
          </p:cNvCxnSpPr>
          <p:nvPr/>
        </p:nvCxnSpPr>
        <p:spPr>
          <a:xfrm>
            <a:off x="4420900" y="2573850"/>
            <a:ext cx="900" cy="869100"/>
          </a:xfrm>
          <a:prstGeom prst="straightConnector1">
            <a:avLst/>
          </a:prstGeom>
          <a:noFill/>
          <a:ln w="76200" cap="flat" cmpd="sng">
            <a:solidFill>
              <a:srgbClr val="A5F95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5" name="Google Shape;395;p35"/>
          <p:cNvSpPr txBox="1"/>
          <p:nvPr/>
        </p:nvSpPr>
        <p:spPr>
          <a:xfrm>
            <a:off x="2257150" y="3527400"/>
            <a:ext cx="43275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$ Per Outreach</a:t>
            </a:r>
            <a:endParaRPr sz="6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6"/>
          <p:cNvSpPr/>
          <p:nvPr/>
        </p:nvSpPr>
        <p:spPr>
          <a:xfrm rot="-5400000">
            <a:off x="6010919" y="326634"/>
            <a:ext cx="4329570" cy="4535740"/>
          </a:xfrm>
          <a:custGeom>
            <a:avLst/>
            <a:gdLst/>
            <a:ahLst/>
            <a:cxnLst/>
            <a:rect l="l" t="t" r="r" b="b"/>
            <a:pathLst>
              <a:path w="8659140" h="9071480" extrusionOk="0">
                <a:moveTo>
                  <a:pt x="0" y="0"/>
                </a:moveTo>
                <a:lnTo>
                  <a:pt x="8659139" y="0"/>
                </a:lnTo>
                <a:lnTo>
                  <a:pt x="8659139" y="9071480"/>
                </a:lnTo>
                <a:lnTo>
                  <a:pt x="0" y="9071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1" name="Google Shape;401;p36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402" name="Google Shape;402;p36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36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36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5" name="Google Shape;405;p36"/>
          <p:cNvGrpSpPr/>
          <p:nvPr/>
        </p:nvGrpSpPr>
        <p:grpSpPr>
          <a:xfrm rot="-5400000">
            <a:off x="685800" y="4456900"/>
            <a:ext cx="172250" cy="515150"/>
            <a:chOff x="0" y="0"/>
            <a:chExt cx="459334" cy="1373734"/>
          </a:xfrm>
        </p:grpSpPr>
        <p:sp>
          <p:nvSpPr>
            <p:cNvPr id="406" name="Google Shape;406;p36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36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36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9" name="Google Shape;409;p36"/>
          <p:cNvSpPr/>
          <p:nvPr/>
        </p:nvSpPr>
        <p:spPr>
          <a:xfrm>
            <a:off x="6567320" y="135271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36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12</a:t>
            </a:r>
            <a:endParaRPr sz="700"/>
          </a:p>
        </p:txBody>
      </p:sp>
      <p:sp>
        <p:nvSpPr>
          <p:cNvPr id="411" name="Google Shape;411;p36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sp>
        <p:nvSpPr>
          <p:cNvPr id="412" name="Google Shape;412;p36"/>
          <p:cNvSpPr txBox="1"/>
          <p:nvPr/>
        </p:nvSpPr>
        <p:spPr>
          <a:xfrm>
            <a:off x="3129250" y="893425"/>
            <a:ext cx="24003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$20,000</a:t>
            </a:r>
            <a:endParaRPr sz="6000"/>
          </a:p>
        </p:txBody>
      </p:sp>
      <p:sp>
        <p:nvSpPr>
          <p:cNvPr id="413" name="Google Shape;413;p36"/>
          <p:cNvSpPr txBox="1"/>
          <p:nvPr/>
        </p:nvSpPr>
        <p:spPr>
          <a:xfrm>
            <a:off x="3771100" y="1733550"/>
            <a:ext cx="11157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255</a:t>
            </a:r>
            <a:endParaRPr sz="6000"/>
          </a:p>
        </p:txBody>
      </p:sp>
      <p:cxnSp>
        <p:nvCxnSpPr>
          <p:cNvPr id="414" name="Google Shape;414;p36"/>
          <p:cNvCxnSpPr/>
          <p:nvPr/>
        </p:nvCxnSpPr>
        <p:spPr>
          <a:xfrm>
            <a:off x="1221975" y="1692775"/>
            <a:ext cx="6272100" cy="12000"/>
          </a:xfrm>
          <a:prstGeom prst="straightConnector1">
            <a:avLst/>
          </a:prstGeom>
          <a:noFill/>
          <a:ln w="76200" cap="flat" cmpd="sng">
            <a:solidFill>
              <a:srgbClr val="A5F95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5" name="Google Shape;415;p36"/>
          <p:cNvCxnSpPr>
            <a:stCxn id="413" idx="2"/>
          </p:cNvCxnSpPr>
          <p:nvPr/>
        </p:nvCxnSpPr>
        <p:spPr>
          <a:xfrm>
            <a:off x="4328950" y="2573850"/>
            <a:ext cx="900" cy="869100"/>
          </a:xfrm>
          <a:prstGeom prst="straightConnector1">
            <a:avLst/>
          </a:prstGeom>
          <a:noFill/>
          <a:ln w="76200" cap="flat" cmpd="sng">
            <a:solidFill>
              <a:srgbClr val="A5F95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6" name="Google Shape;416;p36"/>
          <p:cNvSpPr txBox="1"/>
          <p:nvPr/>
        </p:nvSpPr>
        <p:spPr>
          <a:xfrm>
            <a:off x="1531050" y="3527400"/>
            <a:ext cx="60819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$ 78.43 Per Outreach</a:t>
            </a:r>
            <a:endParaRPr sz="6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"/>
          <p:cNvSpPr/>
          <p:nvPr/>
        </p:nvSpPr>
        <p:spPr>
          <a:xfrm rot="-5400000">
            <a:off x="6010919" y="326634"/>
            <a:ext cx="4329570" cy="4535740"/>
          </a:xfrm>
          <a:custGeom>
            <a:avLst/>
            <a:gdLst/>
            <a:ahLst/>
            <a:cxnLst/>
            <a:rect l="l" t="t" r="r" b="b"/>
            <a:pathLst>
              <a:path w="8659140" h="9071480" extrusionOk="0">
                <a:moveTo>
                  <a:pt x="0" y="0"/>
                </a:moveTo>
                <a:lnTo>
                  <a:pt x="8659139" y="0"/>
                </a:lnTo>
                <a:lnTo>
                  <a:pt x="8659139" y="9071480"/>
                </a:lnTo>
                <a:lnTo>
                  <a:pt x="0" y="9071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2" name="Google Shape;422;p37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423" name="Google Shape;423;p37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6" name="Google Shape;426;p37"/>
          <p:cNvGrpSpPr/>
          <p:nvPr/>
        </p:nvGrpSpPr>
        <p:grpSpPr>
          <a:xfrm rot="-5400000">
            <a:off x="685800" y="4456900"/>
            <a:ext cx="172250" cy="515150"/>
            <a:chOff x="0" y="0"/>
            <a:chExt cx="459334" cy="1373734"/>
          </a:xfrm>
        </p:grpSpPr>
        <p:sp>
          <p:nvSpPr>
            <p:cNvPr id="427" name="Google Shape;427;p37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0" name="Google Shape;430;p37"/>
          <p:cNvSpPr/>
          <p:nvPr/>
        </p:nvSpPr>
        <p:spPr>
          <a:xfrm>
            <a:off x="6567320" y="135271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1" name="Google Shape;431;p37"/>
          <p:cNvGrpSpPr/>
          <p:nvPr/>
        </p:nvGrpSpPr>
        <p:grpSpPr>
          <a:xfrm>
            <a:off x="514350" y="1699343"/>
            <a:ext cx="3296363" cy="1663139"/>
            <a:chOff x="0" y="276225"/>
            <a:chExt cx="8790300" cy="4435036"/>
          </a:xfrm>
        </p:grpSpPr>
        <p:sp>
          <p:nvSpPr>
            <p:cNvPr id="432" name="Google Shape;432;p37"/>
            <p:cNvSpPr txBox="1"/>
            <p:nvPr/>
          </p:nvSpPr>
          <p:spPr>
            <a:xfrm>
              <a:off x="0" y="276225"/>
              <a:ext cx="8790300" cy="37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99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Finding YOur Strengths</a:t>
              </a:r>
              <a:endParaRPr sz="700"/>
            </a:p>
          </p:txBody>
        </p:sp>
        <p:sp>
          <p:nvSpPr>
            <p:cNvPr id="433" name="Google Shape;433;p37"/>
            <p:cNvSpPr txBox="1"/>
            <p:nvPr/>
          </p:nvSpPr>
          <p:spPr>
            <a:xfrm>
              <a:off x="0" y="4136761"/>
              <a:ext cx="87903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Where are we winning the most?</a:t>
              </a:r>
              <a:endParaRPr sz="700"/>
            </a:p>
          </p:txBody>
        </p:sp>
      </p:grpSp>
      <p:sp>
        <p:nvSpPr>
          <p:cNvPr id="434" name="Google Shape;434;p37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13</a:t>
            </a:r>
            <a:endParaRPr sz="700"/>
          </a:p>
        </p:txBody>
      </p:sp>
      <p:sp>
        <p:nvSpPr>
          <p:cNvPr id="435" name="Google Shape;435;p37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pic>
        <p:nvPicPr>
          <p:cNvPr id="436" name="Google Shape;43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4200" y="1189375"/>
            <a:ext cx="4148152" cy="276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38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442" name="Google Shape;442;p38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Google Shape;445;p38"/>
          <p:cNvSpPr/>
          <p:nvPr/>
        </p:nvSpPr>
        <p:spPr>
          <a:xfrm rot="-5400000">
            <a:off x="51435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38"/>
          <p:cNvSpPr/>
          <p:nvPr/>
        </p:nvSpPr>
        <p:spPr>
          <a:xfrm rot="-5400000">
            <a:off x="68580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717273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38"/>
          <p:cNvSpPr/>
          <p:nvPr/>
        </p:nvSpPr>
        <p:spPr>
          <a:xfrm rot="-5400000">
            <a:off x="85725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38"/>
          <p:cNvSpPr/>
          <p:nvPr/>
        </p:nvSpPr>
        <p:spPr>
          <a:xfrm>
            <a:off x="514350" y="2353652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9" name="Google Shape;449;p38"/>
          <p:cNvCxnSpPr/>
          <p:nvPr/>
        </p:nvCxnSpPr>
        <p:spPr>
          <a:xfrm>
            <a:off x="514350" y="2432233"/>
            <a:ext cx="8115300" cy="0"/>
          </a:xfrm>
          <a:prstGeom prst="straightConnector1">
            <a:avLst/>
          </a:prstGeom>
          <a:noFill/>
          <a:ln w="9525" cap="rnd" cmpd="sng">
            <a:solidFill>
              <a:srgbClr val="A5F95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0" name="Google Shape;450;p38"/>
          <p:cNvSpPr/>
          <p:nvPr/>
        </p:nvSpPr>
        <p:spPr>
          <a:xfrm>
            <a:off x="492987" y="235603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8"/>
          <p:cNvSpPr/>
          <p:nvPr/>
        </p:nvSpPr>
        <p:spPr>
          <a:xfrm>
            <a:off x="2665773" y="235603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38"/>
          <p:cNvSpPr/>
          <p:nvPr/>
        </p:nvSpPr>
        <p:spPr>
          <a:xfrm>
            <a:off x="4802908" y="235603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38"/>
          <p:cNvSpPr/>
          <p:nvPr/>
        </p:nvSpPr>
        <p:spPr>
          <a:xfrm>
            <a:off x="6954332" y="235603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38"/>
          <p:cNvSpPr/>
          <p:nvPr/>
        </p:nvSpPr>
        <p:spPr>
          <a:xfrm>
            <a:off x="6600825" y="53318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9"/>
                </a:lnTo>
                <a:lnTo>
                  <a:pt x="0" y="1516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38"/>
          <p:cNvSpPr txBox="1"/>
          <p:nvPr/>
        </p:nvSpPr>
        <p:spPr>
          <a:xfrm>
            <a:off x="514350" y="990204"/>
            <a:ext cx="811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Getting Better From Our Data</a:t>
            </a:r>
            <a:endParaRPr sz="700"/>
          </a:p>
        </p:txBody>
      </p:sp>
      <p:grpSp>
        <p:nvGrpSpPr>
          <p:cNvPr id="456" name="Google Shape;456;p38"/>
          <p:cNvGrpSpPr/>
          <p:nvPr/>
        </p:nvGrpSpPr>
        <p:grpSpPr>
          <a:xfrm>
            <a:off x="4802909" y="2710361"/>
            <a:ext cx="1682438" cy="801936"/>
            <a:chOff x="0" y="-9525"/>
            <a:chExt cx="4486500" cy="2138497"/>
          </a:xfrm>
        </p:grpSpPr>
        <p:sp>
          <p:nvSpPr>
            <p:cNvPr id="457" name="Google Shape;457;p38"/>
            <p:cNvSpPr txBox="1"/>
            <p:nvPr/>
          </p:nvSpPr>
          <p:spPr>
            <a:xfrm>
              <a:off x="0" y="-9525"/>
              <a:ext cx="4486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Diving deeper</a:t>
              </a:r>
              <a:endParaRPr sz="700"/>
            </a:p>
          </p:txBody>
        </p:sp>
        <p:sp>
          <p:nvSpPr>
            <p:cNvPr id="458" name="Google Shape;458;p38"/>
            <p:cNvSpPr txBox="1"/>
            <p:nvPr/>
          </p:nvSpPr>
          <p:spPr>
            <a:xfrm>
              <a:off x="0" y="1122172"/>
              <a:ext cx="4486500" cy="100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There’s data within the data… dataception</a:t>
              </a:r>
              <a:endParaRPr sz="700"/>
            </a:p>
          </p:txBody>
        </p:sp>
      </p:grpSp>
      <p:grpSp>
        <p:nvGrpSpPr>
          <p:cNvPr id="459" name="Google Shape;459;p38"/>
          <p:cNvGrpSpPr/>
          <p:nvPr/>
        </p:nvGrpSpPr>
        <p:grpSpPr>
          <a:xfrm>
            <a:off x="6947188" y="2710361"/>
            <a:ext cx="1682438" cy="1010174"/>
            <a:chOff x="0" y="-9525"/>
            <a:chExt cx="4486500" cy="2693797"/>
          </a:xfrm>
        </p:grpSpPr>
        <p:sp>
          <p:nvSpPr>
            <p:cNvPr id="460" name="Google Shape;460;p38"/>
            <p:cNvSpPr txBox="1"/>
            <p:nvPr/>
          </p:nvSpPr>
          <p:spPr>
            <a:xfrm>
              <a:off x="0" y="-9525"/>
              <a:ext cx="4486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Always Improve</a:t>
              </a:r>
              <a:endParaRPr sz="700"/>
            </a:p>
          </p:txBody>
        </p:sp>
        <p:sp>
          <p:nvSpPr>
            <p:cNvPr id="461" name="Google Shape;461;p38"/>
            <p:cNvSpPr txBox="1"/>
            <p:nvPr/>
          </p:nvSpPr>
          <p:spPr>
            <a:xfrm>
              <a:off x="0" y="1122172"/>
              <a:ext cx="4486500" cy="15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You’ve bumped response rates to 20% now let’s get to 25%</a:t>
              </a:r>
              <a:endParaRPr sz="700"/>
            </a:p>
          </p:txBody>
        </p:sp>
      </p:grpSp>
      <p:grpSp>
        <p:nvGrpSpPr>
          <p:cNvPr id="462" name="Google Shape;462;p38"/>
          <p:cNvGrpSpPr/>
          <p:nvPr/>
        </p:nvGrpSpPr>
        <p:grpSpPr>
          <a:xfrm>
            <a:off x="514350" y="2710361"/>
            <a:ext cx="1682438" cy="1010174"/>
            <a:chOff x="0" y="-9525"/>
            <a:chExt cx="4486500" cy="2693797"/>
          </a:xfrm>
        </p:grpSpPr>
        <p:sp>
          <p:nvSpPr>
            <p:cNvPr id="463" name="Google Shape;463;p38"/>
            <p:cNvSpPr txBox="1"/>
            <p:nvPr/>
          </p:nvSpPr>
          <p:spPr>
            <a:xfrm>
              <a:off x="0" y="-9525"/>
              <a:ext cx="4486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Analyze our copy</a:t>
              </a:r>
              <a:endParaRPr sz="700"/>
            </a:p>
          </p:txBody>
        </p:sp>
        <p:sp>
          <p:nvSpPr>
            <p:cNvPr id="464" name="Google Shape;464;p38"/>
            <p:cNvSpPr txBox="1"/>
            <p:nvPr/>
          </p:nvSpPr>
          <p:spPr>
            <a:xfrm>
              <a:off x="0" y="1122172"/>
              <a:ext cx="4486500" cy="15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What forms of outreach do we get the most responses from?</a:t>
              </a:r>
              <a:endParaRPr sz="700"/>
            </a:p>
          </p:txBody>
        </p:sp>
      </p:grpSp>
      <p:grpSp>
        <p:nvGrpSpPr>
          <p:cNvPr id="465" name="Google Shape;465;p38"/>
          <p:cNvGrpSpPr/>
          <p:nvPr/>
        </p:nvGrpSpPr>
        <p:grpSpPr>
          <a:xfrm>
            <a:off x="2658629" y="2710361"/>
            <a:ext cx="1682438" cy="1010174"/>
            <a:chOff x="0" y="-9525"/>
            <a:chExt cx="4486500" cy="2693797"/>
          </a:xfrm>
        </p:grpSpPr>
        <p:sp>
          <p:nvSpPr>
            <p:cNvPr id="466" name="Google Shape;466;p38"/>
            <p:cNvSpPr txBox="1"/>
            <p:nvPr/>
          </p:nvSpPr>
          <p:spPr>
            <a:xfrm>
              <a:off x="0" y="-9525"/>
              <a:ext cx="4486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Experiment</a:t>
              </a:r>
              <a:endParaRPr sz="700"/>
            </a:p>
          </p:txBody>
        </p:sp>
        <p:sp>
          <p:nvSpPr>
            <p:cNvPr id="467" name="Google Shape;467;p38"/>
            <p:cNvSpPr txBox="1"/>
            <p:nvPr/>
          </p:nvSpPr>
          <p:spPr>
            <a:xfrm>
              <a:off x="0" y="1122172"/>
              <a:ext cx="4486500" cy="15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Try different verbiage and see what gets the most responses </a:t>
              </a:r>
              <a:endParaRPr sz="700"/>
            </a:p>
          </p:txBody>
        </p:sp>
      </p:grpSp>
      <p:sp>
        <p:nvSpPr>
          <p:cNvPr id="468" name="Google Shape;468;p38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14</a:t>
            </a:r>
            <a:endParaRPr sz="700"/>
          </a:p>
        </p:txBody>
      </p:sp>
      <p:sp>
        <p:nvSpPr>
          <p:cNvPr id="469" name="Google Shape;469;p38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39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475" name="Google Shape;475;p39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8" name="Google Shape;478;p39"/>
          <p:cNvSpPr/>
          <p:nvPr/>
        </p:nvSpPr>
        <p:spPr>
          <a:xfrm>
            <a:off x="-406115" y="3185459"/>
            <a:ext cx="3547242" cy="3527893"/>
          </a:xfrm>
          <a:custGeom>
            <a:avLst/>
            <a:gdLst/>
            <a:ahLst/>
            <a:cxnLst/>
            <a:rect l="l" t="t" r="r" b="b"/>
            <a:pathLst>
              <a:path w="7094484" h="7055787" extrusionOk="0">
                <a:moveTo>
                  <a:pt x="0" y="0"/>
                </a:moveTo>
                <a:lnTo>
                  <a:pt x="7094484" y="0"/>
                </a:lnTo>
                <a:lnTo>
                  <a:pt x="7094484" y="7055787"/>
                </a:lnTo>
                <a:lnTo>
                  <a:pt x="0" y="7055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9" name="Google Shape;479;p39"/>
          <p:cNvGrpSpPr/>
          <p:nvPr/>
        </p:nvGrpSpPr>
        <p:grpSpPr>
          <a:xfrm>
            <a:off x="514350" y="4628350"/>
            <a:ext cx="515150" cy="172250"/>
            <a:chOff x="0" y="-2134"/>
            <a:chExt cx="1373734" cy="459334"/>
          </a:xfrm>
        </p:grpSpPr>
        <p:sp>
          <p:nvSpPr>
            <p:cNvPr id="480" name="Google Shape;480;p39"/>
            <p:cNvSpPr/>
            <p:nvPr/>
          </p:nvSpPr>
          <p:spPr>
            <a:xfrm rot="-5400000">
              <a:off x="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 rot="-5400000">
              <a:off x="45720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 rot="-5400000">
              <a:off x="91440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3" name="Google Shape;483;p39"/>
          <p:cNvSpPr/>
          <p:nvPr/>
        </p:nvSpPr>
        <p:spPr>
          <a:xfrm>
            <a:off x="4728436" y="1265548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39"/>
          <p:cNvSpPr/>
          <p:nvPr/>
        </p:nvSpPr>
        <p:spPr>
          <a:xfrm>
            <a:off x="4728436" y="226160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39"/>
          <p:cNvSpPr/>
          <p:nvPr/>
        </p:nvSpPr>
        <p:spPr>
          <a:xfrm>
            <a:off x="4728436" y="3257658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39"/>
          <p:cNvSpPr/>
          <p:nvPr/>
        </p:nvSpPr>
        <p:spPr>
          <a:xfrm>
            <a:off x="6603351" y="63056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39"/>
          <p:cNvSpPr txBox="1"/>
          <p:nvPr/>
        </p:nvSpPr>
        <p:spPr>
          <a:xfrm>
            <a:off x="514350" y="1418640"/>
            <a:ext cx="32964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Analyzing Our Copy</a:t>
            </a:r>
            <a:endParaRPr sz="700"/>
          </a:p>
        </p:txBody>
      </p:sp>
      <p:grpSp>
        <p:nvGrpSpPr>
          <p:cNvPr id="488" name="Google Shape;488;p39"/>
          <p:cNvGrpSpPr/>
          <p:nvPr/>
        </p:nvGrpSpPr>
        <p:grpSpPr>
          <a:xfrm>
            <a:off x="5126061" y="1233401"/>
            <a:ext cx="3503588" cy="515750"/>
            <a:chOff x="0" y="-9525"/>
            <a:chExt cx="9342900" cy="1375332"/>
          </a:xfrm>
        </p:grpSpPr>
        <p:sp>
          <p:nvSpPr>
            <p:cNvPr id="489" name="Google Shape;489;p39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Where do People Respond</a:t>
              </a:r>
              <a:endParaRPr sz="700"/>
            </a:p>
          </p:txBody>
        </p:sp>
        <p:sp>
          <p:nvSpPr>
            <p:cNvPr id="490" name="Google Shape;490;p39"/>
            <p:cNvSpPr txBox="1"/>
            <p:nvPr/>
          </p:nvSpPr>
          <p:spPr>
            <a:xfrm>
              <a:off x="0" y="914307"/>
              <a:ext cx="934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First and last emails most responded</a:t>
              </a:r>
              <a:endParaRPr sz="700"/>
            </a:p>
          </p:txBody>
        </p:sp>
      </p:grpSp>
      <p:grpSp>
        <p:nvGrpSpPr>
          <p:cNvPr id="491" name="Google Shape;491;p39"/>
          <p:cNvGrpSpPr/>
          <p:nvPr/>
        </p:nvGrpSpPr>
        <p:grpSpPr>
          <a:xfrm>
            <a:off x="5126050" y="2229450"/>
            <a:ext cx="3846238" cy="515757"/>
            <a:chOff x="-31" y="-9525"/>
            <a:chExt cx="9779400" cy="1375352"/>
          </a:xfrm>
        </p:grpSpPr>
        <p:sp>
          <p:nvSpPr>
            <p:cNvPr id="492" name="Google Shape;492;p39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Polling</a:t>
              </a:r>
              <a:endParaRPr sz="700"/>
            </a:p>
          </p:txBody>
        </p:sp>
        <p:sp>
          <p:nvSpPr>
            <p:cNvPr id="493" name="Google Shape;493;p39"/>
            <p:cNvSpPr txBox="1"/>
            <p:nvPr/>
          </p:nvSpPr>
          <p:spPr>
            <a:xfrm>
              <a:off x="-31" y="914327"/>
              <a:ext cx="97794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Chat with potential decision makers</a:t>
              </a:r>
              <a:r>
                <a:rPr lang="en" sz="1100" u="none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 </a:t>
              </a:r>
              <a:endParaRPr sz="700"/>
            </a:p>
          </p:txBody>
        </p:sp>
      </p:grpSp>
      <p:grpSp>
        <p:nvGrpSpPr>
          <p:cNvPr id="494" name="Google Shape;494;p39"/>
          <p:cNvGrpSpPr/>
          <p:nvPr/>
        </p:nvGrpSpPr>
        <p:grpSpPr>
          <a:xfrm>
            <a:off x="5126061" y="3225511"/>
            <a:ext cx="3503588" cy="515749"/>
            <a:chOff x="0" y="-9525"/>
            <a:chExt cx="9342900" cy="1375332"/>
          </a:xfrm>
        </p:grpSpPr>
        <p:sp>
          <p:nvSpPr>
            <p:cNvPr id="495" name="Google Shape;495;p39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Subject Over Body</a:t>
              </a:r>
              <a:endParaRPr sz="700"/>
            </a:p>
          </p:txBody>
        </p:sp>
        <p:sp>
          <p:nvSpPr>
            <p:cNvPr id="496" name="Google Shape;496;p39"/>
            <p:cNvSpPr txBox="1"/>
            <p:nvPr/>
          </p:nvSpPr>
          <p:spPr>
            <a:xfrm>
              <a:off x="0" y="914307"/>
              <a:ext cx="934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Emails with longer Subjects get more responses</a:t>
              </a:r>
              <a:endParaRPr sz="700"/>
            </a:p>
          </p:txBody>
        </p:sp>
      </p:grpSp>
      <p:sp>
        <p:nvSpPr>
          <p:cNvPr id="497" name="Google Shape;497;p39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15</a:t>
            </a:r>
            <a:endParaRPr sz="700"/>
          </a:p>
        </p:txBody>
      </p:sp>
      <p:sp>
        <p:nvSpPr>
          <p:cNvPr id="498" name="Google Shape;498;p39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pic>
        <p:nvPicPr>
          <p:cNvPr id="499" name="Google Shape;499;p39" title="https:app.frontapp.com:print:messages:192310132628?show_quotes=192310132628&amp;tz=America:Chicago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775" y="2414725"/>
            <a:ext cx="4044990" cy="96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oogle Shape;504;p40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505" name="Google Shape;505;p40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8" name="Google Shape;508;p40"/>
          <p:cNvSpPr/>
          <p:nvPr/>
        </p:nvSpPr>
        <p:spPr>
          <a:xfrm>
            <a:off x="-406115" y="3185459"/>
            <a:ext cx="3547242" cy="3527893"/>
          </a:xfrm>
          <a:custGeom>
            <a:avLst/>
            <a:gdLst/>
            <a:ahLst/>
            <a:cxnLst/>
            <a:rect l="l" t="t" r="r" b="b"/>
            <a:pathLst>
              <a:path w="7094484" h="7055787" extrusionOk="0">
                <a:moveTo>
                  <a:pt x="0" y="0"/>
                </a:moveTo>
                <a:lnTo>
                  <a:pt x="7094484" y="0"/>
                </a:lnTo>
                <a:lnTo>
                  <a:pt x="7094484" y="7055787"/>
                </a:lnTo>
                <a:lnTo>
                  <a:pt x="0" y="7055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9" name="Google Shape;509;p40"/>
          <p:cNvGrpSpPr/>
          <p:nvPr/>
        </p:nvGrpSpPr>
        <p:grpSpPr>
          <a:xfrm>
            <a:off x="514350" y="4628350"/>
            <a:ext cx="515150" cy="172250"/>
            <a:chOff x="0" y="-2134"/>
            <a:chExt cx="1373734" cy="459334"/>
          </a:xfrm>
        </p:grpSpPr>
        <p:sp>
          <p:nvSpPr>
            <p:cNvPr id="510" name="Google Shape;510;p40"/>
            <p:cNvSpPr/>
            <p:nvPr/>
          </p:nvSpPr>
          <p:spPr>
            <a:xfrm rot="-5400000">
              <a:off x="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40"/>
            <p:cNvSpPr/>
            <p:nvPr/>
          </p:nvSpPr>
          <p:spPr>
            <a:xfrm rot="-5400000">
              <a:off x="45720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40"/>
            <p:cNvSpPr/>
            <p:nvPr/>
          </p:nvSpPr>
          <p:spPr>
            <a:xfrm rot="-5400000">
              <a:off x="91440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3" name="Google Shape;513;p40"/>
          <p:cNvSpPr/>
          <p:nvPr/>
        </p:nvSpPr>
        <p:spPr>
          <a:xfrm>
            <a:off x="4728436" y="1265548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0"/>
          <p:cNvSpPr/>
          <p:nvPr/>
        </p:nvSpPr>
        <p:spPr>
          <a:xfrm>
            <a:off x="4728436" y="226160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0"/>
          <p:cNvSpPr/>
          <p:nvPr/>
        </p:nvSpPr>
        <p:spPr>
          <a:xfrm>
            <a:off x="4728436" y="3257658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0"/>
          <p:cNvSpPr/>
          <p:nvPr/>
        </p:nvSpPr>
        <p:spPr>
          <a:xfrm>
            <a:off x="6603351" y="63056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0"/>
          <p:cNvSpPr txBox="1"/>
          <p:nvPr/>
        </p:nvSpPr>
        <p:spPr>
          <a:xfrm>
            <a:off x="514350" y="1418640"/>
            <a:ext cx="32964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Experimenting</a:t>
            </a:r>
            <a:endParaRPr sz="700"/>
          </a:p>
        </p:txBody>
      </p:sp>
      <p:grpSp>
        <p:nvGrpSpPr>
          <p:cNvPr id="518" name="Google Shape;518;p40"/>
          <p:cNvGrpSpPr/>
          <p:nvPr/>
        </p:nvGrpSpPr>
        <p:grpSpPr>
          <a:xfrm>
            <a:off x="5126061" y="1233401"/>
            <a:ext cx="3503588" cy="515750"/>
            <a:chOff x="0" y="-9525"/>
            <a:chExt cx="9342900" cy="1375332"/>
          </a:xfrm>
        </p:grpSpPr>
        <p:sp>
          <p:nvSpPr>
            <p:cNvPr id="519" name="Google Shape;519;p40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A/B Testing</a:t>
              </a:r>
              <a:endParaRPr sz="700"/>
            </a:p>
          </p:txBody>
        </p:sp>
        <p:sp>
          <p:nvSpPr>
            <p:cNvPr id="520" name="Google Shape;520;p40"/>
            <p:cNvSpPr txBox="1"/>
            <p:nvPr/>
          </p:nvSpPr>
          <p:spPr>
            <a:xfrm>
              <a:off x="0" y="914307"/>
              <a:ext cx="934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Which words work  better</a:t>
              </a:r>
              <a:endParaRPr sz="700"/>
            </a:p>
          </p:txBody>
        </p:sp>
      </p:grpSp>
      <p:grpSp>
        <p:nvGrpSpPr>
          <p:cNvPr id="521" name="Google Shape;521;p40"/>
          <p:cNvGrpSpPr/>
          <p:nvPr/>
        </p:nvGrpSpPr>
        <p:grpSpPr>
          <a:xfrm>
            <a:off x="5126050" y="2229450"/>
            <a:ext cx="3846238" cy="515757"/>
            <a:chOff x="-31" y="-9525"/>
            <a:chExt cx="9779400" cy="1375352"/>
          </a:xfrm>
        </p:grpSpPr>
        <p:sp>
          <p:nvSpPr>
            <p:cNvPr id="522" name="Google Shape;522;p40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Trying New Forms of media</a:t>
              </a:r>
              <a:endParaRPr sz="700"/>
            </a:p>
          </p:txBody>
        </p:sp>
        <p:sp>
          <p:nvSpPr>
            <p:cNvPr id="523" name="Google Shape;523;p40"/>
            <p:cNvSpPr txBox="1"/>
            <p:nvPr/>
          </p:nvSpPr>
          <p:spPr>
            <a:xfrm>
              <a:off x="-31" y="914327"/>
              <a:ext cx="97794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Snail mail, videos and more!</a:t>
              </a:r>
              <a:endParaRPr sz="700"/>
            </a:p>
          </p:txBody>
        </p:sp>
      </p:grpSp>
      <p:grpSp>
        <p:nvGrpSpPr>
          <p:cNvPr id="524" name="Google Shape;524;p40"/>
          <p:cNvGrpSpPr/>
          <p:nvPr/>
        </p:nvGrpSpPr>
        <p:grpSpPr>
          <a:xfrm>
            <a:off x="5126061" y="3225511"/>
            <a:ext cx="3503588" cy="515749"/>
            <a:chOff x="0" y="-9525"/>
            <a:chExt cx="9342900" cy="1375332"/>
          </a:xfrm>
        </p:grpSpPr>
        <p:sp>
          <p:nvSpPr>
            <p:cNvPr id="525" name="Google Shape;525;p40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Challenge Norms</a:t>
              </a:r>
              <a:endParaRPr sz="700"/>
            </a:p>
          </p:txBody>
        </p:sp>
        <p:sp>
          <p:nvSpPr>
            <p:cNvPr id="526" name="Google Shape;526;p40"/>
            <p:cNvSpPr txBox="1"/>
            <p:nvPr/>
          </p:nvSpPr>
          <p:spPr>
            <a:xfrm>
              <a:off x="0" y="914307"/>
              <a:ext cx="934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Does your outreach actually stand out</a:t>
              </a:r>
              <a:endParaRPr sz="700"/>
            </a:p>
          </p:txBody>
        </p:sp>
      </p:grpSp>
      <p:sp>
        <p:nvSpPr>
          <p:cNvPr id="527" name="Google Shape;527;p40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16</a:t>
            </a:r>
            <a:endParaRPr sz="700"/>
          </a:p>
        </p:txBody>
      </p:sp>
      <p:sp>
        <p:nvSpPr>
          <p:cNvPr id="528" name="Google Shape;528;p40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pic>
        <p:nvPicPr>
          <p:cNvPr id="529" name="Google Shape;52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50" y="2229447"/>
            <a:ext cx="3296400" cy="185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41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535" name="Google Shape;535;p41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41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41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8" name="Google Shape;538;p41"/>
          <p:cNvSpPr/>
          <p:nvPr/>
        </p:nvSpPr>
        <p:spPr>
          <a:xfrm>
            <a:off x="-406115" y="3185459"/>
            <a:ext cx="3547242" cy="3527893"/>
          </a:xfrm>
          <a:custGeom>
            <a:avLst/>
            <a:gdLst/>
            <a:ahLst/>
            <a:cxnLst/>
            <a:rect l="l" t="t" r="r" b="b"/>
            <a:pathLst>
              <a:path w="7094484" h="7055787" extrusionOk="0">
                <a:moveTo>
                  <a:pt x="0" y="0"/>
                </a:moveTo>
                <a:lnTo>
                  <a:pt x="7094484" y="0"/>
                </a:lnTo>
                <a:lnTo>
                  <a:pt x="7094484" y="7055787"/>
                </a:lnTo>
                <a:lnTo>
                  <a:pt x="0" y="7055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9" name="Google Shape;539;p41"/>
          <p:cNvGrpSpPr/>
          <p:nvPr/>
        </p:nvGrpSpPr>
        <p:grpSpPr>
          <a:xfrm>
            <a:off x="514350" y="4628350"/>
            <a:ext cx="515150" cy="172250"/>
            <a:chOff x="0" y="-2134"/>
            <a:chExt cx="1373734" cy="459334"/>
          </a:xfrm>
        </p:grpSpPr>
        <p:sp>
          <p:nvSpPr>
            <p:cNvPr id="540" name="Google Shape;540;p41"/>
            <p:cNvSpPr/>
            <p:nvPr/>
          </p:nvSpPr>
          <p:spPr>
            <a:xfrm rot="-5400000">
              <a:off x="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41"/>
            <p:cNvSpPr/>
            <p:nvPr/>
          </p:nvSpPr>
          <p:spPr>
            <a:xfrm rot="-5400000">
              <a:off x="45720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41"/>
            <p:cNvSpPr/>
            <p:nvPr/>
          </p:nvSpPr>
          <p:spPr>
            <a:xfrm rot="-5400000">
              <a:off x="91440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3" name="Google Shape;543;p41"/>
          <p:cNvSpPr/>
          <p:nvPr/>
        </p:nvSpPr>
        <p:spPr>
          <a:xfrm>
            <a:off x="4728436" y="1265548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41"/>
          <p:cNvSpPr/>
          <p:nvPr/>
        </p:nvSpPr>
        <p:spPr>
          <a:xfrm>
            <a:off x="4728436" y="226160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41"/>
          <p:cNvSpPr/>
          <p:nvPr/>
        </p:nvSpPr>
        <p:spPr>
          <a:xfrm>
            <a:off x="4728436" y="3257658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41"/>
          <p:cNvSpPr/>
          <p:nvPr/>
        </p:nvSpPr>
        <p:spPr>
          <a:xfrm>
            <a:off x="6603351" y="63056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41"/>
          <p:cNvSpPr txBox="1"/>
          <p:nvPr/>
        </p:nvSpPr>
        <p:spPr>
          <a:xfrm>
            <a:off x="514350" y="1418640"/>
            <a:ext cx="32964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Diving Deeper</a:t>
            </a:r>
            <a:endParaRPr sz="700"/>
          </a:p>
        </p:txBody>
      </p:sp>
      <p:grpSp>
        <p:nvGrpSpPr>
          <p:cNvPr id="548" name="Google Shape;548;p41"/>
          <p:cNvGrpSpPr/>
          <p:nvPr/>
        </p:nvGrpSpPr>
        <p:grpSpPr>
          <a:xfrm>
            <a:off x="5126061" y="1233401"/>
            <a:ext cx="3503588" cy="515750"/>
            <a:chOff x="0" y="-9525"/>
            <a:chExt cx="9342900" cy="1375332"/>
          </a:xfrm>
        </p:grpSpPr>
        <p:sp>
          <p:nvSpPr>
            <p:cNvPr id="549" name="Google Shape;549;p41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Read Time</a:t>
              </a:r>
              <a:endParaRPr sz="700"/>
            </a:p>
          </p:txBody>
        </p:sp>
        <p:sp>
          <p:nvSpPr>
            <p:cNvPr id="550" name="Google Shape;550;p41"/>
            <p:cNvSpPr txBox="1"/>
            <p:nvPr/>
          </p:nvSpPr>
          <p:spPr>
            <a:xfrm>
              <a:off x="0" y="914307"/>
              <a:ext cx="934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How long does someone view your marketing material</a:t>
              </a:r>
              <a:endParaRPr sz="700"/>
            </a:p>
          </p:txBody>
        </p:sp>
      </p:grpSp>
      <p:grpSp>
        <p:nvGrpSpPr>
          <p:cNvPr id="551" name="Google Shape;551;p41"/>
          <p:cNvGrpSpPr/>
          <p:nvPr/>
        </p:nvGrpSpPr>
        <p:grpSpPr>
          <a:xfrm>
            <a:off x="5126050" y="2229450"/>
            <a:ext cx="3846238" cy="515757"/>
            <a:chOff x="-31" y="-9525"/>
            <a:chExt cx="9779400" cy="1375352"/>
          </a:xfrm>
        </p:grpSpPr>
        <p:sp>
          <p:nvSpPr>
            <p:cNvPr id="552" name="Google Shape;552;p41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End Point</a:t>
              </a:r>
              <a:endParaRPr sz="700"/>
            </a:p>
          </p:txBody>
        </p:sp>
        <p:sp>
          <p:nvSpPr>
            <p:cNvPr id="553" name="Google Shape;553;p41"/>
            <p:cNvSpPr txBox="1"/>
            <p:nvPr/>
          </p:nvSpPr>
          <p:spPr>
            <a:xfrm>
              <a:off x="-31" y="914327"/>
              <a:ext cx="97794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Where do users leave your marketing material</a:t>
              </a:r>
              <a:endParaRPr sz="700"/>
            </a:p>
          </p:txBody>
        </p:sp>
      </p:grpSp>
      <p:grpSp>
        <p:nvGrpSpPr>
          <p:cNvPr id="554" name="Google Shape;554;p41"/>
          <p:cNvGrpSpPr/>
          <p:nvPr/>
        </p:nvGrpSpPr>
        <p:grpSpPr>
          <a:xfrm>
            <a:off x="5126061" y="3225511"/>
            <a:ext cx="3503588" cy="515749"/>
            <a:chOff x="0" y="-9525"/>
            <a:chExt cx="9342900" cy="1375332"/>
          </a:xfrm>
        </p:grpSpPr>
        <p:sp>
          <p:nvSpPr>
            <p:cNvPr id="555" name="Google Shape;555;p41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Open Rate</a:t>
              </a:r>
              <a:endParaRPr sz="700"/>
            </a:p>
          </p:txBody>
        </p:sp>
        <p:sp>
          <p:nvSpPr>
            <p:cNvPr id="556" name="Google Shape;556;p41"/>
            <p:cNvSpPr txBox="1"/>
            <p:nvPr/>
          </p:nvSpPr>
          <p:spPr>
            <a:xfrm>
              <a:off x="0" y="914307"/>
              <a:ext cx="934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Is your email grabbing their attention?</a:t>
              </a:r>
              <a:endParaRPr sz="700"/>
            </a:p>
          </p:txBody>
        </p:sp>
      </p:grpSp>
      <p:sp>
        <p:nvSpPr>
          <p:cNvPr id="557" name="Google Shape;557;p41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17</a:t>
            </a:r>
            <a:endParaRPr sz="700"/>
          </a:p>
        </p:txBody>
      </p:sp>
      <p:sp>
        <p:nvSpPr>
          <p:cNvPr id="558" name="Google Shape;558;p41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pic>
        <p:nvPicPr>
          <p:cNvPr id="559" name="Google Shape;55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50" y="2068775"/>
            <a:ext cx="3217100" cy="201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2"/>
          <p:cNvSpPr/>
          <p:nvPr/>
        </p:nvSpPr>
        <p:spPr>
          <a:xfrm rot="-5400000">
            <a:off x="6010919" y="326634"/>
            <a:ext cx="4329570" cy="4535740"/>
          </a:xfrm>
          <a:custGeom>
            <a:avLst/>
            <a:gdLst/>
            <a:ahLst/>
            <a:cxnLst/>
            <a:rect l="l" t="t" r="r" b="b"/>
            <a:pathLst>
              <a:path w="8659140" h="9071480" extrusionOk="0">
                <a:moveTo>
                  <a:pt x="0" y="0"/>
                </a:moveTo>
                <a:lnTo>
                  <a:pt x="8659139" y="0"/>
                </a:lnTo>
                <a:lnTo>
                  <a:pt x="8659139" y="9071480"/>
                </a:lnTo>
                <a:lnTo>
                  <a:pt x="0" y="9071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5" name="Google Shape;565;p42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566" name="Google Shape;566;p42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42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42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9" name="Google Shape;569;p42"/>
          <p:cNvGrpSpPr/>
          <p:nvPr/>
        </p:nvGrpSpPr>
        <p:grpSpPr>
          <a:xfrm rot="-5400000">
            <a:off x="685800" y="4456900"/>
            <a:ext cx="172250" cy="515150"/>
            <a:chOff x="0" y="0"/>
            <a:chExt cx="459334" cy="1373734"/>
          </a:xfrm>
        </p:grpSpPr>
        <p:sp>
          <p:nvSpPr>
            <p:cNvPr id="570" name="Google Shape;570;p42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42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42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3" name="Google Shape;573;p42"/>
          <p:cNvSpPr/>
          <p:nvPr/>
        </p:nvSpPr>
        <p:spPr>
          <a:xfrm>
            <a:off x="6567320" y="135271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42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18</a:t>
            </a:r>
            <a:endParaRPr sz="700"/>
          </a:p>
        </p:txBody>
      </p:sp>
      <p:sp>
        <p:nvSpPr>
          <p:cNvPr id="575" name="Google Shape;575;p42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sp>
        <p:nvSpPr>
          <p:cNvPr id="576" name="Google Shape;576;p42"/>
          <p:cNvSpPr txBox="1"/>
          <p:nvPr/>
        </p:nvSpPr>
        <p:spPr>
          <a:xfrm>
            <a:off x="3147150" y="2081100"/>
            <a:ext cx="28497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Improving</a:t>
            </a:r>
            <a:endParaRPr sz="6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3"/>
          <p:cNvSpPr/>
          <p:nvPr/>
        </p:nvSpPr>
        <p:spPr>
          <a:xfrm rot="-5400000">
            <a:off x="6010919" y="326634"/>
            <a:ext cx="4329570" cy="4535740"/>
          </a:xfrm>
          <a:custGeom>
            <a:avLst/>
            <a:gdLst/>
            <a:ahLst/>
            <a:cxnLst/>
            <a:rect l="l" t="t" r="r" b="b"/>
            <a:pathLst>
              <a:path w="8659140" h="9071480" extrusionOk="0">
                <a:moveTo>
                  <a:pt x="0" y="0"/>
                </a:moveTo>
                <a:lnTo>
                  <a:pt x="8659139" y="0"/>
                </a:lnTo>
                <a:lnTo>
                  <a:pt x="8659139" y="9071480"/>
                </a:lnTo>
                <a:lnTo>
                  <a:pt x="0" y="9071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2" name="Google Shape;582;p43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583" name="Google Shape;583;p43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43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43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6" name="Google Shape;586;p43"/>
          <p:cNvGrpSpPr/>
          <p:nvPr/>
        </p:nvGrpSpPr>
        <p:grpSpPr>
          <a:xfrm rot="-5400000">
            <a:off x="685800" y="4456900"/>
            <a:ext cx="172250" cy="515150"/>
            <a:chOff x="0" y="0"/>
            <a:chExt cx="459334" cy="1373734"/>
          </a:xfrm>
        </p:grpSpPr>
        <p:sp>
          <p:nvSpPr>
            <p:cNvPr id="587" name="Google Shape;587;p43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43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43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0" name="Google Shape;590;p43"/>
          <p:cNvSpPr/>
          <p:nvPr/>
        </p:nvSpPr>
        <p:spPr>
          <a:xfrm>
            <a:off x="6567320" y="135271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1" name="Google Shape;591;p43"/>
          <p:cNvGrpSpPr/>
          <p:nvPr/>
        </p:nvGrpSpPr>
        <p:grpSpPr>
          <a:xfrm>
            <a:off x="514350" y="1699343"/>
            <a:ext cx="3296363" cy="1663139"/>
            <a:chOff x="0" y="276225"/>
            <a:chExt cx="8790300" cy="4435036"/>
          </a:xfrm>
        </p:grpSpPr>
        <p:sp>
          <p:nvSpPr>
            <p:cNvPr id="592" name="Google Shape;592;p43"/>
            <p:cNvSpPr txBox="1"/>
            <p:nvPr/>
          </p:nvSpPr>
          <p:spPr>
            <a:xfrm>
              <a:off x="0" y="276225"/>
              <a:ext cx="8790300" cy="186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99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Taking Action</a:t>
              </a:r>
              <a:endParaRPr sz="700"/>
            </a:p>
          </p:txBody>
        </p:sp>
        <p:sp>
          <p:nvSpPr>
            <p:cNvPr id="593" name="Google Shape;593;p43"/>
            <p:cNvSpPr txBox="1"/>
            <p:nvPr/>
          </p:nvSpPr>
          <p:spPr>
            <a:xfrm>
              <a:off x="0" y="4136761"/>
              <a:ext cx="87903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How we change data into dollars</a:t>
              </a:r>
              <a:endParaRPr sz="700"/>
            </a:p>
          </p:txBody>
        </p:sp>
      </p:grpSp>
      <p:sp>
        <p:nvSpPr>
          <p:cNvPr id="594" name="Google Shape;594;p43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19</a:t>
            </a:r>
            <a:endParaRPr sz="700"/>
          </a:p>
        </p:txBody>
      </p:sp>
      <p:sp>
        <p:nvSpPr>
          <p:cNvPr id="595" name="Google Shape;595;p43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pic>
        <p:nvPicPr>
          <p:cNvPr id="596" name="Google Shape;59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8375" y="1297599"/>
            <a:ext cx="3699926" cy="24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26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156" name="Google Shape;156;p26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26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26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9" name="Google Shape;159;p26"/>
          <p:cNvSpPr/>
          <p:nvPr/>
        </p:nvSpPr>
        <p:spPr>
          <a:xfrm>
            <a:off x="-406115" y="3185459"/>
            <a:ext cx="3547242" cy="3527893"/>
          </a:xfrm>
          <a:custGeom>
            <a:avLst/>
            <a:gdLst/>
            <a:ahLst/>
            <a:cxnLst/>
            <a:rect l="l" t="t" r="r" b="b"/>
            <a:pathLst>
              <a:path w="7094484" h="7055787" extrusionOk="0">
                <a:moveTo>
                  <a:pt x="0" y="0"/>
                </a:moveTo>
                <a:lnTo>
                  <a:pt x="7094484" y="0"/>
                </a:lnTo>
                <a:lnTo>
                  <a:pt x="7094484" y="7055787"/>
                </a:lnTo>
                <a:lnTo>
                  <a:pt x="0" y="7055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0" name="Google Shape;160;p26"/>
          <p:cNvGrpSpPr/>
          <p:nvPr/>
        </p:nvGrpSpPr>
        <p:grpSpPr>
          <a:xfrm>
            <a:off x="514350" y="4628350"/>
            <a:ext cx="515150" cy="172250"/>
            <a:chOff x="0" y="-2134"/>
            <a:chExt cx="1373734" cy="459334"/>
          </a:xfrm>
        </p:grpSpPr>
        <p:sp>
          <p:nvSpPr>
            <p:cNvPr id="161" name="Google Shape;161;p26"/>
            <p:cNvSpPr/>
            <p:nvPr/>
          </p:nvSpPr>
          <p:spPr>
            <a:xfrm rot="-5400000">
              <a:off x="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6"/>
            <p:cNvSpPr/>
            <p:nvPr/>
          </p:nvSpPr>
          <p:spPr>
            <a:xfrm rot="-5400000">
              <a:off x="45720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6"/>
            <p:cNvSpPr/>
            <p:nvPr/>
          </p:nvSpPr>
          <p:spPr>
            <a:xfrm rot="-5400000">
              <a:off x="91440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26"/>
          <p:cNvSpPr/>
          <p:nvPr/>
        </p:nvSpPr>
        <p:spPr>
          <a:xfrm>
            <a:off x="4728436" y="855848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6"/>
          <p:cNvSpPr/>
          <p:nvPr/>
        </p:nvSpPr>
        <p:spPr>
          <a:xfrm>
            <a:off x="4728436" y="185190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6"/>
          <p:cNvSpPr/>
          <p:nvPr/>
        </p:nvSpPr>
        <p:spPr>
          <a:xfrm>
            <a:off x="4728436" y="2847958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6"/>
          <p:cNvSpPr/>
          <p:nvPr/>
        </p:nvSpPr>
        <p:spPr>
          <a:xfrm>
            <a:off x="4728436" y="384401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6"/>
          <p:cNvSpPr/>
          <p:nvPr/>
        </p:nvSpPr>
        <p:spPr>
          <a:xfrm>
            <a:off x="6603351" y="63056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6"/>
          <p:cNvSpPr txBox="1"/>
          <p:nvPr/>
        </p:nvSpPr>
        <p:spPr>
          <a:xfrm>
            <a:off x="514350" y="1739265"/>
            <a:ext cx="32964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Why Listen To Me?</a:t>
            </a:r>
            <a:endParaRPr sz="700"/>
          </a:p>
        </p:txBody>
      </p:sp>
      <p:grpSp>
        <p:nvGrpSpPr>
          <p:cNvPr id="170" name="Google Shape;170;p26"/>
          <p:cNvGrpSpPr/>
          <p:nvPr/>
        </p:nvGrpSpPr>
        <p:grpSpPr>
          <a:xfrm>
            <a:off x="5126061" y="823701"/>
            <a:ext cx="3503588" cy="515750"/>
            <a:chOff x="0" y="-9525"/>
            <a:chExt cx="9342900" cy="1375332"/>
          </a:xfrm>
        </p:grpSpPr>
        <p:sp>
          <p:nvSpPr>
            <p:cNvPr id="171" name="Google Shape;171;p26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Former Broker</a:t>
              </a:r>
              <a:endParaRPr sz="700"/>
            </a:p>
          </p:txBody>
        </p:sp>
        <p:sp>
          <p:nvSpPr>
            <p:cNvPr id="172" name="Google Shape;172;p26"/>
            <p:cNvSpPr txBox="1"/>
            <p:nvPr/>
          </p:nvSpPr>
          <p:spPr>
            <a:xfrm>
              <a:off x="0" y="914307"/>
              <a:ext cx="934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Started off at NTG</a:t>
              </a:r>
              <a:endParaRPr sz="700"/>
            </a:p>
          </p:txBody>
        </p:sp>
      </p:grpSp>
      <p:grpSp>
        <p:nvGrpSpPr>
          <p:cNvPr id="173" name="Google Shape;173;p26"/>
          <p:cNvGrpSpPr/>
          <p:nvPr/>
        </p:nvGrpSpPr>
        <p:grpSpPr>
          <a:xfrm>
            <a:off x="5126043" y="1819750"/>
            <a:ext cx="3503606" cy="515755"/>
            <a:chOff x="-49" y="-9540"/>
            <a:chExt cx="9342949" cy="1375347"/>
          </a:xfrm>
        </p:grpSpPr>
        <p:sp>
          <p:nvSpPr>
            <p:cNvPr id="174" name="Google Shape;174;p26"/>
            <p:cNvSpPr txBox="1"/>
            <p:nvPr/>
          </p:nvSpPr>
          <p:spPr>
            <a:xfrm>
              <a:off x="-49" y="-9540"/>
              <a:ext cx="8688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Top Salesman At Challenger Motor Freight</a:t>
              </a:r>
              <a:endParaRPr sz="700"/>
            </a:p>
          </p:txBody>
        </p:sp>
        <p:sp>
          <p:nvSpPr>
            <p:cNvPr id="175" name="Google Shape;175;p26"/>
            <p:cNvSpPr txBox="1"/>
            <p:nvPr/>
          </p:nvSpPr>
          <p:spPr>
            <a:xfrm>
              <a:off x="0" y="914307"/>
              <a:ext cx="934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Sold $5.9M in freight spend</a:t>
              </a:r>
              <a:endParaRPr sz="700"/>
            </a:p>
          </p:txBody>
        </p:sp>
      </p:grpSp>
      <p:grpSp>
        <p:nvGrpSpPr>
          <p:cNvPr id="176" name="Google Shape;176;p26"/>
          <p:cNvGrpSpPr/>
          <p:nvPr/>
        </p:nvGrpSpPr>
        <p:grpSpPr>
          <a:xfrm>
            <a:off x="5126046" y="2815800"/>
            <a:ext cx="3503603" cy="515760"/>
            <a:chOff x="-41" y="-9553"/>
            <a:chExt cx="9342941" cy="1375360"/>
          </a:xfrm>
        </p:grpSpPr>
        <p:sp>
          <p:nvSpPr>
            <p:cNvPr id="177" name="Google Shape;177;p26"/>
            <p:cNvSpPr txBox="1"/>
            <p:nvPr/>
          </p:nvSpPr>
          <p:spPr>
            <a:xfrm>
              <a:off x="-41" y="-9553"/>
              <a:ext cx="7256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Head Of Sales For A VC Startup</a:t>
              </a:r>
              <a:endParaRPr sz="700"/>
            </a:p>
          </p:txBody>
        </p:sp>
        <p:sp>
          <p:nvSpPr>
            <p:cNvPr id="178" name="Google Shape;178;p26"/>
            <p:cNvSpPr txBox="1"/>
            <p:nvPr/>
          </p:nvSpPr>
          <p:spPr>
            <a:xfrm>
              <a:off x="0" y="914307"/>
              <a:ext cx="934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Figured how to sell an entirely new product category</a:t>
              </a:r>
              <a:endParaRPr sz="700"/>
            </a:p>
          </p:txBody>
        </p:sp>
      </p:grpSp>
      <p:grpSp>
        <p:nvGrpSpPr>
          <p:cNvPr id="179" name="Google Shape;179;p26"/>
          <p:cNvGrpSpPr/>
          <p:nvPr/>
        </p:nvGrpSpPr>
        <p:grpSpPr>
          <a:xfrm>
            <a:off x="5126061" y="3811866"/>
            <a:ext cx="3503588" cy="515750"/>
            <a:chOff x="0" y="-9525"/>
            <a:chExt cx="9342900" cy="1375332"/>
          </a:xfrm>
        </p:grpSpPr>
        <p:sp>
          <p:nvSpPr>
            <p:cNvPr id="180" name="Google Shape;180;p26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Co-Founder ImportYeti</a:t>
              </a:r>
              <a:endParaRPr sz="700"/>
            </a:p>
          </p:txBody>
        </p:sp>
        <p:sp>
          <p:nvSpPr>
            <p:cNvPr id="181" name="Google Shape;181;p26"/>
            <p:cNvSpPr txBox="1"/>
            <p:nvPr/>
          </p:nvSpPr>
          <p:spPr>
            <a:xfrm>
              <a:off x="0" y="914307"/>
              <a:ext cx="934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Over 200K customers</a:t>
              </a:r>
              <a:endParaRPr sz="700"/>
            </a:p>
          </p:txBody>
        </p:sp>
      </p:grpSp>
      <p:sp>
        <p:nvSpPr>
          <p:cNvPr id="182" name="Google Shape;182;p26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6</a:t>
            </a:r>
            <a:endParaRPr sz="700"/>
          </a:p>
        </p:txBody>
      </p:sp>
      <p:sp>
        <p:nvSpPr>
          <p:cNvPr id="183" name="Google Shape;183;p26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pic>
        <p:nvPicPr>
          <p:cNvPr id="184" name="Google Shape;184;p26" title="importyeti-logo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6262" y="2429849"/>
            <a:ext cx="2172570" cy="1943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44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602" name="Google Shape;602;p44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44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44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5" name="Google Shape;605;p44"/>
          <p:cNvSpPr/>
          <p:nvPr/>
        </p:nvSpPr>
        <p:spPr>
          <a:xfrm rot="-5400000">
            <a:off x="51435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44"/>
          <p:cNvSpPr/>
          <p:nvPr/>
        </p:nvSpPr>
        <p:spPr>
          <a:xfrm rot="-5400000">
            <a:off x="68580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717273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44"/>
          <p:cNvSpPr/>
          <p:nvPr/>
        </p:nvSpPr>
        <p:spPr>
          <a:xfrm rot="-5400000">
            <a:off x="85725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44"/>
          <p:cNvSpPr/>
          <p:nvPr/>
        </p:nvSpPr>
        <p:spPr>
          <a:xfrm>
            <a:off x="514350" y="2353652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9" name="Google Shape;609;p44"/>
          <p:cNvCxnSpPr/>
          <p:nvPr/>
        </p:nvCxnSpPr>
        <p:spPr>
          <a:xfrm>
            <a:off x="514350" y="2432233"/>
            <a:ext cx="8115300" cy="0"/>
          </a:xfrm>
          <a:prstGeom prst="straightConnector1">
            <a:avLst/>
          </a:prstGeom>
          <a:noFill/>
          <a:ln w="9525" cap="rnd" cmpd="sng">
            <a:solidFill>
              <a:srgbClr val="A5F95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0" name="Google Shape;610;p44"/>
          <p:cNvSpPr/>
          <p:nvPr/>
        </p:nvSpPr>
        <p:spPr>
          <a:xfrm>
            <a:off x="492987" y="235603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44"/>
          <p:cNvSpPr/>
          <p:nvPr/>
        </p:nvSpPr>
        <p:spPr>
          <a:xfrm>
            <a:off x="2665773" y="235603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44"/>
          <p:cNvSpPr/>
          <p:nvPr/>
        </p:nvSpPr>
        <p:spPr>
          <a:xfrm>
            <a:off x="4802908" y="235603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44"/>
          <p:cNvSpPr/>
          <p:nvPr/>
        </p:nvSpPr>
        <p:spPr>
          <a:xfrm>
            <a:off x="6954332" y="235603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44"/>
          <p:cNvSpPr/>
          <p:nvPr/>
        </p:nvSpPr>
        <p:spPr>
          <a:xfrm>
            <a:off x="6600825" y="53318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9"/>
                </a:lnTo>
                <a:lnTo>
                  <a:pt x="0" y="1516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44"/>
          <p:cNvSpPr txBox="1"/>
          <p:nvPr/>
        </p:nvSpPr>
        <p:spPr>
          <a:xfrm>
            <a:off x="514350" y="990204"/>
            <a:ext cx="811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Making Money From Our Data</a:t>
            </a:r>
            <a:endParaRPr sz="700"/>
          </a:p>
        </p:txBody>
      </p:sp>
      <p:grpSp>
        <p:nvGrpSpPr>
          <p:cNvPr id="616" name="Google Shape;616;p44"/>
          <p:cNvGrpSpPr/>
          <p:nvPr/>
        </p:nvGrpSpPr>
        <p:grpSpPr>
          <a:xfrm>
            <a:off x="4802909" y="2710361"/>
            <a:ext cx="1682438" cy="801936"/>
            <a:chOff x="0" y="-9525"/>
            <a:chExt cx="4486500" cy="2138497"/>
          </a:xfrm>
        </p:grpSpPr>
        <p:sp>
          <p:nvSpPr>
            <p:cNvPr id="617" name="Google Shape;617;p44"/>
            <p:cNvSpPr txBox="1"/>
            <p:nvPr/>
          </p:nvSpPr>
          <p:spPr>
            <a:xfrm>
              <a:off x="0" y="-9525"/>
              <a:ext cx="4486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Automate It</a:t>
              </a:r>
              <a:endParaRPr sz="700"/>
            </a:p>
          </p:txBody>
        </p:sp>
        <p:sp>
          <p:nvSpPr>
            <p:cNvPr id="618" name="Google Shape;618;p44"/>
            <p:cNvSpPr txBox="1"/>
            <p:nvPr/>
          </p:nvSpPr>
          <p:spPr>
            <a:xfrm>
              <a:off x="0" y="1122172"/>
              <a:ext cx="4486500" cy="100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Leave the human tasks to the humans</a:t>
              </a:r>
              <a:endParaRPr sz="700"/>
            </a:p>
          </p:txBody>
        </p:sp>
      </p:grpSp>
      <p:grpSp>
        <p:nvGrpSpPr>
          <p:cNvPr id="619" name="Google Shape;619;p44"/>
          <p:cNvGrpSpPr/>
          <p:nvPr/>
        </p:nvGrpSpPr>
        <p:grpSpPr>
          <a:xfrm>
            <a:off x="6947188" y="2710361"/>
            <a:ext cx="1682438" cy="801936"/>
            <a:chOff x="0" y="-9525"/>
            <a:chExt cx="4486500" cy="2138497"/>
          </a:xfrm>
        </p:grpSpPr>
        <p:sp>
          <p:nvSpPr>
            <p:cNvPr id="620" name="Google Shape;620;p44"/>
            <p:cNvSpPr txBox="1"/>
            <p:nvPr/>
          </p:nvSpPr>
          <p:spPr>
            <a:xfrm>
              <a:off x="0" y="-9525"/>
              <a:ext cx="4486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Scale It</a:t>
              </a:r>
              <a:endParaRPr sz="700"/>
            </a:p>
          </p:txBody>
        </p:sp>
        <p:sp>
          <p:nvSpPr>
            <p:cNvPr id="621" name="Google Shape;621;p44"/>
            <p:cNvSpPr txBox="1"/>
            <p:nvPr/>
          </p:nvSpPr>
          <p:spPr>
            <a:xfrm>
              <a:off x="0" y="1122172"/>
              <a:ext cx="4486500" cy="100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Use this data to prove to leadership you can scale</a:t>
              </a:r>
              <a:endParaRPr sz="700"/>
            </a:p>
          </p:txBody>
        </p:sp>
      </p:grpSp>
      <p:grpSp>
        <p:nvGrpSpPr>
          <p:cNvPr id="622" name="Google Shape;622;p44"/>
          <p:cNvGrpSpPr/>
          <p:nvPr/>
        </p:nvGrpSpPr>
        <p:grpSpPr>
          <a:xfrm>
            <a:off x="514350" y="2710361"/>
            <a:ext cx="1682438" cy="1010174"/>
            <a:chOff x="0" y="-9525"/>
            <a:chExt cx="4486500" cy="2693797"/>
          </a:xfrm>
        </p:grpSpPr>
        <p:sp>
          <p:nvSpPr>
            <p:cNvPr id="623" name="Google Shape;623;p44"/>
            <p:cNvSpPr txBox="1"/>
            <p:nvPr/>
          </p:nvSpPr>
          <p:spPr>
            <a:xfrm>
              <a:off x="0" y="-9525"/>
              <a:ext cx="4486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Find Our Edge</a:t>
              </a:r>
              <a:endParaRPr sz="700"/>
            </a:p>
          </p:txBody>
        </p:sp>
        <p:sp>
          <p:nvSpPr>
            <p:cNvPr id="624" name="Google Shape;624;p44"/>
            <p:cNvSpPr txBox="1"/>
            <p:nvPr/>
          </p:nvSpPr>
          <p:spPr>
            <a:xfrm>
              <a:off x="0" y="1122172"/>
              <a:ext cx="4486500" cy="15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More capacity, higher service, lower rates. Whatever it is know it!</a:t>
              </a:r>
              <a:endParaRPr sz="700"/>
            </a:p>
          </p:txBody>
        </p:sp>
      </p:grpSp>
      <p:grpSp>
        <p:nvGrpSpPr>
          <p:cNvPr id="625" name="Google Shape;625;p44"/>
          <p:cNvGrpSpPr/>
          <p:nvPr/>
        </p:nvGrpSpPr>
        <p:grpSpPr>
          <a:xfrm>
            <a:off x="2658629" y="2710361"/>
            <a:ext cx="1682438" cy="801936"/>
            <a:chOff x="0" y="-9525"/>
            <a:chExt cx="4486500" cy="2138497"/>
          </a:xfrm>
        </p:grpSpPr>
        <p:sp>
          <p:nvSpPr>
            <p:cNvPr id="626" name="Google Shape;626;p44"/>
            <p:cNvSpPr txBox="1"/>
            <p:nvPr/>
          </p:nvSpPr>
          <p:spPr>
            <a:xfrm>
              <a:off x="0" y="-9525"/>
              <a:ext cx="4486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Capitalize On It</a:t>
              </a:r>
              <a:endParaRPr sz="700"/>
            </a:p>
          </p:txBody>
        </p:sp>
        <p:sp>
          <p:nvSpPr>
            <p:cNvPr id="627" name="Google Shape;627;p44"/>
            <p:cNvSpPr txBox="1"/>
            <p:nvPr/>
          </p:nvSpPr>
          <p:spPr>
            <a:xfrm>
              <a:off x="0" y="1122172"/>
              <a:ext cx="4486500" cy="100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Once you have a winning strategy remove variance</a:t>
              </a:r>
              <a:endParaRPr sz="700"/>
            </a:p>
          </p:txBody>
        </p:sp>
      </p:grpSp>
      <p:sp>
        <p:nvSpPr>
          <p:cNvPr id="628" name="Google Shape;628;p44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20</a:t>
            </a:r>
            <a:endParaRPr sz="700"/>
          </a:p>
        </p:txBody>
      </p:sp>
      <p:sp>
        <p:nvSpPr>
          <p:cNvPr id="629" name="Google Shape;629;p44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45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635" name="Google Shape;635;p45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45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45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8" name="Google Shape;638;p45"/>
          <p:cNvSpPr/>
          <p:nvPr/>
        </p:nvSpPr>
        <p:spPr>
          <a:xfrm rot="-5400000">
            <a:off x="51435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45"/>
          <p:cNvSpPr/>
          <p:nvPr/>
        </p:nvSpPr>
        <p:spPr>
          <a:xfrm rot="-5400000">
            <a:off x="68580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717273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45"/>
          <p:cNvSpPr/>
          <p:nvPr/>
        </p:nvSpPr>
        <p:spPr>
          <a:xfrm rot="-5400000">
            <a:off x="85725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45"/>
          <p:cNvSpPr/>
          <p:nvPr/>
        </p:nvSpPr>
        <p:spPr>
          <a:xfrm>
            <a:off x="514350" y="2353652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45"/>
          <p:cNvSpPr/>
          <p:nvPr/>
        </p:nvSpPr>
        <p:spPr>
          <a:xfrm>
            <a:off x="6600825" y="53318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9"/>
                </a:lnTo>
                <a:lnTo>
                  <a:pt x="0" y="1516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45"/>
          <p:cNvSpPr txBox="1"/>
          <p:nvPr/>
        </p:nvSpPr>
        <p:spPr>
          <a:xfrm>
            <a:off x="514350" y="990204"/>
            <a:ext cx="811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Get BIll Gates Rich</a:t>
            </a:r>
            <a:endParaRPr sz="700"/>
          </a:p>
        </p:txBody>
      </p:sp>
      <p:sp>
        <p:nvSpPr>
          <p:cNvPr id="644" name="Google Shape;644;p45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21</a:t>
            </a:r>
            <a:endParaRPr sz="700"/>
          </a:p>
        </p:txBody>
      </p:sp>
      <p:sp>
        <p:nvSpPr>
          <p:cNvPr id="645" name="Google Shape;645;p45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pic>
        <p:nvPicPr>
          <p:cNvPr id="646" name="Google Shape;64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2850" y="1690404"/>
            <a:ext cx="5358312" cy="2813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46"/>
          <p:cNvGrpSpPr/>
          <p:nvPr/>
        </p:nvGrpSpPr>
        <p:grpSpPr>
          <a:xfrm>
            <a:off x="1520077" y="1721724"/>
            <a:ext cx="171450" cy="514350"/>
            <a:chOff x="0" y="0"/>
            <a:chExt cx="457200" cy="1371600"/>
          </a:xfrm>
        </p:grpSpPr>
        <p:sp>
          <p:nvSpPr>
            <p:cNvPr id="652" name="Google Shape;652;p46"/>
            <p:cNvSpPr/>
            <p:nvPr/>
          </p:nvSpPr>
          <p:spPr>
            <a:xfrm>
              <a:off x="0" y="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46"/>
            <p:cNvSpPr/>
            <p:nvPr/>
          </p:nvSpPr>
          <p:spPr>
            <a:xfrm>
              <a:off x="0" y="4572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46"/>
            <p:cNvSpPr/>
            <p:nvPr/>
          </p:nvSpPr>
          <p:spPr>
            <a:xfrm>
              <a:off x="0" y="9144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5" name="Google Shape;655;p46"/>
          <p:cNvSpPr/>
          <p:nvPr/>
        </p:nvSpPr>
        <p:spPr>
          <a:xfrm rot="-9590322">
            <a:off x="-406835" y="4232257"/>
            <a:ext cx="3409413" cy="1822486"/>
          </a:xfrm>
          <a:custGeom>
            <a:avLst/>
            <a:gdLst/>
            <a:ahLst/>
            <a:cxnLst/>
            <a:rect l="l" t="t" r="r" b="b"/>
            <a:pathLst>
              <a:path w="6818826" h="3644972" extrusionOk="0">
                <a:moveTo>
                  <a:pt x="0" y="0"/>
                </a:moveTo>
                <a:lnTo>
                  <a:pt x="6818826" y="0"/>
                </a:lnTo>
                <a:lnTo>
                  <a:pt x="6818826" y="3644972"/>
                </a:lnTo>
                <a:lnTo>
                  <a:pt x="0" y="3644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46"/>
          <p:cNvSpPr/>
          <p:nvPr/>
        </p:nvSpPr>
        <p:spPr>
          <a:xfrm rot="2311590">
            <a:off x="6660839" y="-707050"/>
            <a:ext cx="3409413" cy="1822486"/>
          </a:xfrm>
          <a:custGeom>
            <a:avLst/>
            <a:gdLst/>
            <a:ahLst/>
            <a:cxnLst/>
            <a:rect l="l" t="t" r="r" b="b"/>
            <a:pathLst>
              <a:path w="6818826" h="3644972" extrusionOk="0">
                <a:moveTo>
                  <a:pt x="0" y="0"/>
                </a:moveTo>
                <a:lnTo>
                  <a:pt x="6818825" y="0"/>
                </a:lnTo>
                <a:lnTo>
                  <a:pt x="6818825" y="3644972"/>
                </a:lnTo>
                <a:lnTo>
                  <a:pt x="0" y="3644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46"/>
          <p:cNvSpPr/>
          <p:nvPr/>
        </p:nvSpPr>
        <p:spPr>
          <a:xfrm>
            <a:off x="6585335" y="90079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8" name="Google Shape;658;p46"/>
          <p:cNvGrpSpPr/>
          <p:nvPr/>
        </p:nvGrpSpPr>
        <p:grpSpPr>
          <a:xfrm>
            <a:off x="2130224" y="1701916"/>
            <a:ext cx="4901444" cy="1374200"/>
            <a:chOff x="0" y="276225"/>
            <a:chExt cx="13070517" cy="3664533"/>
          </a:xfrm>
        </p:grpSpPr>
        <p:sp>
          <p:nvSpPr>
            <p:cNvPr id="659" name="Google Shape;659;p46"/>
            <p:cNvSpPr txBox="1"/>
            <p:nvPr/>
          </p:nvSpPr>
          <p:spPr>
            <a:xfrm>
              <a:off x="0" y="276225"/>
              <a:ext cx="13070517" cy="1753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99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 u="none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Thank you!</a:t>
              </a:r>
              <a:endParaRPr sz="700"/>
            </a:p>
          </p:txBody>
        </p:sp>
        <p:sp>
          <p:nvSpPr>
            <p:cNvPr id="660" name="Google Shape;660;p46"/>
            <p:cNvSpPr txBox="1"/>
            <p:nvPr/>
          </p:nvSpPr>
          <p:spPr>
            <a:xfrm>
              <a:off x="0" y="2586258"/>
              <a:ext cx="13070400" cy="135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 u="sng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James@importyeti.com</a:t>
              </a:r>
              <a:endParaRPr sz="15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endParaRPr>
            </a:p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FFFFFF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650-941-2685</a:t>
              </a:r>
              <a:endParaRPr sz="15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endParaRPr>
            </a:p>
          </p:txBody>
        </p:sp>
      </p:grpSp>
      <p:sp>
        <p:nvSpPr>
          <p:cNvPr id="661" name="Google Shape;661;p46"/>
          <p:cNvSpPr txBox="1"/>
          <p:nvPr/>
        </p:nvSpPr>
        <p:spPr>
          <a:xfrm>
            <a:off x="6096001" y="4808318"/>
            <a:ext cx="2971800" cy="24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pic>
        <p:nvPicPr>
          <p:cNvPr id="662" name="Google Shape;662;p46" title="James QR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83725" y="1188876"/>
            <a:ext cx="2446150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7"/>
          <p:cNvGrpSpPr/>
          <p:nvPr/>
        </p:nvGrpSpPr>
        <p:grpSpPr>
          <a:xfrm>
            <a:off x="8972550" y="0"/>
            <a:ext cx="171450" cy="514350"/>
            <a:chOff x="0" y="0"/>
            <a:chExt cx="457200" cy="1371600"/>
          </a:xfrm>
        </p:grpSpPr>
        <p:sp>
          <p:nvSpPr>
            <p:cNvPr id="190" name="Google Shape;190;p27"/>
            <p:cNvSpPr/>
            <p:nvPr/>
          </p:nvSpPr>
          <p:spPr>
            <a:xfrm>
              <a:off x="0" y="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0" y="4572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0" y="9144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27"/>
          <p:cNvSpPr/>
          <p:nvPr/>
        </p:nvSpPr>
        <p:spPr>
          <a:xfrm rot="-5400000">
            <a:off x="514350" y="462915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7"/>
          <p:cNvSpPr/>
          <p:nvPr/>
        </p:nvSpPr>
        <p:spPr>
          <a:xfrm rot="-5400000">
            <a:off x="685800" y="462915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717273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7"/>
          <p:cNvSpPr/>
          <p:nvPr/>
        </p:nvSpPr>
        <p:spPr>
          <a:xfrm rot="-5400000">
            <a:off x="857250" y="462915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7"/>
          <p:cNvSpPr/>
          <p:nvPr/>
        </p:nvSpPr>
        <p:spPr>
          <a:xfrm>
            <a:off x="6461388" y="135271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7" name="Google Shape;197;p27"/>
          <p:cNvGrpSpPr/>
          <p:nvPr/>
        </p:nvGrpSpPr>
        <p:grpSpPr>
          <a:xfrm>
            <a:off x="514350" y="1323766"/>
            <a:ext cx="3296314" cy="1002246"/>
            <a:chOff x="0" y="276225"/>
            <a:chExt cx="8790172" cy="2672656"/>
          </a:xfrm>
        </p:grpSpPr>
        <p:sp>
          <p:nvSpPr>
            <p:cNvPr id="198" name="Google Shape;198;p27"/>
            <p:cNvSpPr txBox="1"/>
            <p:nvPr/>
          </p:nvSpPr>
          <p:spPr>
            <a:xfrm>
              <a:off x="0" y="276225"/>
              <a:ext cx="8790172" cy="1753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99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 u="none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Agenda</a:t>
              </a:r>
              <a:endParaRPr sz="700"/>
            </a:p>
          </p:txBody>
        </p:sp>
        <p:sp>
          <p:nvSpPr>
            <p:cNvPr id="199" name="Google Shape;199;p27"/>
            <p:cNvSpPr txBox="1"/>
            <p:nvPr/>
          </p:nvSpPr>
          <p:spPr>
            <a:xfrm>
              <a:off x="0" y="2527749"/>
              <a:ext cx="4948880" cy="421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u="none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Topics Covered</a:t>
              </a:r>
              <a:endParaRPr sz="700"/>
            </a:p>
          </p:txBody>
        </p:sp>
      </p:grpSp>
      <p:grpSp>
        <p:nvGrpSpPr>
          <p:cNvPr id="200" name="Google Shape;200;p27"/>
          <p:cNvGrpSpPr/>
          <p:nvPr/>
        </p:nvGrpSpPr>
        <p:grpSpPr>
          <a:xfrm>
            <a:off x="4293126" y="1298763"/>
            <a:ext cx="4336538" cy="2598163"/>
            <a:chOff x="0" y="209551"/>
            <a:chExt cx="11564100" cy="6928434"/>
          </a:xfrm>
        </p:grpSpPr>
        <p:sp>
          <p:nvSpPr>
            <p:cNvPr id="201" name="Google Shape;201;p27"/>
            <p:cNvSpPr txBox="1"/>
            <p:nvPr/>
          </p:nvSpPr>
          <p:spPr>
            <a:xfrm>
              <a:off x="0" y="209551"/>
              <a:ext cx="11564100" cy="132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Why use data?</a:t>
              </a:r>
              <a:endParaRPr sz="700">
                <a:solidFill>
                  <a:srgbClr val="A5F951"/>
                </a:solidFill>
              </a:endParaRPr>
            </a:p>
          </p:txBody>
        </p:sp>
        <p:sp>
          <p:nvSpPr>
            <p:cNvPr id="202" name="Google Shape;202;p27"/>
            <p:cNvSpPr txBox="1"/>
            <p:nvPr/>
          </p:nvSpPr>
          <p:spPr>
            <a:xfrm>
              <a:off x="0" y="2075730"/>
              <a:ext cx="11564100" cy="132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Starting Metrics</a:t>
              </a:r>
              <a:endParaRPr sz="700">
                <a:solidFill>
                  <a:srgbClr val="A5F951"/>
                </a:solidFill>
              </a:endParaRPr>
            </a:p>
          </p:txBody>
        </p:sp>
        <p:sp>
          <p:nvSpPr>
            <p:cNvPr id="203" name="Google Shape;203;p27"/>
            <p:cNvSpPr txBox="1"/>
            <p:nvPr/>
          </p:nvSpPr>
          <p:spPr>
            <a:xfrm>
              <a:off x="0" y="3941907"/>
              <a:ext cx="11564100" cy="132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Finding Your StrengthS</a:t>
              </a:r>
              <a:endParaRPr sz="700">
                <a:solidFill>
                  <a:srgbClr val="A5F951"/>
                </a:solidFill>
              </a:endParaRPr>
            </a:p>
          </p:txBody>
        </p:sp>
        <p:sp>
          <p:nvSpPr>
            <p:cNvPr id="204" name="Google Shape;204;p27"/>
            <p:cNvSpPr txBox="1"/>
            <p:nvPr/>
          </p:nvSpPr>
          <p:spPr>
            <a:xfrm>
              <a:off x="0" y="5808085"/>
              <a:ext cx="11564100" cy="132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Taking Action</a:t>
              </a:r>
              <a:endParaRPr sz="700">
                <a:solidFill>
                  <a:srgbClr val="A5F951"/>
                </a:solidFill>
              </a:endParaRPr>
            </a:p>
          </p:txBody>
        </p:sp>
      </p:grpSp>
      <p:sp>
        <p:nvSpPr>
          <p:cNvPr id="205" name="Google Shape;205;p27"/>
          <p:cNvSpPr txBox="1"/>
          <p:nvPr/>
        </p:nvSpPr>
        <p:spPr>
          <a:xfrm>
            <a:off x="6096001" y="4808318"/>
            <a:ext cx="2971800" cy="24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/>
          <p:nvPr/>
        </p:nvSpPr>
        <p:spPr>
          <a:xfrm rot="-5400000">
            <a:off x="6010919" y="326634"/>
            <a:ext cx="4329570" cy="4535740"/>
          </a:xfrm>
          <a:custGeom>
            <a:avLst/>
            <a:gdLst/>
            <a:ahLst/>
            <a:cxnLst/>
            <a:rect l="l" t="t" r="r" b="b"/>
            <a:pathLst>
              <a:path w="8659140" h="9071480" extrusionOk="0">
                <a:moveTo>
                  <a:pt x="0" y="0"/>
                </a:moveTo>
                <a:lnTo>
                  <a:pt x="8659139" y="0"/>
                </a:lnTo>
                <a:lnTo>
                  <a:pt x="8659139" y="9071480"/>
                </a:lnTo>
                <a:lnTo>
                  <a:pt x="0" y="9071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1" name="Google Shape;211;p28"/>
          <p:cNvGrpSpPr/>
          <p:nvPr/>
        </p:nvGrpSpPr>
        <p:grpSpPr>
          <a:xfrm>
            <a:off x="8972550" y="0"/>
            <a:ext cx="171450" cy="514350"/>
            <a:chOff x="0" y="0"/>
            <a:chExt cx="457200" cy="1371600"/>
          </a:xfrm>
        </p:grpSpPr>
        <p:sp>
          <p:nvSpPr>
            <p:cNvPr id="212" name="Google Shape;212;p28"/>
            <p:cNvSpPr/>
            <p:nvPr/>
          </p:nvSpPr>
          <p:spPr>
            <a:xfrm>
              <a:off x="0" y="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0" y="4572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0" y="9144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28"/>
          <p:cNvGrpSpPr/>
          <p:nvPr/>
        </p:nvGrpSpPr>
        <p:grpSpPr>
          <a:xfrm rot="-5400000">
            <a:off x="685800" y="4457700"/>
            <a:ext cx="171450" cy="514350"/>
            <a:chOff x="0" y="0"/>
            <a:chExt cx="457200" cy="1371600"/>
          </a:xfrm>
        </p:grpSpPr>
        <p:sp>
          <p:nvSpPr>
            <p:cNvPr id="216" name="Google Shape;216;p28"/>
            <p:cNvSpPr/>
            <p:nvPr/>
          </p:nvSpPr>
          <p:spPr>
            <a:xfrm>
              <a:off x="0" y="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0" y="4572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0" y="914400"/>
              <a:ext cx="457200" cy="457200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" name="Google Shape;219;p28"/>
          <p:cNvSpPr/>
          <p:nvPr/>
        </p:nvSpPr>
        <p:spPr>
          <a:xfrm>
            <a:off x="6567320" y="135271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0" name="Google Shape;220;p28"/>
          <p:cNvGrpSpPr/>
          <p:nvPr/>
        </p:nvGrpSpPr>
        <p:grpSpPr>
          <a:xfrm>
            <a:off x="514350" y="1699343"/>
            <a:ext cx="3296363" cy="1921776"/>
            <a:chOff x="0" y="276225"/>
            <a:chExt cx="8790300" cy="5124736"/>
          </a:xfrm>
        </p:grpSpPr>
        <p:sp>
          <p:nvSpPr>
            <p:cNvPr id="221" name="Google Shape;221;p28"/>
            <p:cNvSpPr txBox="1"/>
            <p:nvPr/>
          </p:nvSpPr>
          <p:spPr>
            <a:xfrm>
              <a:off x="0" y="276225"/>
              <a:ext cx="8790300" cy="37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99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Why Use Data?</a:t>
              </a:r>
              <a:endParaRPr sz="700"/>
            </a:p>
          </p:txBody>
        </p:sp>
        <p:sp>
          <p:nvSpPr>
            <p:cNvPr id="222" name="Google Shape;222;p28"/>
            <p:cNvSpPr txBox="1"/>
            <p:nvPr/>
          </p:nvSpPr>
          <p:spPr>
            <a:xfrm>
              <a:off x="0" y="4136761"/>
              <a:ext cx="8790300" cy="12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So you can know your strengths and capitalize on them</a:t>
              </a:r>
              <a:endParaRPr sz="700"/>
            </a:p>
          </p:txBody>
        </p:sp>
      </p:grpSp>
      <p:sp>
        <p:nvSpPr>
          <p:cNvPr id="223" name="Google Shape;223;p28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4</a:t>
            </a:r>
            <a:endParaRPr sz="700"/>
          </a:p>
        </p:txBody>
      </p:sp>
      <p:sp>
        <p:nvSpPr>
          <p:cNvPr id="224" name="Google Shape;224;p28"/>
          <p:cNvSpPr txBox="1"/>
          <p:nvPr/>
        </p:nvSpPr>
        <p:spPr>
          <a:xfrm>
            <a:off x="6096001" y="4808318"/>
            <a:ext cx="2971800" cy="240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pic>
        <p:nvPicPr>
          <p:cNvPr id="225" name="Google Shape;22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4300" y="1570801"/>
            <a:ext cx="4132325" cy="22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29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231" name="Google Shape;231;p29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4" name="Google Shape;234;p29"/>
          <p:cNvSpPr/>
          <p:nvPr/>
        </p:nvSpPr>
        <p:spPr>
          <a:xfrm rot="-5400000">
            <a:off x="51435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9"/>
          <p:cNvSpPr/>
          <p:nvPr/>
        </p:nvSpPr>
        <p:spPr>
          <a:xfrm rot="-5400000">
            <a:off x="68580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717273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9"/>
          <p:cNvSpPr/>
          <p:nvPr/>
        </p:nvSpPr>
        <p:spPr>
          <a:xfrm rot="-5400000">
            <a:off x="857250" y="4628350"/>
            <a:ext cx="172250" cy="172250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9"/>
          <p:cNvSpPr/>
          <p:nvPr/>
        </p:nvSpPr>
        <p:spPr>
          <a:xfrm>
            <a:off x="514350" y="2353652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6350000" h="6350000" extrusionOk="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9"/>
          <p:cNvSpPr/>
          <p:nvPr/>
        </p:nvSpPr>
        <p:spPr>
          <a:xfrm>
            <a:off x="6600825" y="53318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9"/>
                </a:lnTo>
                <a:lnTo>
                  <a:pt x="0" y="1516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9"/>
          <p:cNvSpPr txBox="1"/>
          <p:nvPr/>
        </p:nvSpPr>
        <p:spPr>
          <a:xfrm>
            <a:off x="514350" y="990204"/>
            <a:ext cx="811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Casinos</a:t>
            </a:r>
            <a:endParaRPr sz="700"/>
          </a:p>
        </p:txBody>
      </p:sp>
      <p:sp>
        <p:nvSpPr>
          <p:cNvPr id="240" name="Google Shape;240;p29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5</a:t>
            </a:r>
            <a:endParaRPr sz="700"/>
          </a:p>
        </p:txBody>
      </p:sp>
      <p:sp>
        <p:nvSpPr>
          <p:cNvPr id="241" name="Google Shape;241;p29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0" y="1810185"/>
            <a:ext cx="3808374" cy="199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6925" y="1766375"/>
            <a:ext cx="3094774" cy="20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30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249" name="Google Shape;249;p30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30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30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30"/>
          <p:cNvSpPr/>
          <p:nvPr/>
        </p:nvSpPr>
        <p:spPr>
          <a:xfrm>
            <a:off x="-406115" y="3185459"/>
            <a:ext cx="3547242" cy="3527893"/>
          </a:xfrm>
          <a:custGeom>
            <a:avLst/>
            <a:gdLst/>
            <a:ahLst/>
            <a:cxnLst/>
            <a:rect l="l" t="t" r="r" b="b"/>
            <a:pathLst>
              <a:path w="7094484" h="7055787" extrusionOk="0">
                <a:moveTo>
                  <a:pt x="0" y="0"/>
                </a:moveTo>
                <a:lnTo>
                  <a:pt x="7094484" y="0"/>
                </a:lnTo>
                <a:lnTo>
                  <a:pt x="7094484" y="7055787"/>
                </a:lnTo>
                <a:lnTo>
                  <a:pt x="0" y="7055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30"/>
          <p:cNvGrpSpPr/>
          <p:nvPr/>
        </p:nvGrpSpPr>
        <p:grpSpPr>
          <a:xfrm>
            <a:off x="514350" y="4628350"/>
            <a:ext cx="515150" cy="172250"/>
            <a:chOff x="0" y="-2134"/>
            <a:chExt cx="1373734" cy="459334"/>
          </a:xfrm>
        </p:grpSpPr>
        <p:sp>
          <p:nvSpPr>
            <p:cNvPr id="254" name="Google Shape;254;p30"/>
            <p:cNvSpPr/>
            <p:nvPr/>
          </p:nvSpPr>
          <p:spPr>
            <a:xfrm rot="-5400000">
              <a:off x="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30"/>
            <p:cNvSpPr/>
            <p:nvPr/>
          </p:nvSpPr>
          <p:spPr>
            <a:xfrm rot="-5400000">
              <a:off x="45720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0"/>
            <p:cNvSpPr/>
            <p:nvPr/>
          </p:nvSpPr>
          <p:spPr>
            <a:xfrm rot="-5400000">
              <a:off x="91440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p30"/>
          <p:cNvSpPr/>
          <p:nvPr/>
        </p:nvSpPr>
        <p:spPr>
          <a:xfrm>
            <a:off x="4728436" y="855848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0"/>
          <p:cNvSpPr/>
          <p:nvPr/>
        </p:nvSpPr>
        <p:spPr>
          <a:xfrm>
            <a:off x="4728436" y="185190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0"/>
          <p:cNvSpPr/>
          <p:nvPr/>
        </p:nvSpPr>
        <p:spPr>
          <a:xfrm>
            <a:off x="4728436" y="2847958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0"/>
          <p:cNvSpPr/>
          <p:nvPr/>
        </p:nvSpPr>
        <p:spPr>
          <a:xfrm>
            <a:off x="4728436" y="384401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0"/>
          <p:cNvSpPr/>
          <p:nvPr/>
        </p:nvSpPr>
        <p:spPr>
          <a:xfrm>
            <a:off x="6603351" y="63056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0"/>
          <p:cNvSpPr txBox="1"/>
          <p:nvPr/>
        </p:nvSpPr>
        <p:spPr>
          <a:xfrm>
            <a:off x="514350" y="1008940"/>
            <a:ext cx="32964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Basics Of Statistics</a:t>
            </a:r>
            <a:endParaRPr sz="700"/>
          </a:p>
        </p:txBody>
      </p:sp>
      <p:grpSp>
        <p:nvGrpSpPr>
          <p:cNvPr id="263" name="Google Shape;263;p30"/>
          <p:cNvGrpSpPr/>
          <p:nvPr/>
        </p:nvGrpSpPr>
        <p:grpSpPr>
          <a:xfrm>
            <a:off x="5126061" y="823701"/>
            <a:ext cx="3503588" cy="723987"/>
            <a:chOff x="0" y="-9525"/>
            <a:chExt cx="9342900" cy="1930632"/>
          </a:xfrm>
        </p:grpSpPr>
        <p:sp>
          <p:nvSpPr>
            <p:cNvPr id="264" name="Google Shape;264;p30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Variance</a:t>
              </a:r>
              <a:endParaRPr sz="700"/>
            </a:p>
          </p:txBody>
        </p:sp>
        <p:sp>
          <p:nvSpPr>
            <p:cNvPr id="265" name="Google Shape;265;p30"/>
            <p:cNvSpPr txBox="1"/>
            <p:nvPr/>
          </p:nvSpPr>
          <p:spPr>
            <a:xfrm>
              <a:off x="0" y="914307"/>
              <a:ext cx="9342900" cy="100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Smaller sample sizes cause larger swings in outcomes</a:t>
              </a:r>
              <a:endParaRPr sz="700"/>
            </a:p>
          </p:txBody>
        </p:sp>
      </p:grpSp>
      <p:grpSp>
        <p:nvGrpSpPr>
          <p:cNvPr id="266" name="Google Shape;266;p30"/>
          <p:cNvGrpSpPr/>
          <p:nvPr/>
        </p:nvGrpSpPr>
        <p:grpSpPr>
          <a:xfrm>
            <a:off x="5126061" y="1819756"/>
            <a:ext cx="3503588" cy="723987"/>
            <a:chOff x="0" y="-9525"/>
            <a:chExt cx="9342900" cy="1930632"/>
          </a:xfrm>
        </p:grpSpPr>
        <p:sp>
          <p:nvSpPr>
            <p:cNvPr id="267" name="Google Shape;267;p30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Edge</a:t>
              </a:r>
              <a:endParaRPr sz="700"/>
            </a:p>
          </p:txBody>
        </p:sp>
        <p:sp>
          <p:nvSpPr>
            <p:cNvPr id="268" name="Google Shape;268;p30"/>
            <p:cNvSpPr txBox="1"/>
            <p:nvPr/>
          </p:nvSpPr>
          <p:spPr>
            <a:xfrm>
              <a:off x="0" y="914307"/>
              <a:ext cx="9342900" cy="100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The advantage an outcome has of occurring over other outcomes</a:t>
              </a:r>
              <a:r>
                <a:rPr lang="en" sz="1100" u="none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 </a:t>
              </a:r>
              <a:endParaRPr sz="700"/>
            </a:p>
          </p:txBody>
        </p:sp>
      </p:grpSp>
      <p:grpSp>
        <p:nvGrpSpPr>
          <p:cNvPr id="269" name="Google Shape;269;p30"/>
          <p:cNvGrpSpPr/>
          <p:nvPr/>
        </p:nvGrpSpPr>
        <p:grpSpPr>
          <a:xfrm>
            <a:off x="5126061" y="2815811"/>
            <a:ext cx="3503588" cy="515749"/>
            <a:chOff x="0" y="-9525"/>
            <a:chExt cx="9342900" cy="1375332"/>
          </a:xfrm>
        </p:grpSpPr>
        <p:sp>
          <p:nvSpPr>
            <p:cNvPr id="270" name="Google Shape;270;p30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Correlation</a:t>
              </a:r>
              <a:endParaRPr sz="700"/>
            </a:p>
          </p:txBody>
        </p:sp>
        <p:sp>
          <p:nvSpPr>
            <p:cNvPr id="271" name="Google Shape;271;p30"/>
            <p:cNvSpPr txBox="1"/>
            <p:nvPr/>
          </p:nvSpPr>
          <p:spPr>
            <a:xfrm>
              <a:off x="0" y="914307"/>
              <a:ext cx="934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How much do two events effect the other</a:t>
              </a:r>
              <a:r>
                <a:rPr lang="en" sz="1100" u="none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 </a:t>
              </a:r>
              <a:endParaRPr sz="700"/>
            </a:p>
          </p:txBody>
        </p:sp>
      </p:grpSp>
      <p:grpSp>
        <p:nvGrpSpPr>
          <p:cNvPr id="272" name="Google Shape;272;p30"/>
          <p:cNvGrpSpPr/>
          <p:nvPr/>
        </p:nvGrpSpPr>
        <p:grpSpPr>
          <a:xfrm>
            <a:off x="5126061" y="3811866"/>
            <a:ext cx="3503588" cy="515750"/>
            <a:chOff x="0" y="-9525"/>
            <a:chExt cx="9342900" cy="1375332"/>
          </a:xfrm>
        </p:grpSpPr>
        <p:sp>
          <p:nvSpPr>
            <p:cNvPr id="273" name="Google Shape;273;p30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Significance</a:t>
              </a:r>
              <a:endParaRPr sz="700"/>
            </a:p>
          </p:txBody>
        </p:sp>
        <p:sp>
          <p:nvSpPr>
            <p:cNvPr id="274" name="Google Shape;274;p30"/>
            <p:cNvSpPr txBox="1"/>
            <p:nvPr/>
          </p:nvSpPr>
          <p:spPr>
            <a:xfrm>
              <a:off x="0" y="914307"/>
              <a:ext cx="934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How much does the data point matter</a:t>
              </a:r>
              <a:endParaRPr sz="700"/>
            </a:p>
          </p:txBody>
        </p:sp>
      </p:grpSp>
      <p:sp>
        <p:nvSpPr>
          <p:cNvPr id="275" name="Google Shape;275;p30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6</a:t>
            </a:r>
            <a:endParaRPr sz="700"/>
          </a:p>
        </p:txBody>
      </p:sp>
      <p:sp>
        <p:nvSpPr>
          <p:cNvPr id="276" name="Google Shape;276;p30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pic>
        <p:nvPicPr>
          <p:cNvPr id="277" name="Google Shape;27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351" y="2145927"/>
            <a:ext cx="3296400" cy="1855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/>
          <p:nvPr/>
        </p:nvSpPr>
        <p:spPr>
          <a:xfrm rot="-5400000">
            <a:off x="6010919" y="326634"/>
            <a:ext cx="4329570" cy="4535740"/>
          </a:xfrm>
          <a:custGeom>
            <a:avLst/>
            <a:gdLst/>
            <a:ahLst/>
            <a:cxnLst/>
            <a:rect l="l" t="t" r="r" b="b"/>
            <a:pathLst>
              <a:path w="8659140" h="9071480" extrusionOk="0">
                <a:moveTo>
                  <a:pt x="0" y="0"/>
                </a:moveTo>
                <a:lnTo>
                  <a:pt x="8659139" y="0"/>
                </a:lnTo>
                <a:lnTo>
                  <a:pt x="8659139" y="9071480"/>
                </a:lnTo>
                <a:lnTo>
                  <a:pt x="0" y="9071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3" name="Google Shape;283;p31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284" name="Google Shape;284;p31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31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31"/>
          <p:cNvGrpSpPr/>
          <p:nvPr/>
        </p:nvGrpSpPr>
        <p:grpSpPr>
          <a:xfrm rot="-5400000">
            <a:off x="685800" y="4456900"/>
            <a:ext cx="172250" cy="515150"/>
            <a:chOff x="0" y="0"/>
            <a:chExt cx="459334" cy="1373734"/>
          </a:xfrm>
        </p:grpSpPr>
        <p:sp>
          <p:nvSpPr>
            <p:cNvPr id="288" name="Google Shape;288;p31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31"/>
          <p:cNvSpPr/>
          <p:nvPr/>
        </p:nvSpPr>
        <p:spPr>
          <a:xfrm>
            <a:off x="6567320" y="135271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2" name="Google Shape;292;p31"/>
          <p:cNvGrpSpPr/>
          <p:nvPr/>
        </p:nvGrpSpPr>
        <p:grpSpPr>
          <a:xfrm>
            <a:off x="514350" y="1699343"/>
            <a:ext cx="3296363" cy="1921776"/>
            <a:chOff x="0" y="276225"/>
            <a:chExt cx="8790300" cy="5124736"/>
          </a:xfrm>
        </p:grpSpPr>
        <p:sp>
          <p:nvSpPr>
            <p:cNvPr id="293" name="Google Shape;293;p31"/>
            <p:cNvSpPr txBox="1"/>
            <p:nvPr/>
          </p:nvSpPr>
          <p:spPr>
            <a:xfrm>
              <a:off x="0" y="276225"/>
              <a:ext cx="8790300" cy="37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9099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0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Starting Metrics</a:t>
              </a:r>
              <a:endParaRPr sz="700"/>
            </a:p>
          </p:txBody>
        </p:sp>
        <p:sp>
          <p:nvSpPr>
            <p:cNvPr id="294" name="Google Shape;294;p31"/>
            <p:cNvSpPr txBox="1"/>
            <p:nvPr/>
          </p:nvSpPr>
          <p:spPr>
            <a:xfrm>
              <a:off x="0" y="4136761"/>
              <a:ext cx="8790300" cy="12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The easiest ways to breakdown if you are succeeding in cold outreach</a:t>
              </a:r>
              <a:endParaRPr sz="700"/>
            </a:p>
          </p:txBody>
        </p:sp>
      </p:grpSp>
      <p:sp>
        <p:nvSpPr>
          <p:cNvPr id="295" name="Google Shape;295;p31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7</a:t>
            </a:r>
            <a:endParaRPr sz="700"/>
          </a:p>
        </p:txBody>
      </p:sp>
      <p:sp>
        <p:nvSpPr>
          <p:cNvPr id="296" name="Google Shape;296;p31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pic>
        <p:nvPicPr>
          <p:cNvPr id="297" name="Google Shape;29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1575" y="1549126"/>
            <a:ext cx="5015348" cy="20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"/>
          <p:cNvSpPr/>
          <p:nvPr/>
        </p:nvSpPr>
        <p:spPr>
          <a:xfrm rot="-5400000">
            <a:off x="6010919" y="326634"/>
            <a:ext cx="4329570" cy="4535740"/>
          </a:xfrm>
          <a:custGeom>
            <a:avLst/>
            <a:gdLst/>
            <a:ahLst/>
            <a:cxnLst/>
            <a:rect l="l" t="t" r="r" b="b"/>
            <a:pathLst>
              <a:path w="8659140" h="9071480" extrusionOk="0">
                <a:moveTo>
                  <a:pt x="0" y="0"/>
                </a:moveTo>
                <a:lnTo>
                  <a:pt x="8659139" y="0"/>
                </a:lnTo>
                <a:lnTo>
                  <a:pt x="8659139" y="9071480"/>
                </a:lnTo>
                <a:lnTo>
                  <a:pt x="0" y="9071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3" name="Google Shape;303;p32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304" name="Google Shape;304;p32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7" name="Google Shape;307;p32"/>
          <p:cNvGrpSpPr/>
          <p:nvPr/>
        </p:nvGrpSpPr>
        <p:grpSpPr>
          <a:xfrm rot="-5400000">
            <a:off x="685800" y="4456900"/>
            <a:ext cx="172250" cy="515150"/>
            <a:chOff x="0" y="0"/>
            <a:chExt cx="459334" cy="1373734"/>
          </a:xfrm>
        </p:grpSpPr>
        <p:sp>
          <p:nvSpPr>
            <p:cNvPr id="308" name="Google Shape;308;p32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" name="Google Shape;311;p32"/>
          <p:cNvSpPr/>
          <p:nvPr/>
        </p:nvSpPr>
        <p:spPr>
          <a:xfrm>
            <a:off x="6567320" y="135271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2"/>
          <p:cNvSpPr txBox="1"/>
          <p:nvPr/>
        </p:nvSpPr>
        <p:spPr>
          <a:xfrm>
            <a:off x="260100" y="2090225"/>
            <a:ext cx="29718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Outreach</a:t>
            </a:r>
            <a:endParaRPr sz="6000"/>
          </a:p>
        </p:txBody>
      </p:sp>
      <p:sp>
        <p:nvSpPr>
          <p:cNvPr id="313" name="Google Shape;313;p32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8</a:t>
            </a:r>
            <a:endParaRPr sz="700"/>
          </a:p>
        </p:txBody>
      </p:sp>
      <p:sp>
        <p:nvSpPr>
          <p:cNvPr id="314" name="Google Shape;314;p32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  <p:sp>
        <p:nvSpPr>
          <p:cNvPr id="315" name="Google Shape;315;p32"/>
          <p:cNvSpPr txBox="1"/>
          <p:nvPr/>
        </p:nvSpPr>
        <p:spPr>
          <a:xfrm>
            <a:off x="3555675" y="2090225"/>
            <a:ext cx="26514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Meetings</a:t>
            </a:r>
            <a:endParaRPr sz="6000"/>
          </a:p>
        </p:txBody>
      </p:sp>
      <p:sp>
        <p:nvSpPr>
          <p:cNvPr id="316" name="Google Shape;316;p32"/>
          <p:cNvSpPr txBox="1"/>
          <p:nvPr/>
        </p:nvSpPr>
        <p:spPr>
          <a:xfrm>
            <a:off x="6676275" y="2090225"/>
            <a:ext cx="21117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Quotes</a:t>
            </a:r>
            <a:endParaRPr sz="6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33"/>
          <p:cNvGrpSpPr/>
          <p:nvPr/>
        </p:nvGrpSpPr>
        <p:grpSpPr>
          <a:xfrm>
            <a:off x="8972550" y="0"/>
            <a:ext cx="172250" cy="515150"/>
            <a:chOff x="0" y="0"/>
            <a:chExt cx="459334" cy="1373734"/>
          </a:xfrm>
        </p:grpSpPr>
        <p:sp>
          <p:nvSpPr>
            <p:cNvPr id="322" name="Google Shape;322;p33"/>
            <p:cNvSpPr/>
            <p:nvPr/>
          </p:nvSpPr>
          <p:spPr>
            <a:xfrm>
              <a:off x="0" y="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0" y="4572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0" y="914400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33"/>
          <p:cNvSpPr/>
          <p:nvPr/>
        </p:nvSpPr>
        <p:spPr>
          <a:xfrm>
            <a:off x="-406115" y="3185459"/>
            <a:ext cx="3547242" cy="3527893"/>
          </a:xfrm>
          <a:custGeom>
            <a:avLst/>
            <a:gdLst/>
            <a:ahLst/>
            <a:cxnLst/>
            <a:rect l="l" t="t" r="r" b="b"/>
            <a:pathLst>
              <a:path w="7094484" h="7055787" extrusionOk="0">
                <a:moveTo>
                  <a:pt x="0" y="0"/>
                </a:moveTo>
                <a:lnTo>
                  <a:pt x="7094484" y="0"/>
                </a:lnTo>
                <a:lnTo>
                  <a:pt x="7094484" y="7055787"/>
                </a:lnTo>
                <a:lnTo>
                  <a:pt x="0" y="7055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6" name="Google Shape;326;p33"/>
          <p:cNvGrpSpPr/>
          <p:nvPr/>
        </p:nvGrpSpPr>
        <p:grpSpPr>
          <a:xfrm>
            <a:off x="514350" y="4628350"/>
            <a:ext cx="515150" cy="172250"/>
            <a:chOff x="0" y="-2134"/>
            <a:chExt cx="1373734" cy="459334"/>
          </a:xfrm>
        </p:grpSpPr>
        <p:sp>
          <p:nvSpPr>
            <p:cNvPr id="327" name="Google Shape;327;p33"/>
            <p:cNvSpPr/>
            <p:nvPr/>
          </p:nvSpPr>
          <p:spPr>
            <a:xfrm rot="-5400000">
              <a:off x="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A5F951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33"/>
            <p:cNvSpPr/>
            <p:nvPr/>
          </p:nvSpPr>
          <p:spPr>
            <a:xfrm rot="-5400000">
              <a:off x="45720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717273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33"/>
            <p:cNvSpPr/>
            <p:nvPr/>
          </p:nvSpPr>
          <p:spPr>
            <a:xfrm rot="-5400000">
              <a:off x="914400" y="-2134"/>
              <a:ext cx="459334" cy="459334"/>
            </a:xfrm>
            <a:custGeom>
              <a:avLst/>
              <a:gdLst/>
              <a:ahLst/>
              <a:cxnLst/>
              <a:rect l="l" t="t" r="r" b="b"/>
              <a:pathLst>
                <a:path w="1913890" h="1913890" extrusionOk="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p33"/>
          <p:cNvSpPr/>
          <p:nvPr/>
        </p:nvSpPr>
        <p:spPr>
          <a:xfrm>
            <a:off x="4728436" y="1265548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3"/>
          <p:cNvSpPr/>
          <p:nvPr/>
        </p:nvSpPr>
        <p:spPr>
          <a:xfrm>
            <a:off x="4728436" y="2261603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33"/>
          <p:cNvSpPr/>
          <p:nvPr/>
        </p:nvSpPr>
        <p:spPr>
          <a:xfrm>
            <a:off x="4728436" y="3257658"/>
            <a:ext cx="153111" cy="153111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A5F951"/>
          </a:solid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33"/>
          <p:cNvSpPr/>
          <p:nvPr/>
        </p:nvSpPr>
        <p:spPr>
          <a:xfrm>
            <a:off x="6603351" y="63056"/>
            <a:ext cx="2329616" cy="758159"/>
          </a:xfrm>
          <a:custGeom>
            <a:avLst/>
            <a:gdLst/>
            <a:ahLst/>
            <a:cxnLst/>
            <a:rect l="l" t="t" r="r" b="b"/>
            <a:pathLst>
              <a:path w="4659232" h="1516318" extrusionOk="0">
                <a:moveTo>
                  <a:pt x="0" y="0"/>
                </a:moveTo>
                <a:lnTo>
                  <a:pt x="4659232" y="0"/>
                </a:lnTo>
                <a:lnTo>
                  <a:pt x="4659232" y="1516318"/>
                </a:lnTo>
                <a:lnTo>
                  <a:pt x="0" y="1516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33"/>
          <p:cNvSpPr txBox="1"/>
          <p:nvPr/>
        </p:nvSpPr>
        <p:spPr>
          <a:xfrm>
            <a:off x="514350" y="1739265"/>
            <a:ext cx="3296400" cy="1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A5F951"/>
                </a:solidFill>
                <a:latin typeface="Staatliches"/>
                <a:ea typeface="Staatliches"/>
                <a:cs typeface="Staatliches"/>
                <a:sym typeface="Staatliches"/>
              </a:rPr>
              <a:t>Understanding How Your Inputs Lead TO Deal</a:t>
            </a:r>
            <a:endParaRPr sz="700"/>
          </a:p>
        </p:txBody>
      </p:sp>
      <p:grpSp>
        <p:nvGrpSpPr>
          <p:cNvPr id="335" name="Google Shape;335;p33"/>
          <p:cNvGrpSpPr/>
          <p:nvPr/>
        </p:nvGrpSpPr>
        <p:grpSpPr>
          <a:xfrm>
            <a:off x="5126061" y="1233401"/>
            <a:ext cx="3503588" cy="515750"/>
            <a:chOff x="0" y="-9525"/>
            <a:chExt cx="9342900" cy="1375332"/>
          </a:xfrm>
        </p:grpSpPr>
        <p:sp>
          <p:nvSpPr>
            <p:cNvPr id="336" name="Google Shape;336;p33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Outreach Per Meeting</a:t>
              </a:r>
              <a:endParaRPr sz="700"/>
            </a:p>
          </p:txBody>
        </p:sp>
        <p:sp>
          <p:nvSpPr>
            <p:cNvPr id="337" name="Google Shape;337;p33"/>
            <p:cNvSpPr txBox="1"/>
            <p:nvPr/>
          </p:nvSpPr>
          <p:spPr>
            <a:xfrm>
              <a:off x="0" y="914307"/>
              <a:ext cx="934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How many calls do we need per meeting?</a:t>
              </a:r>
              <a:endParaRPr sz="700"/>
            </a:p>
          </p:txBody>
        </p:sp>
      </p:grpSp>
      <p:grpSp>
        <p:nvGrpSpPr>
          <p:cNvPr id="338" name="Google Shape;338;p33"/>
          <p:cNvGrpSpPr/>
          <p:nvPr/>
        </p:nvGrpSpPr>
        <p:grpSpPr>
          <a:xfrm>
            <a:off x="5126049" y="2229456"/>
            <a:ext cx="3667275" cy="515757"/>
            <a:chOff x="-31" y="-9525"/>
            <a:chExt cx="9779400" cy="1375352"/>
          </a:xfrm>
        </p:grpSpPr>
        <p:sp>
          <p:nvSpPr>
            <p:cNvPr id="339" name="Google Shape;339;p33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Meetings Per Quote</a:t>
              </a:r>
              <a:endParaRPr sz="700"/>
            </a:p>
          </p:txBody>
        </p:sp>
        <p:sp>
          <p:nvSpPr>
            <p:cNvPr id="340" name="Google Shape;340;p33"/>
            <p:cNvSpPr txBox="1"/>
            <p:nvPr/>
          </p:nvSpPr>
          <p:spPr>
            <a:xfrm>
              <a:off x="-31" y="914327"/>
              <a:ext cx="97794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How many meetings do we have before we get a quote?</a:t>
              </a:r>
              <a:r>
                <a:rPr lang="en" sz="1100" u="none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 </a:t>
              </a:r>
              <a:endParaRPr sz="700"/>
            </a:p>
          </p:txBody>
        </p:sp>
      </p:grpSp>
      <p:grpSp>
        <p:nvGrpSpPr>
          <p:cNvPr id="341" name="Google Shape;341;p33"/>
          <p:cNvGrpSpPr/>
          <p:nvPr/>
        </p:nvGrpSpPr>
        <p:grpSpPr>
          <a:xfrm>
            <a:off x="5126061" y="3225511"/>
            <a:ext cx="3503588" cy="515749"/>
            <a:chOff x="0" y="-9525"/>
            <a:chExt cx="9342900" cy="1375332"/>
          </a:xfrm>
        </p:grpSpPr>
        <p:sp>
          <p:nvSpPr>
            <p:cNvPr id="342" name="Google Shape;342;p33"/>
            <p:cNvSpPr txBox="1"/>
            <p:nvPr/>
          </p:nvSpPr>
          <p:spPr>
            <a:xfrm>
              <a:off x="0" y="-9525"/>
              <a:ext cx="5175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rgbClr val="A5F951"/>
                  </a:solidFill>
                  <a:latin typeface="Staatliches"/>
                  <a:ea typeface="Staatliches"/>
                  <a:cs typeface="Staatliches"/>
                  <a:sym typeface="Staatliches"/>
                </a:rPr>
                <a:t>Quotes Per Deal</a:t>
              </a:r>
              <a:endParaRPr sz="700"/>
            </a:p>
          </p:txBody>
        </p:sp>
        <p:sp>
          <p:nvSpPr>
            <p:cNvPr id="343" name="Google Shape;343;p33"/>
            <p:cNvSpPr txBox="1"/>
            <p:nvPr/>
          </p:nvSpPr>
          <p:spPr>
            <a:xfrm>
              <a:off x="0" y="914307"/>
              <a:ext cx="9342900" cy="45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Ruda"/>
                  <a:ea typeface="Ruda"/>
                  <a:cs typeface="Ruda"/>
                  <a:sym typeface="Ruda"/>
                </a:rPr>
                <a:t>How many quotes do we need to land a deal?</a:t>
              </a:r>
              <a:endParaRPr sz="700"/>
            </a:p>
          </p:txBody>
        </p:sp>
      </p:grpSp>
      <p:sp>
        <p:nvSpPr>
          <p:cNvPr id="344" name="Google Shape;344;p33"/>
          <p:cNvSpPr txBox="1"/>
          <p:nvPr/>
        </p:nvSpPr>
        <p:spPr>
          <a:xfrm>
            <a:off x="514350" y="317109"/>
            <a:ext cx="266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A5F951"/>
                </a:solidFill>
                <a:latin typeface="Ruda Black"/>
                <a:ea typeface="Ruda Black"/>
                <a:cs typeface="Ruda Black"/>
                <a:sym typeface="Ruda Black"/>
              </a:rPr>
              <a:t>9</a:t>
            </a:r>
            <a:endParaRPr sz="700"/>
          </a:p>
        </p:txBody>
      </p:sp>
      <p:sp>
        <p:nvSpPr>
          <p:cNvPr id="345" name="Google Shape;345;p33"/>
          <p:cNvSpPr txBox="1"/>
          <p:nvPr/>
        </p:nvSpPr>
        <p:spPr>
          <a:xfrm>
            <a:off x="6096001" y="4808318"/>
            <a:ext cx="2971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5F951"/>
                </a:solidFill>
                <a:latin typeface="Ruda"/>
                <a:ea typeface="Ruda"/>
                <a:cs typeface="Ruda"/>
                <a:sym typeface="Ruda"/>
              </a:rPr>
              <a:t>June 8-10, 2025, | Austin, Texas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669</Words>
  <Application>Microsoft Office PowerPoint</Application>
  <PresentationFormat>On-screen Show (16:9)</PresentationFormat>
  <Paragraphs>144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Ruda Black</vt:lpstr>
      <vt:lpstr>Staatliches</vt:lpstr>
      <vt:lpstr>Ruda</vt:lpstr>
      <vt:lpstr>Arial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Eileen Dabrowski</cp:lastModifiedBy>
  <cp:revision>1</cp:revision>
  <dcterms:modified xsi:type="dcterms:W3CDTF">2025-05-26T22:55:27Z</dcterms:modified>
</cp:coreProperties>
</file>